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9" r:id="rId4"/>
    <p:sldId id="289" r:id="rId5"/>
    <p:sldId id="290" r:id="rId6"/>
    <p:sldId id="291" r:id="rId7"/>
    <p:sldId id="292" r:id="rId8"/>
    <p:sldId id="282" r:id="rId9"/>
    <p:sldId id="283" r:id="rId10"/>
    <p:sldId id="284" r:id="rId11"/>
    <p:sldId id="293" r:id="rId12"/>
    <p:sldId id="273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44" autoAdjust="0"/>
  </p:normalViewPr>
  <p:slideViewPr>
    <p:cSldViewPr>
      <p:cViewPr>
        <p:scale>
          <a:sx n="76" d="100"/>
          <a:sy n="76" d="100"/>
        </p:scale>
        <p:origin x="-12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31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7C02-61D6-40C3-8352-27A915402FE3}" type="datetimeFigureOut">
              <a:rPr lang="bg-BG" smtClean="0"/>
              <a:pPr/>
              <a:t>23.11.2015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2D2-E672-4DCB-A46F-F0EBAFF1B910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7C02-61D6-40C3-8352-27A915402FE3}" type="datetimeFigureOut">
              <a:rPr lang="bg-BG" smtClean="0"/>
              <a:pPr/>
              <a:t>23.11.2015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2D2-E672-4DCB-A46F-F0EBAFF1B910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7C02-61D6-40C3-8352-27A915402FE3}" type="datetimeFigureOut">
              <a:rPr lang="bg-BG" smtClean="0"/>
              <a:pPr/>
              <a:t>23.11.2015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2D2-E672-4DCB-A46F-F0EBAFF1B910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7C02-61D6-40C3-8352-27A915402FE3}" type="datetimeFigureOut">
              <a:rPr lang="bg-BG" smtClean="0"/>
              <a:pPr/>
              <a:t>23.11.2015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2D2-E672-4DCB-A46F-F0EBAFF1B910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7C02-61D6-40C3-8352-27A915402FE3}" type="datetimeFigureOut">
              <a:rPr lang="bg-BG" smtClean="0"/>
              <a:pPr/>
              <a:t>23.11.2015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2D2-E672-4DCB-A46F-F0EBAFF1B910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7C02-61D6-40C3-8352-27A915402FE3}" type="datetimeFigureOut">
              <a:rPr lang="bg-BG" smtClean="0"/>
              <a:pPr/>
              <a:t>23.11.2015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2D2-E672-4DCB-A46F-F0EBAFF1B910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7C02-61D6-40C3-8352-27A915402FE3}" type="datetimeFigureOut">
              <a:rPr lang="bg-BG" smtClean="0"/>
              <a:pPr/>
              <a:t>23.11.2015 г.</a:t>
            </a:fld>
            <a:endParaRPr lang="bg-BG" dirty="0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2D2-E672-4DCB-A46F-F0EBAFF1B910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7C02-61D6-40C3-8352-27A915402FE3}" type="datetimeFigureOut">
              <a:rPr lang="bg-BG" smtClean="0"/>
              <a:pPr/>
              <a:t>23.11.2015 г.</a:t>
            </a:fld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2D2-E672-4DCB-A46F-F0EBAFF1B910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7C02-61D6-40C3-8352-27A915402FE3}" type="datetimeFigureOut">
              <a:rPr lang="bg-BG" smtClean="0"/>
              <a:pPr/>
              <a:t>23.11.2015 г.</a:t>
            </a:fld>
            <a:endParaRPr lang="bg-BG" dirty="0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2D2-E672-4DCB-A46F-F0EBAFF1B910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7C02-61D6-40C3-8352-27A915402FE3}" type="datetimeFigureOut">
              <a:rPr lang="bg-BG" smtClean="0"/>
              <a:pPr/>
              <a:t>23.11.2015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2D2-E672-4DCB-A46F-F0EBAFF1B910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7C02-61D6-40C3-8352-27A915402FE3}" type="datetimeFigureOut">
              <a:rPr lang="bg-BG" smtClean="0"/>
              <a:pPr/>
              <a:t>23.11.2015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B2D2-E672-4DCB-A46F-F0EBAFF1B910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47C02-61D6-40C3-8352-27A915402FE3}" type="datetimeFigureOut">
              <a:rPr lang="bg-BG" smtClean="0"/>
              <a:pPr/>
              <a:t>23.11.2015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FB2D2-E672-4DCB-A46F-F0EBAFF1B910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Music\Romantic%20Collection%20-%20Italiano\07.%20A%20Mezza%20Via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772400" cy="139558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Structure and development of primary education </a:t>
            </a:r>
            <a:r>
              <a:rPr lang="en-US" dirty="0" smtClean="0">
                <a:solidFill>
                  <a:srgbClr val="FF0000"/>
                </a:solidFill>
              </a:rPr>
              <a:t>in Bulgaria </a:t>
            </a:r>
            <a:r>
              <a:rPr lang="bg-BG" dirty="0">
                <a:solidFill>
                  <a:srgbClr val="FF0000"/>
                </a:solidFill>
              </a:rPr>
              <a:t/>
            </a:r>
            <a:br>
              <a:rPr lang="bg-BG" dirty="0">
                <a:solidFill>
                  <a:srgbClr val="FF0000"/>
                </a:solidFill>
              </a:rPr>
            </a:b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/>
          <a:lstStyle/>
          <a:p>
            <a:r>
              <a:rPr lang="es-ES_tradnl" dirty="0" smtClean="0">
                <a:solidFill>
                  <a:srgbClr val="FF0000"/>
                </a:solidFill>
              </a:rPr>
              <a:t>Doctor </a:t>
            </a:r>
            <a:r>
              <a:rPr lang="es-ES_tradnl" dirty="0" err="1" smtClean="0">
                <a:solidFill>
                  <a:srgbClr val="FF0000"/>
                </a:solidFill>
              </a:rPr>
              <a:t>Galina</a:t>
            </a: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</a:rPr>
              <a:t>Blagomilova</a:t>
            </a:r>
            <a:endParaRPr lang="bg-B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5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357158" y="5143512"/>
            <a:ext cx="8358246" cy="566738"/>
          </a:xfrm>
        </p:spPr>
        <p:txBody>
          <a:bodyPr>
            <a:normAutofit/>
          </a:bodyPr>
          <a:lstStyle/>
          <a:p>
            <a:pPr algn="ctr"/>
            <a:r>
              <a:rPr lang="es-E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Full-day kindergarten </a:t>
            </a:r>
            <a:r>
              <a:rPr lang="es-E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“Bell</a:t>
            </a:r>
            <a:r>
              <a:rPr lang="es-E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s-E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1934</a:t>
            </a:r>
            <a:r>
              <a:rPr lang="es-E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- 2015.</a:t>
            </a:r>
            <a:endParaRPr lang="bg-BG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ов контейнер 6"/>
          <p:cNvSpPr>
            <a:spLocks noGrp="1"/>
          </p:cNvSpPr>
          <p:nvPr>
            <p:ph type="body" sz="half" idx="2"/>
          </p:nvPr>
        </p:nvSpPr>
        <p:spPr>
          <a:xfrm>
            <a:off x="1475656" y="5949280"/>
            <a:ext cx="7215238" cy="804862"/>
          </a:xfrm>
        </p:spPr>
        <p:txBody>
          <a:bodyPr>
            <a:normAutofit lnSpcReduction="10000"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 of the buildings in which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kindergarten has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stayed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through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years.</a:t>
            </a:r>
            <a:endParaRPr lang="bg-BG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Контейнер за картина 7" descr="Kolaj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3013" b="3013"/>
          <a:stretch>
            <a:fillRect/>
          </a:stretch>
        </p:blipFill>
        <p:spPr bwMode="auto">
          <a:xfrm>
            <a:off x="1428728" y="428604"/>
            <a:ext cx="620715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880520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4789">
            <a:off x="725589" y="3288927"/>
            <a:ext cx="3613539" cy="2710154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4789">
            <a:off x="472868" y="3168738"/>
            <a:ext cx="3925537" cy="29441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7968">
            <a:off x="5004048" y="578700"/>
            <a:ext cx="3777028" cy="283266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6290">
            <a:off x="4640194" y="3102344"/>
            <a:ext cx="4040077" cy="302994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5303">
            <a:off x="708843" y="338987"/>
            <a:ext cx="4439576" cy="332968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70133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Pictures\СНИМКИ КНИГА\P1010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42916">
            <a:off x="373067" y="665558"/>
            <a:ext cx="4897549" cy="322413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5" name="Picture 3" descr="C:\Users\home\Pictures\СНИМКИ КНИГА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6841">
            <a:off x="4786314" y="1071546"/>
            <a:ext cx="3854661" cy="27860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6" name="Picture 4" descr="C:\Users\home\Pictures\СНИМКИ КНИГА\P10101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000372"/>
            <a:ext cx="4643470" cy="348260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07. A Mezza Vi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929586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7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289" y="274967"/>
            <a:ext cx="5248785" cy="659939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s-ES_tradnl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Born</a:t>
            </a:r>
            <a:r>
              <a:rPr lang="bg-BG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bg-B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s-ES_tradn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1844 in </a:t>
            </a:r>
            <a:r>
              <a:rPr lang="es-ES_tradn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Tarnovo</a:t>
            </a:r>
            <a:r>
              <a:rPr lang="es-ES_tradn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None/>
            </a:pPr>
            <a:r>
              <a:rPr lang="es-ES_tradn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Otoman</a:t>
            </a:r>
            <a:r>
              <a:rPr lang="es-ES_tradn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Empire</a:t>
            </a:r>
            <a:endParaRPr lang="bg-B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Passed</a:t>
            </a:r>
            <a:r>
              <a:rPr lang="es-ES_tradn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away</a:t>
            </a:r>
            <a:r>
              <a:rPr lang="bg-BG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bg-B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s-ES_tradn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s-ES_tradn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_tradn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of </a:t>
            </a:r>
            <a:r>
              <a:rPr lang="es-ES_tradn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s-ES_tradn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1899 in </a:t>
            </a:r>
            <a:r>
              <a:rPr lang="es-ES_tradn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Sofia</a:t>
            </a:r>
            <a:r>
              <a:rPr lang="es-ES_tradn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Bulgaria</a:t>
            </a:r>
            <a:endParaRPr lang="bg-B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s-ES_tradn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bg-B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1891 </a:t>
            </a:r>
            <a:r>
              <a:rPr lang="bg-B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 accepts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Law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Public Education,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lso called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Law of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Zhivkov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which regulates free of charge and compulsory pre-school and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basic education.</a:t>
            </a:r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sz="3600" b="1" i="1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3600" b="1" i="1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_tradnl" sz="3600" b="1" i="1" cap="sm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Georgi</a:t>
            </a:r>
            <a:r>
              <a:rPr lang="es-ES_tradnl" sz="3600" b="1" i="1" cap="sm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3600" b="1" i="1" cap="sm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Zhivkov</a:t>
            </a:r>
            <a:r>
              <a:rPr lang="es-ES_tradnl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bulgarian</a:t>
            </a:r>
            <a:r>
              <a:rPr lang="es-ES_tradnl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politician</a:t>
            </a:r>
            <a:r>
              <a:rPr lang="bg-BG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b="1" i="1" dirty="0">
                <a:latin typeface="Times New Roman" pitchFamily="18" charset="0"/>
                <a:cs typeface="Times New Roman" pitchFamily="18" charset="0"/>
              </a:rPr>
            </a:b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1321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иране 10"/>
          <p:cNvGrpSpPr/>
          <p:nvPr/>
        </p:nvGrpSpPr>
        <p:grpSpPr>
          <a:xfrm>
            <a:off x="1643043" y="500043"/>
            <a:ext cx="4500594" cy="1143008"/>
            <a:chOff x="18" y="1"/>
            <a:chExt cx="4643470" cy="1143008"/>
          </a:xfrm>
        </p:grpSpPr>
        <p:sp>
          <p:nvSpPr>
            <p:cNvPr id="12" name="Правоъгълник 11"/>
            <p:cNvSpPr/>
            <p:nvPr/>
          </p:nvSpPr>
          <p:spPr>
            <a:xfrm>
              <a:off x="71456" y="1"/>
              <a:ext cx="4572032" cy="114300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авоъгълник 12"/>
            <p:cNvSpPr/>
            <p:nvPr/>
          </p:nvSpPr>
          <p:spPr>
            <a:xfrm>
              <a:off x="18" y="1"/>
              <a:ext cx="4500594" cy="11430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solidFill>
                    <a:srgbClr val="FF0000"/>
                  </a:solidFill>
                </a:rPr>
                <a:t>Ministry of Education </a:t>
              </a:r>
              <a:endParaRPr lang="en-US" sz="2800" dirty="0" smtClean="0">
                <a:solidFill>
                  <a:srgbClr val="FF0000"/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solidFill>
                    <a:srgbClr val="FF0000"/>
                  </a:solidFill>
                </a:rPr>
                <a:t>and Science</a:t>
              </a:r>
              <a:endParaRPr lang="bg-BG" sz="28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иране 16"/>
          <p:cNvGrpSpPr/>
          <p:nvPr/>
        </p:nvGrpSpPr>
        <p:grpSpPr>
          <a:xfrm>
            <a:off x="500035" y="1857365"/>
            <a:ext cx="3571899" cy="1071569"/>
            <a:chOff x="0" y="1829626"/>
            <a:chExt cx="3926631" cy="1406441"/>
          </a:xfrm>
        </p:grpSpPr>
        <p:sp>
          <p:nvSpPr>
            <p:cNvPr id="18" name="Правоъгълник 17"/>
            <p:cNvSpPr/>
            <p:nvPr/>
          </p:nvSpPr>
          <p:spPr>
            <a:xfrm>
              <a:off x="0" y="1829626"/>
              <a:ext cx="3926631" cy="140644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авоъгълник 18"/>
            <p:cNvSpPr/>
            <p:nvPr/>
          </p:nvSpPr>
          <p:spPr>
            <a:xfrm>
              <a:off x="0" y="1829626"/>
              <a:ext cx="3926631" cy="14064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800" dirty="0">
                  <a:solidFill>
                    <a:srgbClr val="FF0000"/>
                  </a:solidFill>
                </a:rPr>
                <a:t>Regional </a:t>
              </a:r>
              <a:r>
                <a:rPr lang="es-ES_tradnl" sz="2800" dirty="0" err="1">
                  <a:solidFill>
                    <a:srgbClr val="FF0000"/>
                  </a:solidFill>
                </a:rPr>
                <a:t>Inspectorate</a:t>
              </a:r>
              <a:r>
                <a:rPr lang="es-ES_tradnl" sz="2800" dirty="0">
                  <a:solidFill>
                    <a:srgbClr val="FF0000"/>
                  </a:solidFill>
                </a:rPr>
                <a:t> of </a:t>
              </a:r>
              <a:r>
                <a:rPr lang="es-ES_tradnl" sz="2800" dirty="0" err="1" smtClean="0">
                  <a:solidFill>
                    <a:srgbClr val="FF0000"/>
                  </a:solidFill>
                </a:rPr>
                <a:t>Education</a:t>
              </a:r>
              <a:r>
                <a:rPr lang="es-ES_tradnl" sz="2800" dirty="0" smtClean="0">
                  <a:solidFill>
                    <a:srgbClr val="FF0000"/>
                  </a:solidFill>
                </a:rPr>
                <a:t> &amp; </a:t>
              </a:r>
              <a:r>
                <a:rPr lang="es-ES_tradnl" sz="2800" dirty="0" err="1" smtClean="0">
                  <a:solidFill>
                    <a:srgbClr val="FF0000"/>
                  </a:solidFill>
                </a:rPr>
                <a:t>Science</a:t>
              </a:r>
              <a:endParaRPr lang="bg-BG" sz="28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иране 19"/>
          <p:cNvGrpSpPr/>
          <p:nvPr/>
        </p:nvGrpSpPr>
        <p:grpSpPr>
          <a:xfrm>
            <a:off x="4219207" y="1857364"/>
            <a:ext cx="3607876" cy="1090009"/>
            <a:chOff x="4295804" y="1851687"/>
            <a:chExt cx="3604729" cy="1380992"/>
          </a:xfrm>
        </p:grpSpPr>
        <p:sp>
          <p:nvSpPr>
            <p:cNvPr id="21" name="Правоъгълник 20"/>
            <p:cNvSpPr/>
            <p:nvPr/>
          </p:nvSpPr>
          <p:spPr>
            <a:xfrm>
              <a:off x="4331749" y="1875048"/>
              <a:ext cx="3568784" cy="135763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равоъгълник 21"/>
            <p:cNvSpPr/>
            <p:nvPr/>
          </p:nvSpPr>
          <p:spPr>
            <a:xfrm>
              <a:off x="4295804" y="1851687"/>
              <a:ext cx="3568784" cy="1357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800">
                  <a:solidFill>
                    <a:srgbClr val="FF0000"/>
                  </a:solidFill>
                </a:rPr>
                <a:t>Municipalities</a:t>
              </a:r>
              <a:endParaRPr lang="bg-BG" sz="28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иране 25"/>
          <p:cNvGrpSpPr/>
          <p:nvPr/>
        </p:nvGrpSpPr>
        <p:grpSpPr>
          <a:xfrm>
            <a:off x="4224769" y="3071810"/>
            <a:ext cx="4276320" cy="1212736"/>
            <a:chOff x="4024869" y="3804582"/>
            <a:chExt cx="5192581" cy="1732423"/>
          </a:xfrm>
        </p:grpSpPr>
        <p:sp>
          <p:nvSpPr>
            <p:cNvPr id="27" name="Правоъгълник 26"/>
            <p:cNvSpPr/>
            <p:nvPr/>
          </p:nvSpPr>
          <p:spPr>
            <a:xfrm>
              <a:off x="4024869" y="4006241"/>
              <a:ext cx="5117930" cy="153076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S_tradnl" dirty="0" smtClean="0"/>
                <a:t> </a:t>
              </a:r>
              <a:endParaRPr lang="es-ES" dirty="0"/>
            </a:p>
          </p:txBody>
        </p:sp>
        <p:sp>
          <p:nvSpPr>
            <p:cNvPr id="28" name="Правоъгълник 27"/>
            <p:cNvSpPr/>
            <p:nvPr/>
          </p:nvSpPr>
          <p:spPr>
            <a:xfrm>
              <a:off x="4099520" y="3804582"/>
              <a:ext cx="5117930" cy="15307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srgbClr val="FF0000"/>
                  </a:solidFill>
                </a:rPr>
                <a:t>Municipal experts on preschool education</a:t>
              </a:r>
              <a:endParaRPr lang="bg-BG" sz="24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Групиране 28"/>
          <p:cNvGrpSpPr/>
          <p:nvPr/>
        </p:nvGrpSpPr>
        <p:grpSpPr>
          <a:xfrm>
            <a:off x="428596" y="4429132"/>
            <a:ext cx="2428892" cy="1214446"/>
            <a:chOff x="17" y="5852649"/>
            <a:chExt cx="2818128" cy="1352192"/>
          </a:xfrm>
        </p:grpSpPr>
        <p:sp>
          <p:nvSpPr>
            <p:cNvPr id="30" name="Правоъгълник 29"/>
            <p:cNvSpPr/>
            <p:nvPr/>
          </p:nvSpPr>
          <p:spPr>
            <a:xfrm>
              <a:off x="17" y="5852649"/>
              <a:ext cx="2818128" cy="135219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Правоъгълник 30"/>
            <p:cNvSpPr/>
            <p:nvPr/>
          </p:nvSpPr>
          <p:spPr>
            <a:xfrm>
              <a:off x="17" y="5852649"/>
              <a:ext cx="2818128" cy="1352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dirty="0" smtClean="0">
                  <a:solidFill>
                    <a:srgbClr val="FF0000"/>
                  </a:solidFill>
                </a:rPr>
                <a:t>Full-</a:t>
              </a:r>
              <a:r>
                <a:rPr lang="es-ES" sz="2400" dirty="0" err="1" smtClean="0">
                  <a:solidFill>
                    <a:srgbClr val="FF0000"/>
                  </a:solidFill>
                </a:rPr>
                <a:t>day</a:t>
              </a:r>
              <a:endParaRPr lang="es-ES" sz="2400" dirty="0" smtClean="0">
                <a:solidFill>
                  <a:srgbClr val="FF0000"/>
                </a:solidFill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dirty="0" err="1" smtClean="0">
                  <a:solidFill>
                    <a:srgbClr val="FF0000"/>
                  </a:solidFill>
                </a:rPr>
                <a:t>kindergartens</a:t>
              </a:r>
              <a:endParaRPr lang="bg-BG" sz="24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Групиране 34"/>
          <p:cNvGrpSpPr/>
          <p:nvPr/>
        </p:nvGrpSpPr>
        <p:grpSpPr>
          <a:xfrm>
            <a:off x="3000364" y="4429131"/>
            <a:ext cx="2500330" cy="1214447"/>
            <a:chOff x="3006834" y="5741490"/>
            <a:chExt cx="2730800" cy="1463351"/>
          </a:xfrm>
        </p:grpSpPr>
        <p:sp>
          <p:nvSpPr>
            <p:cNvPr id="36" name="Правоъгълник 35"/>
            <p:cNvSpPr/>
            <p:nvPr/>
          </p:nvSpPr>
          <p:spPr>
            <a:xfrm>
              <a:off x="3006834" y="5741490"/>
              <a:ext cx="2730800" cy="146335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Правоъгълник 36"/>
            <p:cNvSpPr/>
            <p:nvPr/>
          </p:nvSpPr>
          <p:spPr>
            <a:xfrm>
              <a:off x="3006834" y="5741490"/>
              <a:ext cx="2730800" cy="14633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dirty="0" err="1">
                  <a:solidFill>
                    <a:srgbClr val="FF0000"/>
                  </a:solidFill>
                </a:rPr>
                <a:t>Half-day</a:t>
              </a:r>
              <a:r>
                <a:rPr lang="es-ES" sz="2400" dirty="0">
                  <a:solidFill>
                    <a:srgbClr val="FF0000"/>
                  </a:solidFill>
                </a:rPr>
                <a:t> </a:t>
              </a:r>
              <a:r>
                <a:rPr lang="es-ES" sz="2400" dirty="0" err="1" smtClean="0">
                  <a:solidFill>
                    <a:srgbClr val="FF0000"/>
                  </a:solidFill>
                </a:rPr>
                <a:t>kindergartens</a:t>
              </a:r>
              <a:endParaRPr lang="bg-BG" sz="24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Групиране 37"/>
          <p:cNvGrpSpPr/>
          <p:nvPr/>
        </p:nvGrpSpPr>
        <p:grpSpPr>
          <a:xfrm>
            <a:off x="5715008" y="4429132"/>
            <a:ext cx="2786082" cy="1214446"/>
            <a:chOff x="5867927" y="5938521"/>
            <a:chExt cx="2805109" cy="1266320"/>
          </a:xfrm>
        </p:grpSpPr>
        <p:sp>
          <p:nvSpPr>
            <p:cNvPr id="39" name="Правоъгълник 38"/>
            <p:cNvSpPr/>
            <p:nvPr/>
          </p:nvSpPr>
          <p:spPr>
            <a:xfrm>
              <a:off x="5867927" y="5938521"/>
              <a:ext cx="2805109" cy="126632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Правоъгълник 39"/>
            <p:cNvSpPr/>
            <p:nvPr/>
          </p:nvSpPr>
          <p:spPr>
            <a:xfrm>
              <a:off x="5867927" y="5938521"/>
              <a:ext cx="2805109" cy="12663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dirty="0" err="1">
                  <a:solidFill>
                    <a:srgbClr val="FF0000"/>
                  </a:solidFill>
                </a:rPr>
                <a:t>United</a:t>
              </a:r>
              <a:r>
                <a:rPr lang="es-ES" sz="2400" dirty="0">
                  <a:solidFill>
                    <a:srgbClr val="FF0000"/>
                  </a:solidFill>
                </a:rPr>
                <a:t> </a:t>
              </a:r>
              <a:r>
                <a:rPr lang="es-ES" sz="2400" dirty="0" err="1">
                  <a:solidFill>
                    <a:srgbClr val="FF0000"/>
                  </a:solidFill>
                </a:rPr>
                <a:t>children</a:t>
              </a:r>
              <a:endParaRPr lang="es-ES" sz="2400" dirty="0">
                <a:solidFill>
                  <a:srgbClr val="FF0000"/>
                </a:solidFill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dirty="0" err="1" smtClean="0">
                  <a:solidFill>
                    <a:srgbClr val="FF0000"/>
                  </a:solidFill>
                </a:rPr>
                <a:t>institutions</a:t>
              </a:r>
              <a:endParaRPr lang="bg-BG" sz="2400" kern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40069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827584" y="332656"/>
            <a:ext cx="7786742" cy="62151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Текстово поле 2"/>
          <p:cNvSpPr txBox="1"/>
          <p:nvPr/>
        </p:nvSpPr>
        <p:spPr>
          <a:xfrm>
            <a:off x="6016572" y="5913578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Kindergarten</a:t>
            </a:r>
            <a:endParaRPr lang="bg-BG" b="1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2987824" y="4797152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Primary education</a:t>
            </a:r>
            <a:endParaRPr lang="bg-BG" b="1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2663788" y="4145749"/>
            <a:ext cx="2808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Elementary </a:t>
            </a:r>
            <a:r>
              <a:rPr lang="en-US" b="1" dirty="0"/>
              <a:t>education</a:t>
            </a:r>
            <a:endParaRPr lang="bg-BG" b="1" dirty="0"/>
          </a:p>
        </p:txBody>
      </p:sp>
      <p:sp>
        <p:nvSpPr>
          <p:cNvPr id="6" name="Текстово поле 5"/>
          <p:cNvSpPr txBox="1"/>
          <p:nvPr/>
        </p:nvSpPr>
        <p:spPr>
          <a:xfrm>
            <a:off x="2663788" y="2064394"/>
            <a:ext cx="165690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Secondary</a:t>
            </a:r>
          </a:p>
          <a:p>
            <a:endParaRPr lang="en-US" b="1" dirty="0"/>
          </a:p>
          <a:p>
            <a:r>
              <a:rPr lang="en-US" b="1" dirty="0" smtClean="0"/>
              <a:t> </a:t>
            </a:r>
            <a:r>
              <a:rPr lang="en-US" b="1" dirty="0"/>
              <a:t>education</a:t>
            </a:r>
            <a:endParaRPr lang="bg-BG" b="1" dirty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6268444" y="3008330"/>
            <a:ext cx="18722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V</a:t>
            </a:r>
            <a:r>
              <a:rPr lang="en-US" sz="1600" b="1" dirty="0" smtClean="0"/>
              <a:t>ocational </a:t>
            </a:r>
            <a:r>
              <a:rPr lang="en-US" sz="1600" b="1" dirty="0"/>
              <a:t>education</a:t>
            </a:r>
            <a:endParaRPr lang="bg-BG" sz="1600" b="1" dirty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6268444" y="980727"/>
            <a:ext cx="22421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Degrees of Higher Education</a:t>
            </a:r>
            <a:endParaRPr lang="bg-BG" b="1" dirty="0"/>
          </a:p>
        </p:txBody>
      </p:sp>
      <p:sp>
        <p:nvSpPr>
          <p:cNvPr id="9" name="Текстово поле 8"/>
          <p:cNvSpPr txBox="1"/>
          <p:nvPr/>
        </p:nvSpPr>
        <p:spPr>
          <a:xfrm>
            <a:off x="2357754" y="1552689"/>
            <a:ext cx="230425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University </a:t>
            </a:r>
            <a:r>
              <a:rPr lang="en-US" sz="1600" b="1" dirty="0"/>
              <a:t>education</a:t>
            </a:r>
            <a:endParaRPr lang="bg-BG" sz="1600" b="1" dirty="0"/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971600" y="3111968"/>
            <a:ext cx="622991" cy="2436894"/>
          </a:xfrm>
          <a:prstGeom prst="rect">
            <a:avLst/>
          </a:prstGeom>
          <a:solidFill>
            <a:schemeClr val="bg1"/>
          </a:solidFill>
        </p:spPr>
        <p:txBody>
          <a:bodyPr vert="wordArtVert" wrap="square" rtlCol="0">
            <a:spAutoFit/>
          </a:bodyPr>
          <a:lstStyle/>
          <a:p>
            <a:r>
              <a:rPr lang="en-US" sz="1200" b="1" dirty="0"/>
              <a:t>compulsory education</a:t>
            </a:r>
            <a:endParaRPr lang="bg-BG" sz="1200" b="1" dirty="0"/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6352483" y="3537202"/>
            <a:ext cx="622991" cy="2196054"/>
          </a:xfrm>
          <a:prstGeom prst="rect">
            <a:avLst/>
          </a:prstGeom>
          <a:solidFill>
            <a:schemeClr val="bg1"/>
          </a:solidFill>
        </p:spPr>
        <p:txBody>
          <a:bodyPr vert="wordArtVert" wrap="square" rtlCol="0">
            <a:spAutoFit/>
          </a:bodyPr>
          <a:lstStyle/>
          <a:p>
            <a:r>
              <a:rPr lang="en-US" sz="1200" b="1" dirty="0"/>
              <a:t>basic education</a:t>
            </a:r>
            <a:endParaRPr lang="bg-BG" sz="1200" b="1" dirty="0"/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2020838" y="711398"/>
            <a:ext cx="64295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Master</a:t>
            </a:r>
            <a:endParaRPr lang="bg-BG" sz="800" dirty="0"/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3347864" y="803731"/>
            <a:ext cx="7200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Master</a:t>
            </a:r>
          </a:p>
          <a:p>
            <a:r>
              <a:rPr lang="en-US" sz="800" dirty="0" smtClean="0"/>
              <a:t>BA</a:t>
            </a:r>
            <a:endParaRPr lang="bg-BG" sz="800" dirty="0"/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5540627" y="1135956"/>
            <a:ext cx="68407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specialist</a:t>
            </a:r>
            <a:endParaRPr lang="bg-BG" sz="800" dirty="0"/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4506655" y="947982"/>
            <a:ext cx="57606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BA</a:t>
            </a:r>
            <a:endParaRPr lang="bg-BG" sz="800" dirty="0"/>
          </a:p>
        </p:txBody>
      </p:sp>
      <p:sp>
        <p:nvSpPr>
          <p:cNvPr id="17" name="Текстово поле 16"/>
          <p:cNvSpPr txBox="1"/>
          <p:nvPr/>
        </p:nvSpPr>
        <p:spPr>
          <a:xfrm>
            <a:off x="827585" y="973008"/>
            <a:ext cx="7670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Years</a:t>
            </a:r>
            <a:endParaRPr lang="bg-BG" b="1" dirty="0"/>
          </a:p>
        </p:txBody>
      </p:sp>
      <p:sp>
        <p:nvSpPr>
          <p:cNvPr id="18" name="Текстово поле 17"/>
          <p:cNvSpPr txBox="1"/>
          <p:nvPr/>
        </p:nvSpPr>
        <p:spPr>
          <a:xfrm>
            <a:off x="2663788" y="332656"/>
            <a:ext cx="10320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D</a:t>
            </a:r>
            <a:r>
              <a:rPr lang="en-US" sz="1200" dirty="0" smtClean="0"/>
              <a:t>octorate</a:t>
            </a:r>
            <a:endParaRPr lang="bg-BG" sz="1200" dirty="0"/>
          </a:p>
        </p:txBody>
      </p:sp>
      <p:sp>
        <p:nvSpPr>
          <p:cNvPr id="19" name="Текстово поле 18"/>
          <p:cNvSpPr txBox="1"/>
          <p:nvPr/>
        </p:nvSpPr>
        <p:spPr>
          <a:xfrm>
            <a:off x="3851920" y="332656"/>
            <a:ext cx="16201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Scientific </a:t>
            </a:r>
            <a:r>
              <a:rPr lang="en-US" sz="1200" dirty="0"/>
              <a:t>degrees</a:t>
            </a:r>
            <a:endParaRPr lang="bg-BG" sz="1200" dirty="0"/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827586" y="6098244"/>
            <a:ext cx="7670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Age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14917485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programming systems for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from 3 to 7 years old</a:t>
            </a:r>
            <a:endParaRPr lang="bg-BG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323528" y="1916832"/>
            <a:ext cx="3008313" cy="4691063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In </a:t>
            </a:r>
            <a:r>
              <a:rPr lang="es-ES" dirty="0">
                <a:solidFill>
                  <a:srgbClr val="FF0000"/>
                </a:solidFill>
              </a:rPr>
              <a:t>Bulgaria, </a:t>
            </a:r>
            <a:r>
              <a:rPr lang="es-ES" dirty="0" err="1">
                <a:solidFill>
                  <a:srgbClr val="FF0000"/>
                </a:solidFill>
              </a:rPr>
              <a:t>the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smtClean="0">
                <a:solidFill>
                  <a:srgbClr val="FF0000"/>
                </a:solidFill>
              </a:rPr>
              <a:t>  </a:t>
            </a:r>
            <a:r>
              <a:rPr lang="es-ES" dirty="0" err="1" smtClean="0">
                <a:solidFill>
                  <a:srgbClr val="FF0000"/>
                </a:solidFill>
              </a:rPr>
              <a:t>education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>
                <a:solidFill>
                  <a:srgbClr val="FF0000"/>
                </a:solidFill>
              </a:rPr>
              <a:t>of </a:t>
            </a:r>
            <a:r>
              <a:rPr lang="es-ES" dirty="0" err="1">
                <a:solidFill>
                  <a:srgbClr val="FF0000"/>
                </a:solidFill>
              </a:rPr>
              <a:t>children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from</a:t>
            </a:r>
            <a:r>
              <a:rPr lang="es-ES" dirty="0">
                <a:solidFill>
                  <a:srgbClr val="FF0000"/>
                </a:solidFill>
              </a:rPr>
              <a:t> 3 to 7 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years</a:t>
            </a:r>
            <a:r>
              <a:rPr lang="es-ES" dirty="0" smtClean="0">
                <a:solidFill>
                  <a:srgbClr val="FF0000"/>
                </a:solidFill>
              </a:rPr>
              <a:t>  </a:t>
            </a:r>
            <a:r>
              <a:rPr lang="es-ES" dirty="0" err="1" smtClean="0">
                <a:solidFill>
                  <a:srgbClr val="FF0000"/>
                </a:solidFill>
              </a:rPr>
              <a:t>old</a:t>
            </a:r>
            <a:r>
              <a:rPr lang="es-ES" dirty="0" smtClean="0">
                <a:solidFill>
                  <a:srgbClr val="FF0000"/>
                </a:solidFill>
              </a:rPr>
              <a:t>  </a:t>
            </a:r>
            <a:r>
              <a:rPr lang="es-ES" dirty="0" err="1">
                <a:solidFill>
                  <a:srgbClr val="FF0000"/>
                </a:solidFill>
              </a:rPr>
              <a:t>takes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smtClean="0">
                <a:solidFill>
                  <a:srgbClr val="FF0000"/>
                </a:solidFill>
              </a:rPr>
              <a:t> place </a:t>
            </a:r>
            <a:r>
              <a:rPr lang="es-ES" dirty="0">
                <a:solidFill>
                  <a:srgbClr val="FF0000"/>
                </a:solidFill>
              </a:rPr>
              <a:t>in </a:t>
            </a:r>
            <a:r>
              <a:rPr lang="es-ES" dirty="0" err="1">
                <a:solidFill>
                  <a:srgbClr val="FF0000"/>
                </a:solidFill>
              </a:rPr>
              <a:t>kindergartens</a:t>
            </a:r>
            <a:r>
              <a:rPr lang="es-ES" dirty="0">
                <a:solidFill>
                  <a:srgbClr val="FF0000"/>
                </a:solidFill>
              </a:rPr>
              <a:t>. </a:t>
            </a:r>
            <a:r>
              <a:rPr lang="es-ES" dirty="0" err="1">
                <a:solidFill>
                  <a:srgbClr val="FF0000"/>
                </a:solidFill>
              </a:rPr>
              <a:t>It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is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implemented</a:t>
            </a:r>
            <a:r>
              <a:rPr lang="es-ES" dirty="0">
                <a:solidFill>
                  <a:srgbClr val="FF0000"/>
                </a:solidFill>
              </a:rPr>
              <a:t> in </a:t>
            </a:r>
            <a:r>
              <a:rPr lang="es-ES" dirty="0" err="1">
                <a:solidFill>
                  <a:srgbClr val="FF0000"/>
                </a:solidFill>
              </a:rPr>
              <a:t>different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programs</a:t>
            </a:r>
            <a:r>
              <a:rPr lang="es-ES" dirty="0">
                <a:solidFill>
                  <a:srgbClr val="FF0000"/>
                </a:solidFill>
              </a:rPr>
              <a:t> and </a:t>
            </a:r>
            <a:r>
              <a:rPr lang="es-ES" dirty="0" err="1">
                <a:solidFill>
                  <a:srgbClr val="FF0000"/>
                </a:solidFill>
              </a:rPr>
              <a:t>systems</a:t>
            </a:r>
            <a:r>
              <a:rPr lang="es-ES" dirty="0">
                <a:solidFill>
                  <a:srgbClr val="FF0000"/>
                </a:solidFill>
              </a:rPr>
              <a:t>. 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err="1" smtClean="0">
                <a:solidFill>
                  <a:srgbClr val="FF0000"/>
                </a:solidFill>
              </a:rPr>
              <a:t>Some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>
                <a:solidFill>
                  <a:srgbClr val="FF0000"/>
                </a:solidFill>
              </a:rPr>
              <a:t>of </a:t>
            </a:r>
            <a:r>
              <a:rPr lang="es-ES" dirty="0" err="1">
                <a:solidFill>
                  <a:srgbClr val="FF0000"/>
                </a:solidFill>
              </a:rPr>
              <a:t>them</a:t>
            </a:r>
            <a:r>
              <a:rPr lang="es-ES" dirty="0">
                <a:solidFill>
                  <a:srgbClr val="FF0000"/>
                </a:solidFill>
              </a:rPr>
              <a:t> are</a:t>
            </a:r>
            <a:r>
              <a:rPr lang="es-ES" dirty="0" smtClean="0">
                <a:solidFill>
                  <a:srgbClr val="FF0000"/>
                </a:solidFill>
              </a:rPr>
              <a:t>:</a:t>
            </a:r>
          </a:p>
          <a:p>
            <a:r>
              <a:rPr lang="es-ES" u="sng" dirty="0" err="1" smtClean="0">
                <a:solidFill>
                  <a:srgbClr val="FF0000"/>
                </a:solidFill>
              </a:rPr>
              <a:t>Program</a:t>
            </a:r>
            <a:r>
              <a:rPr lang="es-ES" u="sng" dirty="0" smtClean="0">
                <a:solidFill>
                  <a:srgbClr val="FF0000"/>
                </a:solidFill>
              </a:rPr>
              <a:t> </a:t>
            </a:r>
            <a:r>
              <a:rPr lang="es-ES" u="sng" dirty="0" err="1">
                <a:solidFill>
                  <a:srgbClr val="FF0000"/>
                </a:solidFill>
              </a:rPr>
              <a:t>for</a:t>
            </a:r>
            <a:r>
              <a:rPr lang="es-ES" u="sng" dirty="0">
                <a:solidFill>
                  <a:srgbClr val="FF0000"/>
                </a:solidFill>
              </a:rPr>
              <a:t> </a:t>
            </a:r>
            <a:r>
              <a:rPr lang="es-ES" u="sng" dirty="0" err="1">
                <a:solidFill>
                  <a:srgbClr val="FF0000"/>
                </a:solidFill>
              </a:rPr>
              <a:t>education</a:t>
            </a:r>
            <a:r>
              <a:rPr lang="es-ES" u="sng" dirty="0">
                <a:solidFill>
                  <a:srgbClr val="FF0000"/>
                </a:solidFill>
              </a:rPr>
              <a:t> of </a:t>
            </a:r>
            <a:r>
              <a:rPr lang="es-ES" u="sng" dirty="0" err="1">
                <a:solidFill>
                  <a:srgbClr val="FF0000"/>
                </a:solidFill>
              </a:rPr>
              <a:t>children</a:t>
            </a:r>
            <a:r>
              <a:rPr lang="es-ES" u="sng" dirty="0">
                <a:solidFill>
                  <a:srgbClr val="FF0000"/>
                </a:solidFill>
              </a:rPr>
              <a:t> </a:t>
            </a:r>
            <a:r>
              <a:rPr lang="es-ES" u="sng" dirty="0" err="1">
                <a:solidFill>
                  <a:srgbClr val="FF0000"/>
                </a:solidFill>
              </a:rPr>
              <a:t>from</a:t>
            </a:r>
            <a:r>
              <a:rPr lang="es-ES" u="sng" dirty="0">
                <a:solidFill>
                  <a:srgbClr val="FF0000"/>
                </a:solidFill>
              </a:rPr>
              <a:t> 2</a:t>
            </a:r>
            <a:r>
              <a:rPr lang="es-ES" u="sng" dirty="0" smtClean="0">
                <a:solidFill>
                  <a:srgbClr val="FF0000"/>
                </a:solidFill>
              </a:rPr>
              <a:t> </a:t>
            </a:r>
            <a:r>
              <a:rPr lang="es-ES" u="sng" dirty="0">
                <a:solidFill>
                  <a:srgbClr val="FF0000"/>
                </a:solidFill>
              </a:rPr>
              <a:t>to 7</a:t>
            </a:r>
            <a:r>
              <a:rPr lang="es-ES" u="sng" dirty="0" smtClean="0">
                <a:solidFill>
                  <a:srgbClr val="FF0000"/>
                </a:solidFill>
              </a:rPr>
              <a:t> </a:t>
            </a:r>
            <a:r>
              <a:rPr lang="es-ES" u="sng" dirty="0" err="1">
                <a:solidFill>
                  <a:srgbClr val="FF0000"/>
                </a:solidFill>
              </a:rPr>
              <a:t>years</a:t>
            </a:r>
            <a:r>
              <a:rPr lang="es-ES" u="sng" dirty="0">
                <a:solidFill>
                  <a:srgbClr val="FF0000"/>
                </a:solidFill>
              </a:rPr>
              <a:t> </a:t>
            </a:r>
            <a:r>
              <a:rPr lang="es-ES" u="sng" dirty="0" smtClean="0">
                <a:solidFill>
                  <a:srgbClr val="FF0000"/>
                </a:solidFill>
              </a:rPr>
              <a:t> </a:t>
            </a:r>
            <a:r>
              <a:rPr lang="es-ES" u="sng" dirty="0" err="1" smtClean="0">
                <a:solidFill>
                  <a:srgbClr val="FF0000"/>
                </a:solidFill>
              </a:rPr>
              <a:t>old</a:t>
            </a:r>
            <a:r>
              <a:rPr lang="es-ES" u="sng" dirty="0" smtClean="0">
                <a:solidFill>
                  <a:srgbClr val="FF0000"/>
                </a:solidFill>
              </a:rPr>
              <a:t> </a:t>
            </a:r>
            <a:r>
              <a:rPr lang="es-ES" dirty="0">
                <a:solidFill>
                  <a:srgbClr val="FF0000"/>
                </a:solidFill>
              </a:rPr>
              <a:t>- </a:t>
            </a:r>
            <a:r>
              <a:rPr lang="es-ES" dirty="0" err="1" smtClean="0">
                <a:solidFill>
                  <a:srgbClr val="FF0000"/>
                </a:solidFill>
              </a:rPr>
              <a:t>Authors</a:t>
            </a:r>
            <a:r>
              <a:rPr lang="es-ES" dirty="0" smtClean="0">
                <a:solidFill>
                  <a:srgbClr val="FF0000"/>
                </a:solidFill>
              </a:rPr>
              <a:t>: </a:t>
            </a:r>
            <a:r>
              <a:rPr lang="es-ES" dirty="0">
                <a:solidFill>
                  <a:srgbClr val="FF0000"/>
                </a:solidFill>
              </a:rPr>
              <a:t>Elena </a:t>
            </a:r>
            <a:r>
              <a:rPr lang="es-ES" dirty="0" err="1" smtClean="0">
                <a:solidFill>
                  <a:srgbClr val="FF0000"/>
                </a:solidFill>
              </a:rPr>
              <a:t>Russinova</a:t>
            </a:r>
            <a:r>
              <a:rPr lang="es-ES" dirty="0" smtClean="0">
                <a:solidFill>
                  <a:srgbClr val="FF0000"/>
                </a:solidFill>
              </a:rPr>
              <a:t>, </a:t>
            </a:r>
            <a:r>
              <a:rPr lang="es-ES" dirty="0" err="1">
                <a:solidFill>
                  <a:srgbClr val="FF0000"/>
                </a:solidFill>
              </a:rPr>
              <a:t>Dimitar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Gurov</a:t>
            </a:r>
            <a:r>
              <a:rPr lang="es-ES" dirty="0">
                <a:solidFill>
                  <a:srgbClr val="FF0000"/>
                </a:solidFill>
              </a:rPr>
              <a:t>, </a:t>
            </a:r>
            <a:r>
              <a:rPr lang="es-ES" dirty="0" err="1">
                <a:solidFill>
                  <a:srgbClr val="FF0000"/>
                </a:solidFill>
              </a:rPr>
              <a:t>Maria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Baeva</a:t>
            </a:r>
            <a:r>
              <a:rPr lang="es-ES" dirty="0">
                <a:solidFill>
                  <a:srgbClr val="FF0000"/>
                </a:solidFill>
              </a:rPr>
              <a:t>, </a:t>
            </a:r>
            <a:r>
              <a:rPr lang="es-ES" dirty="0" err="1">
                <a:solidFill>
                  <a:srgbClr val="FF0000"/>
                </a:solidFill>
              </a:rPr>
              <a:t>Merry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Gyurova</a:t>
            </a:r>
            <a:r>
              <a:rPr lang="es-ES" dirty="0" smtClean="0">
                <a:solidFill>
                  <a:srgbClr val="FF0000"/>
                </a:solidFill>
              </a:rPr>
              <a:t>  </a:t>
            </a:r>
            <a:r>
              <a:rPr lang="es-ES" dirty="0">
                <a:solidFill>
                  <a:srgbClr val="FF0000"/>
                </a:solidFill>
              </a:rPr>
              <a:t>and </a:t>
            </a:r>
            <a:r>
              <a:rPr lang="es-ES" dirty="0" err="1">
                <a:solidFill>
                  <a:srgbClr val="FF0000"/>
                </a:solidFill>
              </a:rPr>
              <a:t>others</a:t>
            </a:r>
            <a:r>
              <a:rPr lang="es-E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s-ES" u="sng" dirty="0" smtClean="0">
                <a:solidFill>
                  <a:srgbClr val="FF0000"/>
                </a:solidFill>
              </a:rPr>
              <a:t>The </a:t>
            </a:r>
            <a:r>
              <a:rPr lang="es-ES" u="sng" dirty="0">
                <a:solidFill>
                  <a:srgbClr val="FF0000"/>
                </a:solidFill>
              </a:rPr>
              <a:t>activity </a:t>
            </a:r>
            <a:r>
              <a:rPr lang="es-ES" u="sng" dirty="0" smtClean="0">
                <a:solidFill>
                  <a:srgbClr val="FF0000"/>
                </a:solidFill>
              </a:rPr>
              <a:t> of </a:t>
            </a:r>
            <a:r>
              <a:rPr lang="es-ES" u="sng" dirty="0">
                <a:solidFill>
                  <a:srgbClr val="FF0000"/>
                </a:solidFill>
              </a:rPr>
              <a:t>the child in </a:t>
            </a:r>
            <a:r>
              <a:rPr lang="es-ES" u="sng" dirty="0" smtClean="0">
                <a:solidFill>
                  <a:srgbClr val="FF0000"/>
                </a:solidFill>
              </a:rPr>
              <a:t>the kindergarten</a:t>
            </a:r>
            <a:r>
              <a:rPr lang="es-ES" dirty="0" smtClean="0">
                <a:solidFill>
                  <a:srgbClr val="FF0000"/>
                </a:solidFill>
              </a:rPr>
              <a:t> – Authors: Nadejda Vitanova, </a:t>
            </a:r>
            <a:r>
              <a:rPr lang="es-ES" dirty="0">
                <a:solidFill>
                  <a:srgbClr val="FF0000"/>
                </a:solidFill>
              </a:rPr>
              <a:t>Bozhidar Angelov, Nikolina </a:t>
            </a:r>
            <a:r>
              <a:rPr lang="es-ES" dirty="0" smtClean="0">
                <a:solidFill>
                  <a:srgbClr val="FF0000"/>
                </a:solidFill>
              </a:rPr>
              <a:t>Coleva, </a:t>
            </a:r>
            <a:r>
              <a:rPr lang="es-ES" dirty="0">
                <a:solidFill>
                  <a:srgbClr val="FF0000"/>
                </a:solidFill>
              </a:rPr>
              <a:t>Elena Popova</a:t>
            </a:r>
            <a:r>
              <a:rPr lang="es-E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s-ES" u="sng" dirty="0" err="1" smtClean="0">
                <a:solidFill>
                  <a:srgbClr val="FF0000"/>
                </a:solidFill>
              </a:rPr>
              <a:t>Programming</a:t>
            </a:r>
            <a:r>
              <a:rPr lang="es-ES" u="sng" dirty="0" smtClean="0">
                <a:solidFill>
                  <a:srgbClr val="FF0000"/>
                </a:solidFill>
              </a:rPr>
              <a:t>  </a:t>
            </a:r>
            <a:r>
              <a:rPr lang="es-ES" u="sng" dirty="0" err="1">
                <a:solidFill>
                  <a:srgbClr val="FF0000"/>
                </a:solidFill>
              </a:rPr>
              <a:t>system</a:t>
            </a:r>
            <a:r>
              <a:rPr lang="es-ES" u="sng" dirty="0">
                <a:solidFill>
                  <a:srgbClr val="FF0000"/>
                </a:solidFill>
              </a:rPr>
              <a:t>  </a:t>
            </a:r>
            <a:r>
              <a:rPr lang="es-ES" u="sng" dirty="0" smtClean="0">
                <a:solidFill>
                  <a:srgbClr val="FF0000"/>
                </a:solidFill>
              </a:rPr>
              <a:t>"</a:t>
            </a:r>
            <a:r>
              <a:rPr lang="es-ES" u="sng" dirty="0" err="1" smtClean="0">
                <a:solidFill>
                  <a:srgbClr val="FF0000"/>
                </a:solidFill>
              </a:rPr>
              <a:t>Hello</a:t>
            </a:r>
            <a:r>
              <a:rPr lang="es-ES" u="sng" dirty="0" smtClean="0">
                <a:solidFill>
                  <a:srgbClr val="FF0000"/>
                </a:solidFill>
              </a:rPr>
              <a:t> </a:t>
            </a:r>
            <a:r>
              <a:rPr lang="es-ES" u="sng" dirty="0" err="1" smtClean="0">
                <a:solidFill>
                  <a:srgbClr val="FF0000"/>
                </a:solidFill>
              </a:rPr>
              <a:t>School</a:t>
            </a:r>
            <a:r>
              <a:rPr lang="es-ES" dirty="0">
                <a:solidFill>
                  <a:srgbClr val="FF0000"/>
                </a:solidFill>
              </a:rPr>
              <a:t>" - </a:t>
            </a:r>
            <a:r>
              <a:rPr lang="es-ES" dirty="0" err="1">
                <a:solidFill>
                  <a:srgbClr val="FF0000"/>
                </a:solidFill>
              </a:rPr>
              <a:t>Authors</a:t>
            </a:r>
            <a:r>
              <a:rPr lang="es-ES" dirty="0">
                <a:solidFill>
                  <a:srgbClr val="FF0000"/>
                </a:solidFill>
              </a:rPr>
              <a:t>: St. </a:t>
            </a:r>
            <a:r>
              <a:rPr lang="es-ES" dirty="0" err="1">
                <a:solidFill>
                  <a:srgbClr val="FF0000"/>
                </a:solidFill>
              </a:rPr>
              <a:t>Zdravkova</a:t>
            </a:r>
            <a:r>
              <a:rPr lang="es-ES" dirty="0">
                <a:solidFill>
                  <a:srgbClr val="FF0000"/>
                </a:solidFill>
              </a:rPr>
              <a:t>, </a:t>
            </a:r>
            <a:r>
              <a:rPr lang="es-ES" dirty="0" err="1" smtClean="0">
                <a:solidFill>
                  <a:srgbClr val="FF0000"/>
                </a:solidFill>
              </a:rPr>
              <a:t>Ts</a:t>
            </a:r>
            <a:r>
              <a:rPr lang="es-ES" dirty="0" smtClean="0">
                <a:solidFill>
                  <a:srgbClr val="FF0000"/>
                </a:solidFill>
              </a:rPr>
              <a:t>. </a:t>
            </a:r>
            <a:r>
              <a:rPr lang="es-ES" dirty="0" err="1" smtClean="0">
                <a:solidFill>
                  <a:srgbClr val="FF0000"/>
                </a:solidFill>
              </a:rPr>
              <a:t>Ilieva</a:t>
            </a:r>
            <a:r>
              <a:rPr lang="es-ES" dirty="0" smtClean="0">
                <a:solidFill>
                  <a:srgbClr val="FF0000"/>
                </a:solidFill>
              </a:rPr>
              <a:t>, </a:t>
            </a:r>
            <a:r>
              <a:rPr lang="es-ES" dirty="0">
                <a:solidFill>
                  <a:srgbClr val="FF0000"/>
                </a:solidFill>
              </a:rPr>
              <a:t>M. </a:t>
            </a:r>
            <a:r>
              <a:rPr lang="es-ES" dirty="0" err="1">
                <a:solidFill>
                  <a:srgbClr val="FF0000"/>
                </a:solidFill>
              </a:rPr>
              <a:t>Bogdanova</a:t>
            </a:r>
            <a:r>
              <a:rPr lang="es-ES" dirty="0">
                <a:solidFill>
                  <a:srgbClr val="FF0000"/>
                </a:solidFill>
              </a:rPr>
              <a:t>, V. </a:t>
            </a:r>
            <a:r>
              <a:rPr lang="es-ES" dirty="0" err="1" smtClean="0">
                <a:solidFill>
                  <a:srgbClr val="FF0000"/>
                </a:solidFill>
              </a:rPr>
              <a:t>Yancheva</a:t>
            </a:r>
            <a:r>
              <a:rPr lang="es-ES" dirty="0" smtClean="0">
                <a:solidFill>
                  <a:srgbClr val="FF0000"/>
                </a:solidFill>
              </a:rPr>
              <a:t>,  </a:t>
            </a:r>
            <a:r>
              <a:rPr lang="es-ES" dirty="0">
                <a:solidFill>
                  <a:srgbClr val="FF0000"/>
                </a:solidFill>
              </a:rPr>
              <a:t>M. </a:t>
            </a:r>
            <a:r>
              <a:rPr lang="es-ES" dirty="0" err="1" smtClean="0">
                <a:solidFill>
                  <a:srgbClr val="FF0000"/>
                </a:solidFill>
              </a:rPr>
              <a:t>Galcheva-Stoitsova</a:t>
            </a:r>
            <a:r>
              <a:rPr lang="es-ES" dirty="0" smtClean="0">
                <a:solidFill>
                  <a:srgbClr val="FF0000"/>
                </a:solidFill>
              </a:rPr>
              <a:t>, </a:t>
            </a:r>
            <a:r>
              <a:rPr lang="es-ES" dirty="0">
                <a:solidFill>
                  <a:srgbClr val="FF0000"/>
                </a:solidFill>
              </a:rPr>
              <a:t>K. </a:t>
            </a:r>
            <a:r>
              <a:rPr lang="es-ES" dirty="0" err="1">
                <a:solidFill>
                  <a:srgbClr val="FF0000"/>
                </a:solidFill>
              </a:rPr>
              <a:t>Galcheva</a:t>
            </a:r>
            <a:r>
              <a:rPr lang="es-ES" dirty="0">
                <a:solidFill>
                  <a:srgbClr val="FF0000"/>
                </a:solidFill>
              </a:rPr>
              <a:t>, T. </a:t>
            </a:r>
            <a:r>
              <a:rPr lang="es-ES" dirty="0" err="1">
                <a:solidFill>
                  <a:srgbClr val="FF0000"/>
                </a:solidFill>
              </a:rPr>
              <a:t>Burdeva</a:t>
            </a:r>
            <a:r>
              <a:rPr lang="es-ES" dirty="0">
                <a:solidFill>
                  <a:srgbClr val="FF0000"/>
                </a:solidFill>
              </a:rPr>
              <a:t>, O </a:t>
            </a:r>
            <a:r>
              <a:rPr lang="es-ES" dirty="0" err="1" smtClean="0">
                <a:solidFill>
                  <a:srgbClr val="FF0000"/>
                </a:solidFill>
              </a:rPr>
              <a:t>Hristova</a:t>
            </a:r>
            <a:r>
              <a:rPr lang="es-ES" dirty="0" smtClean="0">
                <a:solidFill>
                  <a:srgbClr val="FF0000"/>
                </a:solidFill>
              </a:rPr>
              <a:t>, V. </a:t>
            </a:r>
            <a:r>
              <a:rPr lang="es-ES" dirty="0" err="1" smtClean="0">
                <a:solidFill>
                  <a:srgbClr val="FF0000"/>
                </a:solidFill>
              </a:rPr>
              <a:t>Kuzmov</a:t>
            </a:r>
            <a:r>
              <a:rPr lang="es-ES" dirty="0" smtClean="0">
                <a:solidFill>
                  <a:srgbClr val="FF0000"/>
                </a:solidFill>
              </a:rPr>
              <a:t>, G. </a:t>
            </a:r>
            <a:r>
              <a:rPr lang="es-ES" dirty="0" err="1">
                <a:solidFill>
                  <a:srgbClr val="FF0000"/>
                </a:solidFill>
              </a:rPr>
              <a:t>Ivanova</a:t>
            </a:r>
            <a:r>
              <a:rPr lang="es-ES" dirty="0">
                <a:solidFill>
                  <a:srgbClr val="FF0000"/>
                </a:solidFill>
              </a:rPr>
              <a:t>, E. </a:t>
            </a:r>
            <a:r>
              <a:rPr lang="es-ES" dirty="0" err="1">
                <a:solidFill>
                  <a:srgbClr val="FF0000"/>
                </a:solidFill>
              </a:rPr>
              <a:t>Djambazova</a:t>
            </a:r>
            <a:r>
              <a:rPr lang="es-ES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vetla\Desktop\Картина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3686"/>
            <a:ext cx="4502251" cy="614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2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Programming</a:t>
            </a:r>
            <a:r>
              <a:rPr lang="es-E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s-E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"Hand in Hand"</a:t>
            </a:r>
            <a:endParaRPr lang="bg-B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programming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"Hand in </a:t>
            </a:r>
            <a:r>
              <a:rPr lang="en-US" sz="2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Hand“ from the Publishing house “ </a:t>
            </a:r>
            <a:r>
              <a:rPr lang="en-US" sz="29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Prosveta</a:t>
            </a:r>
            <a:r>
              <a:rPr lang="en-US" sz="2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one of the </a:t>
            </a:r>
            <a:r>
              <a:rPr lang="en-US" sz="2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 guide systems that  implements from the start till the end, with a good succession, the cohesion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upgraded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the child of preschool age for entering into the first grade of school </a:t>
            </a:r>
            <a:r>
              <a:rPr lang="en-US" sz="2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/within the norms of secondary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 for our </a:t>
            </a:r>
            <a:r>
              <a:rPr lang="en-US" sz="2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country/.</a:t>
            </a:r>
            <a:endParaRPr lang="en-US" sz="2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past two years the program system </a:t>
            </a:r>
            <a:r>
              <a:rPr lang="en-US" sz="2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been diversified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new textbooks called "ABC </a:t>
            </a:r>
            <a:r>
              <a:rPr lang="en-US" sz="2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Games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</a:p>
          <a:p>
            <a:pPr>
              <a:lnSpc>
                <a:spcPct val="120000"/>
              </a:lnSpc>
            </a:pP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 in kindergartens are </a:t>
            </a:r>
            <a:r>
              <a:rPr lang="en-US" sz="2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choose which program or </a:t>
            </a:r>
            <a:r>
              <a:rPr lang="en-US" sz="2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programming systems and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textbooks to use in </a:t>
            </a:r>
            <a:r>
              <a:rPr lang="en-US" sz="2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everyday work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dirty="0"/>
          </a:p>
        </p:txBody>
      </p:sp>
      <p:pic>
        <p:nvPicPr>
          <p:cNvPr id="2051" name="Picture 3" descr="C:\Users\svetla\Desktop\Картина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30590"/>
            <a:ext cx="4002806" cy="519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55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academic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for kindergarten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“Bell”,  </a:t>
            </a:r>
            <a:b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 of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Shumen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1993-2015 </a:t>
            </a:r>
            <a:endParaRPr lang="bg-BG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1993 Kindergarten 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 </a:t>
            </a:r>
            <a:r>
              <a:rPr lang="en-US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“Bell" 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working </a:t>
            </a:r>
            <a:r>
              <a:rPr lang="en-US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special program, </a:t>
            </a:r>
            <a:r>
              <a:rPr lang="en-US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the intelligence of  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child. The program is </a:t>
            </a:r>
            <a:r>
              <a:rPr lang="en-US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written specifically 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 childcare. Its creation is based on a  long term observations on  the children, who are a contingent 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kindergarten, which 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consequence </a:t>
            </a:r>
            <a:r>
              <a:rPr lang="en-US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leads to its approbation 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subsequent </a:t>
            </a:r>
            <a:r>
              <a:rPr lang="en-US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application, which 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especially effective today. It </a:t>
            </a:r>
            <a:r>
              <a:rPr lang="en-US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limit the application of </a:t>
            </a:r>
            <a:r>
              <a:rPr lang="en-US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aid materials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corresponding to the different programs and </a:t>
            </a:r>
            <a:r>
              <a:rPr lang="en-US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 in the preschool 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 in Bulgaria.</a:t>
            </a:r>
          </a:p>
          <a:p>
            <a:pPr>
              <a:lnSpc>
                <a:spcPct val="120000"/>
              </a:lnSpc>
            </a:pP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emphasis </a:t>
            </a:r>
            <a:r>
              <a:rPr lang="en-US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work is </a:t>
            </a:r>
            <a:r>
              <a:rPr lang="en-US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reflexive 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absorption </a:t>
            </a:r>
            <a:r>
              <a:rPr lang="en-US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knowledge passing through the 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levels of reflection.</a:t>
            </a:r>
            <a:endParaRPr lang="bg-BG" dirty="0"/>
          </a:p>
        </p:txBody>
      </p:sp>
      <p:pic>
        <p:nvPicPr>
          <p:cNvPr id="4098" name="Picture 2" descr="C:\Users\svetla\Desktop\Картина4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536504" cy="511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81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47664" y="4653136"/>
            <a:ext cx="6858048" cy="566738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full-day children's shelter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1934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city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Shumen</a:t>
            </a:r>
            <a:endParaRPr lang="bg-BG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187624" y="5229200"/>
            <a:ext cx="6572296" cy="990620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children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the shelter during lunch with their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teacher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assistant</a:t>
            </a:r>
            <a:r>
              <a:rPr lang="bg-BG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bg-BG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Контейнер за картина 12" descr="Scan0007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6753" r="6753"/>
          <a:stretch>
            <a:fillRect/>
          </a:stretch>
        </p:blipFill>
        <p:spPr bwMode="auto">
          <a:xfrm>
            <a:off x="1331640" y="-459432"/>
            <a:ext cx="678661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73035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85852" y="5000636"/>
            <a:ext cx="6715172" cy="566738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Daily children's shelter in 1934,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city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Shumen</a:t>
            </a:r>
            <a:endParaRPr lang="bg-BG" sz="2400" dirty="0">
              <a:solidFill>
                <a:srgbClr val="FF0000"/>
              </a:solidFill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28596" y="5643578"/>
            <a:ext cx="8286808" cy="857256"/>
          </a:xfrm>
        </p:spPr>
        <p:txBody>
          <a:bodyPr>
            <a:normAutofit/>
          </a:bodyPr>
          <a:lstStyle/>
          <a:p>
            <a:pPr algn="ctr"/>
            <a:r>
              <a:rPr lang="bg-BG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first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children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the teacher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Dimitrina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Kojuharova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during activities</a:t>
            </a:r>
            <a:endParaRPr lang="bg-BG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онтейнер за картина 4" descr="Scan0006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2507" r="2507"/>
          <a:stretch>
            <a:fillRect/>
          </a:stretch>
        </p:blipFill>
        <p:spPr bwMode="auto">
          <a:xfrm>
            <a:off x="1357290" y="357166"/>
            <a:ext cx="650085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30129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</TotalTime>
  <Words>569</Words>
  <Application>Microsoft Office PowerPoint</Application>
  <PresentationFormat>Презентация на цял екран (4:3)</PresentationFormat>
  <Paragraphs>61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3" baseType="lpstr">
      <vt:lpstr>Office тема</vt:lpstr>
      <vt:lpstr>Structure and development of primary education in Bulgaria  </vt:lpstr>
      <vt:lpstr> Georgi Zhivkov bulgarian politician </vt:lpstr>
      <vt:lpstr>Презентация на PowerPoint</vt:lpstr>
      <vt:lpstr>Презентация на PowerPoint</vt:lpstr>
      <vt:lpstr>Programs and programming systems for children from 3 to 7 years old</vt:lpstr>
      <vt:lpstr>Programming system "Hand in Hand"</vt:lpstr>
      <vt:lpstr>Copyright academic model for kindergarten № 1 “Bell”,   city of  Shumen 1993-2015 </vt:lpstr>
      <vt:lpstr>A full-day children's shelter in 1934, city of Shumen</vt:lpstr>
      <vt:lpstr>Daily children's shelter in 1934, city of Shumen</vt:lpstr>
      <vt:lpstr>Full-day kindergarten “Bell”  1934. - 2015.</vt:lpstr>
      <vt:lpstr>Презентация на PowerPoint</vt:lpstr>
      <vt:lpstr>Презентация на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svetla</cp:lastModifiedBy>
  <cp:revision>118</cp:revision>
  <dcterms:created xsi:type="dcterms:W3CDTF">2014-09-30T12:00:51Z</dcterms:created>
  <dcterms:modified xsi:type="dcterms:W3CDTF">2015-11-23T18:13:05Z</dcterms:modified>
</cp:coreProperties>
</file>