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Açık Stil 3 - Vurgu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64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83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3C39AF-8DB6-4FA5-BE27-42E954F677EF}" type="datetimeFigureOut">
              <a:rPr lang="tr-TR" smtClean="0"/>
              <a:pPr/>
              <a:t>10.05.2018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BF7B8-3C3F-40CE-89F7-56913BEC1C6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BF7B8-3C3F-40CE-89F7-56913BEC1C6F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10.05.2018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10.05.2018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10.05.2018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10.05.2018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428596" y="2714620"/>
            <a:ext cx="836267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RESULTS OF THE</a:t>
            </a:r>
          </a:p>
          <a:p>
            <a:pPr algn="ctr"/>
            <a:r>
              <a:rPr lang="tr-TR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QUESTIONNAIRE FOR CHILDREN</a:t>
            </a:r>
          </a:p>
        </p:txBody>
      </p:sp>
      <p:sp>
        <p:nvSpPr>
          <p:cNvPr id="6" name="5 Dikdörtgen"/>
          <p:cNvSpPr/>
          <p:nvPr/>
        </p:nvSpPr>
        <p:spPr>
          <a:xfrm>
            <a:off x="214282" y="4071942"/>
            <a:ext cx="871543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r-TR" sz="4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TALATPAŞA SECONDARY SCHOOL</a:t>
            </a:r>
            <a:endParaRPr lang="tr-TR" sz="4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7" name="6 Resim" descr="POS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6578" y="500042"/>
            <a:ext cx="1566940" cy="2216420"/>
          </a:xfrm>
          <a:prstGeom prst="rect">
            <a:avLst/>
          </a:prstGeom>
        </p:spPr>
      </p:pic>
      <p:pic>
        <p:nvPicPr>
          <p:cNvPr id="8" name="7 Resim" descr="ERASMUS+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714356"/>
            <a:ext cx="4476750" cy="1019175"/>
          </a:xfrm>
          <a:prstGeom prst="rect">
            <a:avLst/>
          </a:prstGeom>
        </p:spPr>
      </p:pic>
      <p:pic>
        <p:nvPicPr>
          <p:cNvPr id="10" name="9 Resim" descr="tp log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43305" y="4929198"/>
            <a:ext cx="1785951" cy="1500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285720" y="285728"/>
          <a:ext cx="8558055" cy="3284817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16560"/>
                <a:gridCol w="1819228"/>
                <a:gridCol w="2107423"/>
                <a:gridCol w="1899142"/>
                <a:gridCol w="2315702"/>
              </a:tblGrid>
              <a:tr h="500066">
                <a:tc rowSpan="2">
                  <a:txBody>
                    <a:bodyPr/>
                    <a:lstStyle/>
                    <a:p>
                      <a:pPr algn="ctr"/>
                      <a:endParaRPr lang="tr-TR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tr-TR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tr-TR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IN PRIMARY SCHOOLS HAVE OLDEST CHILDREN PARTICIPATED IN SOME ACTIVITIES ?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YES,</a:t>
                      </a:r>
                      <a:r>
                        <a:rPr lang="tr-TR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DEFINITELY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YES,</a:t>
                      </a:r>
                      <a:r>
                        <a:rPr lang="tr-TR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SOMEWHAT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57256">
                <a:tc vMerge="1">
                  <a:txBody>
                    <a:bodyPr/>
                    <a:lstStyle/>
                    <a:p>
                      <a:pPr algn="ctr"/>
                      <a:endParaRPr lang="tr-TR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166668">
                <a:tc rowSpan="2">
                  <a:txBody>
                    <a:bodyPr/>
                    <a:lstStyle/>
                    <a:p>
                      <a:endParaRPr lang="tr-TR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tr-TR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DO YOU THINK PDM HAS BEEN USEFUL AND HAS HAD GOOD RESULTS FOR OTHER CHILDREN ?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YES,</a:t>
                      </a:r>
                      <a:r>
                        <a:rPr lang="tr-TR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DEFINITELY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YES,</a:t>
                      </a:r>
                      <a:r>
                        <a:rPr lang="tr-TR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SOMEWHAT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608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95 %</a:t>
                      </a:r>
                      <a:endParaRPr lang="tr-TR" sz="1400" b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5 %</a:t>
                      </a:r>
                      <a:endParaRPr lang="tr-TR" sz="1400" b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----</a:t>
                      </a:r>
                      <a:endParaRPr lang="tr-TR" sz="1400" b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428596" y="285728"/>
          <a:ext cx="8501120" cy="6150298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90636"/>
                <a:gridCol w="1834644"/>
                <a:gridCol w="531320"/>
                <a:gridCol w="531320"/>
                <a:gridCol w="531320"/>
                <a:gridCol w="531320"/>
                <a:gridCol w="531320"/>
                <a:gridCol w="531320"/>
                <a:gridCol w="531320"/>
                <a:gridCol w="531320"/>
                <a:gridCol w="531320"/>
                <a:gridCol w="531320"/>
                <a:gridCol w="531320"/>
                <a:gridCol w="531320"/>
              </a:tblGrid>
              <a:tr h="785818">
                <a:tc gridSpan="14">
                  <a:txBody>
                    <a:bodyPr/>
                    <a:lstStyle/>
                    <a:p>
                      <a:pPr algn="ctr"/>
                      <a:r>
                        <a:rPr lang="tr-TR" sz="3200" dirty="0" smtClean="0"/>
                        <a:t>QUESTIONS FOR CHILDREN</a:t>
                      </a:r>
                      <a:endParaRPr lang="tr-TR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sz="2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sz="2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48151">
                <a:tc rowSpan="2">
                  <a:txBody>
                    <a:bodyPr/>
                    <a:lstStyle/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HOW DO YOU FEEL  ABOUT THE DOLLS ?</a:t>
                      </a:r>
                      <a:endParaRPr lang="tr-TR" dirty="0" smtClean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400" b="1" dirty="0" err="1" smtClean="0"/>
                        <a:t>Excited</a:t>
                      </a:r>
                      <a:r>
                        <a:rPr lang="tr-TR" sz="1400" b="1" baseline="0" dirty="0" smtClean="0"/>
                        <a:t> </a:t>
                      </a:r>
                      <a:r>
                        <a:rPr lang="tr-TR" sz="1400" b="1" baseline="0" dirty="0" err="1" smtClean="0"/>
                        <a:t>about</a:t>
                      </a:r>
                      <a:r>
                        <a:rPr lang="tr-TR" sz="1400" b="1" baseline="0" dirty="0" smtClean="0"/>
                        <a:t> </a:t>
                      </a:r>
                      <a:r>
                        <a:rPr lang="tr-TR" sz="1400" b="1" baseline="0" dirty="0" err="1" smtClean="0"/>
                        <a:t>the</a:t>
                      </a:r>
                      <a:r>
                        <a:rPr lang="tr-TR" sz="1400" b="1" baseline="0" dirty="0" smtClean="0"/>
                        <a:t> </a:t>
                      </a:r>
                      <a:r>
                        <a:rPr lang="tr-TR" sz="1400" b="1" baseline="0" dirty="0" err="1" smtClean="0"/>
                        <a:t>doll’s</a:t>
                      </a:r>
                      <a:r>
                        <a:rPr lang="tr-TR" sz="1400" b="1" baseline="0" dirty="0" smtClean="0"/>
                        <a:t> </a:t>
                      </a:r>
                      <a:r>
                        <a:rPr lang="tr-TR" sz="1400" b="1" baseline="0" dirty="0" err="1" smtClean="0"/>
                        <a:t>visit</a:t>
                      </a:r>
                      <a:endParaRPr lang="tr-T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400" b="1" dirty="0" err="1" smtClean="0"/>
                        <a:t>Propose</a:t>
                      </a:r>
                      <a:r>
                        <a:rPr lang="tr-TR" sz="1400" b="1" baseline="0" dirty="0" smtClean="0"/>
                        <a:t> </a:t>
                      </a:r>
                      <a:r>
                        <a:rPr lang="tr-TR" sz="1400" b="1" baseline="0" dirty="0" err="1" smtClean="0"/>
                        <a:t>any</a:t>
                      </a:r>
                      <a:r>
                        <a:rPr lang="tr-TR" sz="1400" b="1" baseline="0" dirty="0" smtClean="0"/>
                        <a:t> </a:t>
                      </a:r>
                      <a:r>
                        <a:rPr lang="tr-TR" sz="1400" b="1" baseline="0" dirty="0" err="1" smtClean="0"/>
                        <a:t>solution</a:t>
                      </a:r>
                      <a:r>
                        <a:rPr lang="tr-TR" sz="1400" b="1" baseline="0" dirty="0" smtClean="0"/>
                        <a:t> </a:t>
                      </a:r>
                      <a:r>
                        <a:rPr lang="tr-TR" sz="1400" b="1" baseline="0" dirty="0" err="1" smtClean="0"/>
                        <a:t>to</a:t>
                      </a:r>
                      <a:r>
                        <a:rPr lang="tr-TR" sz="1400" b="1" baseline="0" dirty="0" smtClean="0"/>
                        <a:t> </a:t>
                      </a:r>
                      <a:r>
                        <a:rPr lang="tr-TR" sz="1400" b="1" baseline="0" dirty="0" err="1" smtClean="0"/>
                        <a:t>doll’s</a:t>
                      </a:r>
                      <a:r>
                        <a:rPr lang="tr-TR" sz="1400" b="1" baseline="0" dirty="0" smtClean="0"/>
                        <a:t> </a:t>
                      </a:r>
                      <a:r>
                        <a:rPr lang="tr-TR" sz="1400" b="1" baseline="0" dirty="0" err="1" smtClean="0"/>
                        <a:t>problems</a:t>
                      </a:r>
                      <a:endParaRPr lang="tr-T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400" b="1" dirty="0" err="1" smtClean="0"/>
                        <a:t>Like</a:t>
                      </a:r>
                      <a:r>
                        <a:rPr lang="tr-TR" sz="1400" b="1" dirty="0" smtClean="0"/>
                        <a:t> </a:t>
                      </a:r>
                      <a:r>
                        <a:rPr lang="tr-TR" sz="1400" b="1" dirty="0" err="1" smtClean="0"/>
                        <a:t>dolls</a:t>
                      </a:r>
                      <a:endParaRPr lang="tr-T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err="1" smtClean="0"/>
                        <a:t>Want</a:t>
                      </a:r>
                      <a:r>
                        <a:rPr lang="tr-TR" sz="1400" b="1" dirty="0" smtClean="0"/>
                        <a:t> </a:t>
                      </a:r>
                      <a:r>
                        <a:rPr lang="tr-TR" sz="1400" b="1" dirty="0" err="1" smtClean="0"/>
                        <a:t>to</a:t>
                      </a:r>
                      <a:r>
                        <a:rPr lang="tr-TR" sz="1400" b="1" dirty="0" smtClean="0"/>
                        <a:t> </a:t>
                      </a:r>
                      <a:r>
                        <a:rPr lang="tr-TR" sz="1400" b="1" dirty="0" err="1" smtClean="0"/>
                        <a:t>help</a:t>
                      </a:r>
                      <a:r>
                        <a:rPr lang="tr-TR" sz="1400" b="1" dirty="0" smtClean="0"/>
                        <a:t> </a:t>
                      </a:r>
                      <a:r>
                        <a:rPr lang="tr-TR" sz="1400" b="1" dirty="0" err="1" smtClean="0"/>
                        <a:t>dolls</a:t>
                      </a:r>
                      <a:endParaRPr lang="tr-TR" sz="14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err="1" smtClean="0"/>
                        <a:t>Anything</a:t>
                      </a:r>
                      <a:r>
                        <a:rPr lang="tr-TR" sz="1400" b="1" dirty="0" smtClean="0"/>
                        <a:t> else.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0941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PERCENTAGE</a:t>
                      </a:r>
                      <a:r>
                        <a:rPr lang="tr-TR" baseline="0" dirty="0" smtClean="0">
                          <a:solidFill>
                            <a:schemeClr val="tx1"/>
                          </a:solidFill>
                        </a:rPr>
                        <a:t> OF CHILDREN’S ANSWER.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tr-TR" sz="16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tr-TR" sz="1600" dirty="0" smtClean="0">
                          <a:solidFill>
                            <a:srgbClr val="7030A0"/>
                          </a:solidFill>
                        </a:rPr>
                        <a:t>90</a:t>
                      </a:r>
                      <a:r>
                        <a:rPr lang="tr-TR" sz="1600" baseline="0" dirty="0" smtClean="0">
                          <a:solidFill>
                            <a:srgbClr val="7030A0"/>
                          </a:solidFill>
                        </a:rPr>
                        <a:t> %</a:t>
                      </a:r>
                      <a:endParaRPr lang="tr-TR" sz="1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tr-TR" sz="16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tr-TR" sz="1600" dirty="0" smtClean="0">
                          <a:solidFill>
                            <a:srgbClr val="7030A0"/>
                          </a:solidFill>
                        </a:rPr>
                        <a:t>85 %</a:t>
                      </a:r>
                      <a:endParaRPr lang="tr-TR" sz="1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tr-TR" sz="16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tr-TR" sz="1600" dirty="0" smtClean="0">
                          <a:solidFill>
                            <a:srgbClr val="7030A0"/>
                          </a:solidFill>
                        </a:rPr>
                        <a:t>90</a:t>
                      </a:r>
                      <a:r>
                        <a:rPr lang="tr-TR" sz="1600" baseline="0" dirty="0" smtClean="0">
                          <a:solidFill>
                            <a:srgbClr val="7030A0"/>
                          </a:solidFill>
                        </a:rPr>
                        <a:t> %</a:t>
                      </a:r>
                      <a:endParaRPr lang="tr-TR" sz="1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tr-TR" sz="16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tr-TR" sz="1600" dirty="0" smtClean="0">
                          <a:solidFill>
                            <a:srgbClr val="7030A0"/>
                          </a:solidFill>
                        </a:rPr>
                        <a:t>75 %</a:t>
                      </a:r>
                      <a:endParaRPr lang="tr-TR" sz="1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tr-TR" sz="16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tr-TR" sz="1600" dirty="0" smtClean="0">
                          <a:solidFill>
                            <a:srgbClr val="7030A0"/>
                          </a:solidFill>
                        </a:rPr>
                        <a:t>10 %</a:t>
                      </a:r>
                      <a:endParaRPr lang="tr-TR" sz="1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tr-TR" sz="1200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584960">
                <a:tc rowSpan="3">
                  <a:txBody>
                    <a:bodyPr/>
                    <a:lstStyle/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tr-T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WHAT IS YOUR ATTITUDE ABOUT DOLL’S STORIES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tr-TR" sz="1400" b="1" dirty="0" smtClean="0"/>
                        <a:t>Has</a:t>
                      </a:r>
                      <a:r>
                        <a:rPr lang="tr-TR" sz="1400" b="1" baseline="0" dirty="0" smtClean="0"/>
                        <a:t> </a:t>
                      </a:r>
                      <a:r>
                        <a:rPr lang="tr-TR" sz="1400" b="1" baseline="0" dirty="0" err="1" smtClean="0"/>
                        <a:t>something</a:t>
                      </a:r>
                      <a:r>
                        <a:rPr lang="tr-TR" sz="1400" b="1" baseline="0" dirty="0" smtClean="0"/>
                        <a:t> </a:t>
                      </a:r>
                      <a:r>
                        <a:rPr lang="tr-TR" sz="1400" b="1" baseline="0" dirty="0" err="1" smtClean="0"/>
                        <a:t>similar</a:t>
                      </a:r>
                      <a:r>
                        <a:rPr lang="tr-TR" sz="1400" b="1" baseline="0" dirty="0" smtClean="0"/>
                        <a:t> </a:t>
                      </a:r>
                      <a:r>
                        <a:rPr lang="tr-TR" sz="1400" b="1" baseline="0" dirty="0" err="1" smtClean="0"/>
                        <a:t>to</a:t>
                      </a:r>
                      <a:r>
                        <a:rPr lang="tr-TR" sz="1400" b="1" baseline="0" dirty="0" smtClean="0"/>
                        <a:t> </a:t>
                      </a:r>
                      <a:r>
                        <a:rPr lang="tr-TR" sz="1400" b="1" baseline="0" dirty="0" err="1" smtClean="0"/>
                        <a:t>doll’s</a:t>
                      </a:r>
                      <a:r>
                        <a:rPr lang="tr-TR" sz="1400" b="1" baseline="0" dirty="0" smtClean="0"/>
                        <a:t> </a:t>
                      </a:r>
                      <a:r>
                        <a:rPr lang="tr-TR" sz="1400" b="1" baseline="0" dirty="0" err="1" smtClean="0"/>
                        <a:t>stories</a:t>
                      </a:r>
                      <a:r>
                        <a:rPr lang="tr-TR" sz="1400" b="1" baseline="0" dirty="0" smtClean="0"/>
                        <a:t> </a:t>
                      </a:r>
                      <a:r>
                        <a:rPr lang="tr-TR" sz="1400" b="1" baseline="0" dirty="0" err="1" smtClean="0"/>
                        <a:t>happened</a:t>
                      </a:r>
                      <a:r>
                        <a:rPr lang="tr-TR" sz="1400" b="1" baseline="0" dirty="0" smtClean="0"/>
                        <a:t> </a:t>
                      </a:r>
                      <a:r>
                        <a:rPr lang="tr-TR" sz="1400" b="1" baseline="0" dirty="0" err="1" smtClean="0"/>
                        <a:t>to</a:t>
                      </a:r>
                      <a:r>
                        <a:rPr lang="tr-TR" sz="1400" b="1" baseline="0" dirty="0" smtClean="0"/>
                        <a:t> </a:t>
                      </a:r>
                      <a:r>
                        <a:rPr lang="tr-TR" sz="1400" b="1" baseline="0" dirty="0" err="1" smtClean="0"/>
                        <a:t>you</a:t>
                      </a:r>
                      <a:r>
                        <a:rPr lang="tr-TR" sz="1400" b="1" baseline="0" dirty="0" smtClean="0"/>
                        <a:t> ?</a:t>
                      </a:r>
                      <a:endParaRPr lang="tr-T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sz="1400" b="1" dirty="0" smtClean="0"/>
                        <a:t>Do </a:t>
                      </a:r>
                      <a:r>
                        <a:rPr lang="tr-TR" sz="1400" b="1" dirty="0" err="1" smtClean="0"/>
                        <a:t>you</a:t>
                      </a:r>
                      <a:r>
                        <a:rPr lang="tr-TR" sz="1400" b="1" dirty="0" smtClean="0"/>
                        <a:t> </a:t>
                      </a:r>
                      <a:r>
                        <a:rPr lang="tr-TR" sz="1400" b="1" dirty="0" err="1" smtClean="0"/>
                        <a:t>feel</a:t>
                      </a:r>
                      <a:r>
                        <a:rPr lang="tr-TR" sz="1400" b="1" dirty="0" smtClean="0"/>
                        <a:t> </a:t>
                      </a:r>
                      <a:r>
                        <a:rPr lang="tr-TR" sz="1400" b="1" dirty="0" err="1" smtClean="0"/>
                        <a:t>sorry</a:t>
                      </a:r>
                      <a:r>
                        <a:rPr lang="tr-TR" sz="1400" b="1" dirty="0" smtClean="0"/>
                        <a:t> </a:t>
                      </a:r>
                      <a:r>
                        <a:rPr lang="tr-TR" sz="1400" b="1" dirty="0" err="1" smtClean="0"/>
                        <a:t>for</a:t>
                      </a:r>
                      <a:r>
                        <a:rPr lang="tr-TR" sz="1400" b="1" dirty="0" smtClean="0"/>
                        <a:t> </a:t>
                      </a:r>
                      <a:r>
                        <a:rPr lang="tr-TR" sz="1400" b="1" dirty="0" err="1" smtClean="0"/>
                        <a:t>the</a:t>
                      </a:r>
                      <a:r>
                        <a:rPr lang="tr-TR" sz="1400" b="1" dirty="0" smtClean="0"/>
                        <a:t> </a:t>
                      </a:r>
                      <a:r>
                        <a:rPr lang="tr-TR" sz="1400" b="1" dirty="0" err="1" smtClean="0"/>
                        <a:t>dolls</a:t>
                      </a:r>
                      <a:r>
                        <a:rPr lang="tr-TR" sz="1400" b="1" dirty="0" smtClean="0"/>
                        <a:t> </a:t>
                      </a:r>
                      <a:r>
                        <a:rPr lang="tr-TR" sz="1400" b="1" dirty="0" err="1" smtClean="0"/>
                        <a:t>problems</a:t>
                      </a:r>
                      <a:r>
                        <a:rPr lang="tr-TR" sz="1400" b="1" dirty="0" smtClean="0"/>
                        <a:t> ?</a:t>
                      </a:r>
                      <a:endParaRPr lang="tr-T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sz="1400" b="1" dirty="0" smtClean="0"/>
                        <a:t>Do </a:t>
                      </a:r>
                      <a:r>
                        <a:rPr lang="tr-TR" sz="1400" b="1" dirty="0" err="1" smtClean="0"/>
                        <a:t>you</a:t>
                      </a:r>
                      <a:r>
                        <a:rPr lang="tr-TR" sz="1400" b="1" dirty="0" smtClean="0"/>
                        <a:t> </a:t>
                      </a:r>
                      <a:r>
                        <a:rPr lang="tr-TR" sz="1400" b="1" dirty="0" err="1" smtClean="0"/>
                        <a:t>want</a:t>
                      </a:r>
                      <a:r>
                        <a:rPr lang="tr-TR" sz="1400" b="1" baseline="0" dirty="0" smtClean="0"/>
                        <a:t> </a:t>
                      </a:r>
                      <a:r>
                        <a:rPr lang="tr-TR" sz="1400" b="1" baseline="0" dirty="0" err="1" smtClean="0"/>
                        <a:t>to</a:t>
                      </a:r>
                      <a:r>
                        <a:rPr lang="tr-TR" sz="1400" b="1" baseline="0" dirty="0" smtClean="0"/>
                        <a:t> </a:t>
                      </a:r>
                      <a:r>
                        <a:rPr lang="tr-TR" sz="1400" b="1" baseline="0" dirty="0" err="1" smtClean="0"/>
                        <a:t>help</a:t>
                      </a:r>
                      <a:r>
                        <a:rPr lang="tr-TR" sz="1400" b="1" baseline="0" dirty="0" smtClean="0"/>
                        <a:t>?</a:t>
                      </a:r>
                      <a:endParaRPr lang="tr-T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err="1" smtClean="0"/>
                        <a:t>Dou</a:t>
                      </a:r>
                      <a:r>
                        <a:rPr lang="tr-TR" sz="1400" b="1" dirty="0" smtClean="0"/>
                        <a:t> </a:t>
                      </a:r>
                      <a:r>
                        <a:rPr lang="tr-TR" sz="1400" b="1" dirty="0" err="1" smtClean="0"/>
                        <a:t>you</a:t>
                      </a:r>
                      <a:r>
                        <a:rPr lang="tr-TR" sz="1400" b="1" baseline="0" dirty="0" smtClean="0"/>
                        <a:t> </a:t>
                      </a:r>
                      <a:r>
                        <a:rPr lang="tr-TR" sz="1400" b="1" baseline="0" dirty="0" err="1" smtClean="0"/>
                        <a:t>care</a:t>
                      </a:r>
                      <a:r>
                        <a:rPr lang="tr-TR" sz="1400" b="1" baseline="0" dirty="0" smtClean="0"/>
                        <a:t> </a:t>
                      </a:r>
                      <a:r>
                        <a:rPr lang="tr-TR" sz="1400" b="1" baseline="0" dirty="0" err="1" smtClean="0"/>
                        <a:t>about</a:t>
                      </a:r>
                      <a:r>
                        <a:rPr lang="tr-TR" sz="1400" b="1" baseline="0" dirty="0" smtClean="0"/>
                        <a:t> </a:t>
                      </a:r>
                      <a:r>
                        <a:rPr lang="tr-TR" sz="1400" b="1" baseline="0" dirty="0" err="1" smtClean="0"/>
                        <a:t>the</a:t>
                      </a:r>
                      <a:r>
                        <a:rPr lang="tr-TR" sz="1400" b="1" baseline="0" dirty="0" smtClean="0"/>
                        <a:t> </a:t>
                      </a:r>
                      <a:r>
                        <a:rPr lang="tr-TR" sz="1400" b="1" baseline="0" dirty="0" err="1" smtClean="0"/>
                        <a:t>dolls</a:t>
                      </a:r>
                      <a:r>
                        <a:rPr lang="tr-TR" sz="1400" b="1" baseline="0" dirty="0" smtClean="0"/>
                        <a:t> 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sz="1400" b="1" dirty="0" err="1" smtClean="0"/>
                        <a:t>Does</a:t>
                      </a:r>
                      <a:r>
                        <a:rPr lang="tr-TR" sz="1400" b="1" dirty="0" smtClean="0"/>
                        <a:t> </a:t>
                      </a:r>
                      <a:r>
                        <a:rPr lang="tr-TR" sz="1400" b="1" dirty="0" err="1" smtClean="0"/>
                        <a:t>story</a:t>
                      </a:r>
                      <a:r>
                        <a:rPr lang="tr-TR" sz="1400" b="1" baseline="0" dirty="0" smtClean="0"/>
                        <a:t> </a:t>
                      </a:r>
                      <a:r>
                        <a:rPr lang="tr-TR" sz="1400" b="1" baseline="0" dirty="0" err="1" smtClean="0"/>
                        <a:t>make</a:t>
                      </a:r>
                      <a:r>
                        <a:rPr lang="tr-TR" sz="1400" b="1" baseline="0" dirty="0" smtClean="0"/>
                        <a:t> </a:t>
                      </a:r>
                      <a:r>
                        <a:rPr lang="tr-TR" sz="1400" b="1" baseline="0" dirty="0" err="1" smtClean="0"/>
                        <a:t>you</a:t>
                      </a:r>
                      <a:r>
                        <a:rPr lang="tr-TR" sz="1400" b="1" baseline="0" dirty="0" smtClean="0"/>
                        <a:t> </a:t>
                      </a:r>
                      <a:r>
                        <a:rPr lang="tr-TR" sz="1400" b="1" baseline="0" dirty="0" err="1" smtClean="0"/>
                        <a:t>sad</a:t>
                      </a:r>
                      <a:r>
                        <a:rPr lang="tr-TR" sz="1400" b="1" baseline="0" dirty="0" smtClean="0"/>
                        <a:t> ?</a:t>
                      </a:r>
                      <a:endParaRPr lang="tr-T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sz="1400" b="1" dirty="0" smtClean="0"/>
                        <a:t>Do </a:t>
                      </a:r>
                      <a:r>
                        <a:rPr lang="tr-TR" sz="1400" b="1" dirty="0" err="1" smtClean="0"/>
                        <a:t>you</a:t>
                      </a:r>
                      <a:r>
                        <a:rPr lang="tr-TR" sz="1400" b="1" dirty="0" smtClean="0"/>
                        <a:t> </a:t>
                      </a:r>
                      <a:r>
                        <a:rPr lang="tr-TR" sz="1400" b="1" dirty="0" err="1" smtClean="0"/>
                        <a:t>believe</a:t>
                      </a:r>
                      <a:r>
                        <a:rPr lang="tr-TR" sz="1400" b="1" dirty="0" smtClean="0"/>
                        <a:t> in </a:t>
                      </a:r>
                      <a:r>
                        <a:rPr lang="tr-TR" sz="1400" b="1" dirty="0" err="1" smtClean="0"/>
                        <a:t>stories</a:t>
                      </a:r>
                      <a:r>
                        <a:rPr lang="tr-TR" sz="1400" b="1" baseline="0" dirty="0" smtClean="0"/>
                        <a:t> ?</a:t>
                      </a:r>
                    </a:p>
                    <a:p>
                      <a:endParaRPr lang="tr-T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79248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tr-TR" sz="1400" dirty="0" smtClean="0">
                          <a:solidFill>
                            <a:srgbClr val="7030A0"/>
                          </a:solidFill>
                        </a:rPr>
                        <a:t>YES</a:t>
                      </a:r>
                      <a:endParaRPr lang="tr-TR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tr-TR" sz="1400" dirty="0" smtClean="0">
                          <a:solidFill>
                            <a:srgbClr val="7030A0"/>
                          </a:solidFill>
                        </a:rPr>
                        <a:t>NO</a:t>
                      </a:r>
                      <a:endParaRPr lang="tr-TR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tr-TR" sz="1400" dirty="0" smtClean="0">
                          <a:solidFill>
                            <a:srgbClr val="7030A0"/>
                          </a:solidFill>
                        </a:rPr>
                        <a:t>YES</a:t>
                      </a:r>
                      <a:endParaRPr lang="tr-TR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tr-TR" sz="1400" dirty="0" smtClean="0">
                          <a:solidFill>
                            <a:srgbClr val="7030A0"/>
                          </a:solidFill>
                        </a:rPr>
                        <a:t>NO</a:t>
                      </a:r>
                      <a:endParaRPr lang="tr-TR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tr-TR" sz="1400" dirty="0" smtClean="0">
                          <a:solidFill>
                            <a:srgbClr val="7030A0"/>
                          </a:solidFill>
                        </a:rPr>
                        <a:t>YES</a:t>
                      </a:r>
                      <a:endParaRPr lang="tr-TR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tr-TR" sz="1400" dirty="0" smtClean="0">
                          <a:solidFill>
                            <a:srgbClr val="7030A0"/>
                          </a:solidFill>
                        </a:rPr>
                        <a:t>NO</a:t>
                      </a:r>
                      <a:endParaRPr lang="tr-TR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tr-TR" sz="1400" dirty="0" smtClean="0">
                          <a:solidFill>
                            <a:srgbClr val="7030A0"/>
                          </a:solidFill>
                        </a:rPr>
                        <a:t>YES</a:t>
                      </a:r>
                      <a:endParaRPr lang="tr-TR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tr-TR" sz="1400" dirty="0" smtClean="0">
                          <a:solidFill>
                            <a:srgbClr val="7030A0"/>
                          </a:solidFill>
                        </a:rPr>
                        <a:t>NO</a:t>
                      </a:r>
                      <a:endParaRPr lang="tr-TR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tr-TR" sz="1400" dirty="0" smtClean="0">
                          <a:solidFill>
                            <a:srgbClr val="7030A0"/>
                          </a:solidFill>
                        </a:rPr>
                        <a:t>YES</a:t>
                      </a:r>
                      <a:endParaRPr lang="tr-TR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tr-TR" sz="1400" dirty="0" smtClean="0">
                          <a:solidFill>
                            <a:srgbClr val="7030A0"/>
                          </a:solidFill>
                        </a:rPr>
                        <a:t>NO</a:t>
                      </a:r>
                      <a:endParaRPr lang="tr-TR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tr-TR" sz="1400" dirty="0" smtClean="0">
                          <a:solidFill>
                            <a:srgbClr val="7030A0"/>
                          </a:solidFill>
                        </a:rPr>
                        <a:t>YES</a:t>
                      </a:r>
                      <a:endParaRPr lang="tr-TR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tr-TR" sz="1400" dirty="0" smtClean="0">
                          <a:solidFill>
                            <a:srgbClr val="7030A0"/>
                          </a:solidFill>
                        </a:rPr>
                        <a:t>NO</a:t>
                      </a:r>
                      <a:endParaRPr lang="tr-TR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73247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PERCENTAGE</a:t>
                      </a:r>
                      <a:r>
                        <a:rPr lang="tr-TR" baseline="0" dirty="0" smtClean="0"/>
                        <a:t> OF CHILDREN’S ANSWER.</a:t>
                      </a:r>
                      <a:endParaRPr lang="tr-TR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tr-TR" sz="1200" dirty="0" smtClean="0">
                          <a:solidFill>
                            <a:srgbClr val="7030A0"/>
                          </a:solidFill>
                        </a:rPr>
                        <a:t>80</a:t>
                      </a:r>
                      <a:r>
                        <a:rPr lang="tr-TR" sz="1200" baseline="0" dirty="0" smtClean="0">
                          <a:solidFill>
                            <a:srgbClr val="7030A0"/>
                          </a:solidFill>
                        </a:rPr>
                        <a:t> %</a:t>
                      </a:r>
                      <a:endParaRPr lang="tr-TR" sz="12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tr-TR" sz="1200" dirty="0" smtClean="0">
                          <a:solidFill>
                            <a:srgbClr val="7030A0"/>
                          </a:solidFill>
                        </a:rPr>
                        <a:t>20</a:t>
                      </a:r>
                      <a:r>
                        <a:rPr lang="tr-TR" sz="1200" baseline="0" dirty="0" smtClean="0">
                          <a:solidFill>
                            <a:srgbClr val="7030A0"/>
                          </a:solidFill>
                        </a:rPr>
                        <a:t> %</a:t>
                      </a:r>
                      <a:endParaRPr lang="tr-TR" sz="12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tr-TR" sz="1200" baseline="0" dirty="0" smtClean="0">
                          <a:solidFill>
                            <a:srgbClr val="7030A0"/>
                          </a:solidFill>
                        </a:rPr>
                        <a:t>95 %</a:t>
                      </a:r>
                      <a:endParaRPr lang="tr-TR" sz="12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tr-TR" sz="1200" baseline="0" dirty="0" smtClean="0">
                          <a:solidFill>
                            <a:srgbClr val="7030A0"/>
                          </a:solidFill>
                        </a:rPr>
                        <a:t>5 %</a:t>
                      </a:r>
                      <a:endParaRPr lang="tr-TR" sz="12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tr-TR" sz="1200" baseline="0" dirty="0" smtClean="0">
                          <a:solidFill>
                            <a:srgbClr val="7030A0"/>
                          </a:solidFill>
                        </a:rPr>
                        <a:t>90 %</a:t>
                      </a:r>
                      <a:endParaRPr lang="tr-TR" sz="12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tr-TR" sz="1200" dirty="0" smtClean="0">
                          <a:solidFill>
                            <a:srgbClr val="7030A0"/>
                          </a:solidFill>
                        </a:rPr>
                        <a:t>10</a:t>
                      </a:r>
                      <a:r>
                        <a:rPr lang="tr-TR" sz="1200" baseline="0" dirty="0" smtClean="0">
                          <a:solidFill>
                            <a:srgbClr val="7030A0"/>
                          </a:solidFill>
                        </a:rPr>
                        <a:t> %</a:t>
                      </a:r>
                      <a:endParaRPr lang="tr-TR" sz="12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tr-TR" sz="1200" baseline="0" dirty="0" smtClean="0">
                          <a:solidFill>
                            <a:srgbClr val="7030A0"/>
                          </a:solidFill>
                        </a:rPr>
                        <a:t>95 %</a:t>
                      </a:r>
                      <a:endParaRPr lang="tr-TR" sz="12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tr-TR" sz="1200" baseline="0" dirty="0" smtClean="0">
                          <a:solidFill>
                            <a:srgbClr val="7030A0"/>
                          </a:solidFill>
                        </a:rPr>
                        <a:t>5 %</a:t>
                      </a:r>
                      <a:endParaRPr lang="tr-TR" sz="12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tr-TR" sz="1200" baseline="0" dirty="0" smtClean="0">
                          <a:solidFill>
                            <a:srgbClr val="7030A0"/>
                          </a:solidFill>
                        </a:rPr>
                        <a:t>95 %</a:t>
                      </a:r>
                      <a:endParaRPr lang="tr-TR" sz="12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tr-TR" sz="1200" baseline="0" dirty="0" smtClean="0">
                          <a:solidFill>
                            <a:srgbClr val="7030A0"/>
                          </a:solidFill>
                        </a:rPr>
                        <a:t>5 %</a:t>
                      </a:r>
                      <a:endParaRPr lang="tr-TR" sz="12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tr-TR" sz="1200" dirty="0" smtClean="0">
                          <a:solidFill>
                            <a:srgbClr val="7030A0"/>
                          </a:solidFill>
                        </a:rPr>
                        <a:t>80</a:t>
                      </a:r>
                      <a:r>
                        <a:rPr lang="tr-TR" sz="1200" baseline="0" dirty="0" smtClean="0">
                          <a:solidFill>
                            <a:srgbClr val="7030A0"/>
                          </a:solidFill>
                        </a:rPr>
                        <a:t> %</a:t>
                      </a:r>
                      <a:endParaRPr lang="tr-TR" sz="12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tr-TR" sz="1200" baseline="0" dirty="0" smtClean="0">
                          <a:solidFill>
                            <a:srgbClr val="7030A0"/>
                          </a:solidFill>
                        </a:rPr>
                        <a:t>20 %</a:t>
                      </a:r>
                      <a:endParaRPr lang="tr-TR" sz="12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42844" y="130684"/>
          <a:ext cx="8429687" cy="346616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88194"/>
                <a:gridCol w="1819227"/>
                <a:gridCol w="1053711"/>
                <a:gridCol w="1053711"/>
                <a:gridCol w="1053711"/>
                <a:gridCol w="1053711"/>
                <a:gridCol w="1053711"/>
                <a:gridCol w="1053711"/>
              </a:tblGrid>
              <a:tr h="1159080">
                <a:tc rowSpan="2"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CAN YOU EXPRESS YOUR FEELINGS DURING DOLL’S SESSIONS.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I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baseline="0" dirty="0" err="1" smtClean="0"/>
                        <a:t>feel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baseline="0" dirty="0" err="1" smtClean="0"/>
                        <a:t>worry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baseline="0" dirty="0" err="1" smtClean="0"/>
                        <a:t>about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baseline="0" dirty="0" err="1" smtClean="0"/>
                        <a:t>the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baseline="0" dirty="0" err="1" smtClean="0"/>
                        <a:t>doll</a:t>
                      </a:r>
                      <a:endParaRPr lang="tr-TR" sz="14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I </a:t>
                      </a:r>
                      <a:r>
                        <a:rPr lang="tr-TR" sz="1400" dirty="0" err="1" smtClean="0"/>
                        <a:t>feel</a:t>
                      </a:r>
                      <a:r>
                        <a:rPr lang="tr-TR" sz="1400" dirty="0" smtClean="0"/>
                        <a:t> </a:t>
                      </a:r>
                      <a:r>
                        <a:rPr lang="tr-TR" sz="1400" dirty="0" err="1" smtClean="0"/>
                        <a:t>to</a:t>
                      </a:r>
                      <a:r>
                        <a:rPr lang="tr-TR" sz="1400" dirty="0" smtClean="0"/>
                        <a:t> </a:t>
                      </a:r>
                      <a:r>
                        <a:rPr lang="tr-TR" sz="1400" dirty="0" err="1" smtClean="0"/>
                        <a:t>help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baseline="0" dirty="0" err="1" smtClean="0"/>
                        <a:t>the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baseline="0" dirty="0" err="1" smtClean="0"/>
                        <a:t>doll</a:t>
                      </a:r>
                      <a:endParaRPr lang="tr-TR" sz="14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I </a:t>
                      </a:r>
                      <a:r>
                        <a:rPr lang="tr-TR" sz="1400" dirty="0" err="1" smtClean="0"/>
                        <a:t>feel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baseline="0" dirty="0" err="1" smtClean="0"/>
                        <a:t>happy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baseline="0" dirty="0" err="1" smtClean="0"/>
                        <a:t>that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baseline="0" dirty="0" err="1" smtClean="0"/>
                        <a:t>living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baseline="0" dirty="0" err="1" smtClean="0"/>
                        <a:t>same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baseline="0" dirty="0" err="1" smtClean="0"/>
                        <a:t>things</a:t>
                      </a:r>
                      <a:endParaRPr lang="tr-TR" sz="14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I </a:t>
                      </a:r>
                      <a:r>
                        <a:rPr lang="tr-TR" sz="1400" dirty="0" err="1" smtClean="0"/>
                        <a:t>care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baseline="0" dirty="0" err="1" smtClean="0"/>
                        <a:t>about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baseline="0" dirty="0" err="1" smtClean="0"/>
                        <a:t>the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baseline="0" dirty="0" err="1" smtClean="0"/>
                        <a:t>doll</a:t>
                      </a:r>
                      <a:endParaRPr lang="tr-TR" sz="1400" dirty="0" smtClean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I </a:t>
                      </a:r>
                      <a:r>
                        <a:rPr lang="tr-TR" sz="1400" dirty="0" err="1" smtClean="0"/>
                        <a:t>don’t</a:t>
                      </a:r>
                      <a:r>
                        <a:rPr lang="tr-TR" sz="1400" dirty="0" smtClean="0"/>
                        <a:t> </a:t>
                      </a:r>
                      <a:r>
                        <a:rPr lang="tr-TR" sz="1400" dirty="0" err="1" smtClean="0"/>
                        <a:t>believe</a:t>
                      </a:r>
                      <a:r>
                        <a:rPr lang="tr-TR" sz="1400" dirty="0" smtClean="0"/>
                        <a:t> in </a:t>
                      </a:r>
                      <a:r>
                        <a:rPr lang="tr-TR" sz="1400" dirty="0" err="1" smtClean="0"/>
                        <a:t>stories</a:t>
                      </a:r>
                      <a:endParaRPr lang="tr-TR" sz="1400" dirty="0" smtClean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err="1" smtClean="0"/>
                        <a:t>Nothing</a:t>
                      </a:r>
                      <a:endParaRPr lang="tr-TR" sz="1400" dirty="0" smtClean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190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rgbClr val="7030A0"/>
                          </a:solidFill>
                        </a:rPr>
                        <a:t>26 in 50th</a:t>
                      </a:r>
                      <a:endParaRPr lang="tr-TR" sz="14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rgbClr val="7030A0"/>
                          </a:solidFill>
                        </a:rPr>
                        <a:t>32 in 50th</a:t>
                      </a:r>
                      <a:endParaRPr lang="tr-TR" sz="14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rgbClr val="7030A0"/>
                          </a:solidFill>
                        </a:rPr>
                        <a:t>37 in 50th</a:t>
                      </a:r>
                      <a:endParaRPr lang="tr-TR" sz="14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>
                          <a:solidFill>
                            <a:srgbClr val="7030A0"/>
                          </a:solidFill>
                        </a:rPr>
                        <a:t>41 in 50th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>
                          <a:solidFill>
                            <a:srgbClr val="7030A0"/>
                          </a:solidFill>
                        </a:rPr>
                        <a:t>2 in 50th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srgbClr val="7030A0"/>
                          </a:solidFill>
                        </a:rPr>
                        <a:t>4 in 50th</a:t>
                      </a:r>
                      <a:endParaRPr lang="tr-TR" sz="14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665053">
                <a:tc rowSpan="2"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WHAT</a:t>
                      </a:r>
                      <a:r>
                        <a:rPr lang="tr-T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ARE YOU GOING TO DO IF YOU HAVE TO FACE A PROBLEM?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err="1" smtClean="0"/>
                        <a:t>Bullying</a:t>
                      </a:r>
                      <a:endParaRPr lang="tr-TR" sz="14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err="1" smtClean="0"/>
                        <a:t>Seperated</a:t>
                      </a:r>
                      <a:r>
                        <a:rPr lang="tr-TR" sz="1400" b="1" baseline="0" dirty="0" smtClean="0"/>
                        <a:t> </a:t>
                      </a:r>
                      <a:r>
                        <a:rPr lang="tr-TR" sz="1400" b="1" baseline="0" dirty="0" err="1" smtClean="0"/>
                        <a:t>Families</a:t>
                      </a:r>
                      <a:endParaRPr lang="tr-TR" sz="14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err="1" smtClean="0"/>
                        <a:t>Social</a:t>
                      </a:r>
                      <a:r>
                        <a:rPr lang="tr-TR" sz="1400" b="1" dirty="0" smtClean="0"/>
                        <a:t> </a:t>
                      </a:r>
                      <a:r>
                        <a:rPr lang="tr-TR" sz="1400" b="1" dirty="0" err="1" smtClean="0"/>
                        <a:t>Problems</a:t>
                      </a:r>
                      <a:endParaRPr lang="tr-TR" sz="14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err="1" smtClean="0"/>
                        <a:t>Pecularities</a:t>
                      </a:r>
                      <a:endParaRPr lang="tr-TR" sz="14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err="1" smtClean="0"/>
                        <a:t>Special</a:t>
                      </a:r>
                      <a:r>
                        <a:rPr lang="tr-TR" sz="1400" b="1" baseline="0" dirty="0" smtClean="0"/>
                        <a:t> </a:t>
                      </a:r>
                      <a:r>
                        <a:rPr lang="tr-TR" sz="1400" b="1" baseline="0" dirty="0" err="1" smtClean="0"/>
                        <a:t>Children</a:t>
                      </a:r>
                      <a:endParaRPr lang="tr-TR" sz="14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err="1" smtClean="0"/>
                        <a:t>Exclusion</a:t>
                      </a:r>
                      <a:endParaRPr lang="tr-TR" sz="14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1438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rgbClr val="7030A0"/>
                          </a:solidFill>
                        </a:rPr>
                        <a:t>I</a:t>
                      </a:r>
                      <a:r>
                        <a:rPr lang="tr-TR" sz="1200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tr-TR" sz="1200" baseline="0" dirty="0" err="1" smtClean="0">
                          <a:solidFill>
                            <a:srgbClr val="7030A0"/>
                          </a:solidFill>
                        </a:rPr>
                        <a:t>would</a:t>
                      </a:r>
                      <a:r>
                        <a:rPr lang="tr-TR" sz="1200" baseline="0" dirty="0" smtClean="0">
                          <a:solidFill>
                            <a:srgbClr val="7030A0"/>
                          </a:solidFill>
                        </a:rPr>
                        <a:t> be </a:t>
                      </a:r>
                      <a:r>
                        <a:rPr lang="tr-TR" sz="1200" baseline="0" dirty="0" err="1" smtClean="0">
                          <a:solidFill>
                            <a:srgbClr val="7030A0"/>
                          </a:solidFill>
                        </a:rPr>
                        <a:t>peacemaker</a:t>
                      </a:r>
                      <a:r>
                        <a:rPr lang="tr-TR" sz="1200" baseline="0" dirty="0" smtClean="0">
                          <a:solidFill>
                            <a:srgbClr val="7030A0"/>
                          </a:solidFill>
                        </a:rPr>
                        <a:t>.</a:t>
                      </a:r>
                      <a:endParaRPr lang="tr-TR" sz="12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rgbClr val="7030A0"/>
                          </a:solidFill>
                        </a:rPr>
                        <a:t>I</a:t>
                      </a:r>
                      <a:r>
                        <a:rPr lang="tr-TR" sz="1200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tr-TR" sz="1200" baseline="0" dirty="0" err="1" smtClean="0">
                          <a:solidFill>
                            <a:srgbClr val="7030A0"/>
                          </a:solidFill>
                        </a:rPr>
                        <a:t>can’t</a:t>
                      </a:r>
                      <a:r>
                        <a:rPr lang="tr-TR" sz="1200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tr-TR" sz="1200" baseline="0" dirty="0" err="1" smtClean="0">
                          <a:solidFill>
                            <a:srgbClr val="7030A0"/>
                          </a:solidFill>
                        </a:rPr>
                        <a:t>help</a:t>
                      </a:r>
                      <a:endParaRPr lang="tr-TR" sz="12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rgbClr val="7030A0"/>
                          </a:solidFill>
                        </a:rPr>
                        <a:t>I </a:t>
                      </a:r>
                      <a:r>
                        <a:rPr lang="tr-TR" sz="1200" dirty="0" err="1" smtClean="0">
                          <a:solidFill>
                            <a:srgbClr val="7030A0"/>
                          </a:solidFill>
                        </a:rPr>
                        <a:t>would</a:t>
                      </a:r>
                      <a:r>
                        <a:rPr lang="tr-TR" sz="120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tr-TR" sz="1200" dirty="0" err="1" smtClean="0">
                          <a:solidFill>
                            <a:srgbClr val="7030A0"/>
                          </a:solidFill>
                        </a:rPr>
                        <a:t>close</a:t>
                      </a:r>
                      <a:r>
                        <a:rPr lang="tr-TR" sz="1200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tr-TR" sz="1200" baseline="0" dirty="0" err="1" smtClean="0">
                          <a:solidFill>
                            <a:srgbClr val="7030A0"/>
                          </a:solidFill>
                        </a:rPr>
                        <a:t>this</a:t>
                      </a:r>
                      <a:r>
                        <a:rPr lang="tr-TR" sz="1200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tr-TR" sz="1200" baseline="0" dirty="0" err="1" smtClean="0">
                          <a:solidFill>
                            <a:srgbClr val="7030A0"/>
                          </a:solidFill>
                        </a:rPr>
                        <a:t>friend</a:t>
                      </a:r>
                      <a:endParaRPr lang="tr-TR" sz="12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rgbClr val="7030A0"/>
                          </a:solidFill>
                        </a:rPr>
                        <a:t>I </a:t>
                      </a:r>
                      <a:r>
                        <a:rPr lang="tr-TR" sz="1200" dirty="0" err="1" smtClean="0">
                          <a:solidFill>
                            <a:srgbClr val="7030A0"/>
                          </a:solidFill>
                        </a:rPr>
                        <a:t>would</a:t>
                      </a:r>
                      <a:r>
                        <a:rPr lang="tr-TR" sz="120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tr-TR" sz="1200" dirty="0" err="1" smtClean="0">
                          <a:solidFill>
                            <a:srgbClr val="7030A0"/>
                          </a:solidFill>
                        </a:rPr>
                        <a:t>support</a:t>
                      </a:r>
                      <a:endParaRPr lang="tr-TR" sz="12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rgbClr val="7030A0"/>
                          </a:solidFill>
                        </a:rPr>
                        <a:t>I </a:t>
                      </a:r>
                      <a:r>
                        <a:rPr lang="tr-TR" sz="1200" dirty="0" err="1" smtClean="0">
                          <a:solidFill>
                            <a:srgbClr val="7030A0"/>
                          </a:solidFill>
                        </a:rPr>
                        <a:t>understand</a:t>
                      </a:r>
                      <a:r>
                        <a:rPr lang="tr-TR" sz="120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tr-TR" sz="1200" dirty="0" err="1" smtClean="0">
                          <a:solidFill>
                            <a:srgbClr val="7030A0"/>
                          </a:solidFill>
                        </a:rPr>
                        <a:t>and</a:t>
                      </a:r>
                      <a:r>
                        <a:rPr lang="tr-TR" sz="120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tr-TR" sz="1200" dirty="0" err="1" smtClean="0">
                          <a:solidFill>
                            <a:srgbClr val="7030A0"/>
                          </a:solidFill>
                        </a:rPr>
                        <a:t>help</a:t>
                      </a:r>
                      <a:endParaRPr lang="tr-TR" sz="12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tr-TR" sz="1200" dirty="0" smtClean="0">
                          <a:solidFill>
                            <a:srgbClr val="7030A0"/>
                          </a:solidFill>
                        </a:rPr>
                        <a:t>I </a:t>
                      </a:r>
                      <a:r>
                        <a:rPr lang="tr-TR" sz="1200" dirty="0" err="1" smtClean="0">
                          <a:solidFill>
                            <a:srgbClr val="7030A0"/>
                          </a:solidFill>
                        </a:rPr>
                        <a:t>would</a:t>
                      </a:r>
                      <a:r>
                        <a:rPr lang="tr-TR" sz="1200" dirty="0" smtClean="0">
                          <a:solidFill>
                            <a:srgbClr val="7030A0"/>
                          </a:solidFill>
                        </a:rPr>
                        <a:t> be </a:t>
                      </a:r>
                      <a:r>
                        <a:rPr lang="tr-TR" sz="1200" dirty="0" err="1" smtClean="0">
                          <a:solidFill>
                            <a:srgbClr val="7030A0"/>
                          </a:solidFill>
                        </a:rPr>
                        <a:t>friend</a:t>
                      </a:r>
                      <a:endParaRPr lang="tr-TR" sz="12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tr-TR" sz="1200" dirty="0" smtClean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142844" y="3643314"/>
          <a:ext cx="8429687" cy="22860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88194"/>
                <a:gridCol w="1819227"/>
                <a:gridCol w="1053711"/>
                <a:gridCol w="1053711"/>
                <a:gridCol w="1053711"/>
                <a:gridCol w="1053711"/>
                <a:gridCol w="1053711"/>
                <a:gridCol w="1053711"/>
              </a:tblGrid>
              <a:tr h="1143008">
                <a:tc rowSpan="2"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tr-TR" b="1" dirty="0" smtClean="0"/>
                        <a:t>HAVE YOU LEARN IMPORTANT NEW WORDS ABOUT FEELINGS</a:t>
                      </a:r>
                      <a:r>
                        <a:rPr lang="tr-TR" b="1" baseline="0" dirty="0" smtClean="0"/>
                        <a:t> AND EMOTIONS DURING DOLL SESSIONS ?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err="1" smtClean="0"/>
                        <a:t>Emphaty</a:t>
                      </a:r>
                      <a:endParaRPr lang="tr-TR" sz="14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err="1" smtClean="0"/>
                        <a:t>Help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baseline="0" dirty="0" err="1" smtClean="0"/>
                        <a:t>each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baseline="0" dirty="0" err="1" smtClean="0"/>
                        <a:t>other</a:t>
                      </a:r>
                      <a:endParaRPr lang="tr-TR" sz="14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err="1" smtClean="0"/>
                        <a:t>Tolerance</a:t>
                      </a:r>
                      <a:endParaRPr lang="tr-TR" sz="14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err="1" smtClean="0"/>
                        <a:t>Understanding</a:t>
                      </a:r>
                      <a:endParaRPr lang="tr-TR" sz="14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err="1" smtClean="0"/>
                        <a:t>Friendship</a:t>
                      </a:r>
                      <a:endParaRPr lang="tr-TR" sz="14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err="1" smtClean="0"/>
                        <a:t>Respect</a:t>
                      </a:r>
                      <a:endParaRPr lang="tr-TR" sz="14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411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rgbClr val="7030A0"/>
                          </a:solidFill>
                        </a:rPr>
                        <a:t>12 in 50th</a:t>
                      </a:r>
                      <a:endParaRPr lang="tr-TR" sz="14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rgbClr val="7030A0"/>
                          </a:solidFill>
                        </a:rPr>
                        <a:t>28 in 50th</a:t>
                      </a:r>
                      <a:endParaRPr lang="tr-TR" sz="14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rgbClr val="7030A0"/>
                          </a:solidFill>
                        </a:rPr>
                        <a:t>36 in 50th</a:t>
                      </a:r>
                      <a:endParaRPr lang="tr-TR" sz="14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>
                          <a:solidFill>
                            <a:srgbClr val="7030A0"/>
                          </a:solidFill>
                        </a:rPr>
                        <a:t>42 in 50th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>
                          <a:solidFill>
                            <a:srgbClr val="7030A0"/>
                          </a:solidFill>
                        </a:rPr>
                        <a:t>14 in 50th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srgbClr val="7030A0"/>
                          </a:solidFill>
                        </a:rPr>
                        <a:t>39 in 50th</a:t>
                      </a:r>
                      <a:endParaRPr lang="tr-TR" sz="14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285720" y="214290"/>
          <a:ext cx="8429687" cy="402031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88194"/>
                <a:gridCol w="1819227"/>
                <a:gridCol w="1053711"/>
                <a:gridCol w="1053711"/>
                <a:gridCol w="1053711"/>
                <a:gridCol w="1053711"/>
                <a:gridCol w="1053711"/>
                <a:gridCol w="1053711"/>
              </a:tblGrid>
              <a:tr h="1159080">
                <a:tc rowSpan="2">
                  <a:txBody>
                    <a:bodyPr/>
                    <a:lstStyle/>
                    <a:p>
                      <a:endParaRPr lang="tr-TR" dirty="0" smtClean="0"/>
                    </a:p>
                    <a:p>
                      <a:endParaRPr lang="tr-TR" b="0" dirty="0" smtClean="0"/>
                    </a:p>
                    <a:p>
                      <a:endParaRPr lang="tr-TR" b="0" dirty="0" smtClean="0"/>
                    </a:p>
                    <a:p>
                      <a:r>
                        <a:rPr lang="tr-TR" b="0" dirty="0" smtClean="0"/>
                        <a:t>6</a:t>
                      </a:r>
                      <a:endParaRPr lang="tr-TR" b="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DI</a:t>
                      </a:r>
                      <a:r>
                        <a:rPr lang="tr-TR" baseline="0" dirty="0" smtClean="0"/>
                        <a:t>D YOU TELL YOUR FAMILY ABOUT DOLLS AND THEIR STORIES?</a:t>
                      </a:r>
                      <a:endParaRPr lang="tr-TR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YES</a:t>
                      </a:r>
                      <a:endParaRPr lang="tr-TR" sz="14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NO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dirty="0" smtClean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dirty="0" smtClean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190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rgbClr val="7030A0"/>
                          </a:solidFill>
                        </a:rPr>
                        <a:t>46 in 50th</a:t>
                      </a:r>
                      <a:endParaRPr lang="tr-TR" sz="14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14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14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srgbClr val="7030A0"/>
                          </a:solidFill>
                        </a:rPr>
                        <a:t>                               4 in 50th</a:t>
                      </a:r>
                      <a:endParaRPr lang="tr-TR" sz="14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dirty="0" smtClean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sz="14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665053">
                <a:tc rowSpan="2">
                  <a:txBody>
                    <a:bodyPr/>
                    <a:lstStyle/>
                    <a:p>
                      <a:endParaRPr lang="tr-TR" sz="1600" dirty="0" smtClean="0"/>
                    </a:p>
                    <a:p>
                      <a:endParaRPr lang="tr-TR" sz="1600" dirty="0" smtClean="0"/>
                    </a:p>
                    <a:p>
                      <a:endParaRPr lang="tr-TR" sz="1600" dirty="0" smtClean="0"/>
                    </a:p>
                    <a:p>
                      <a:r>
                        <a:rPr lang="tr-TR" sz="1600" dirty="0" smtClean="0"/>
                        <a:t>7</a:t>
                      </a:r>
                      <a:endParaRPr lang="tr-TR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tr-TR" sz="1600" b="1" dirty="0" smtClean="0"/>
                        <a:t>WHAT ARE YOU GOING TO DO IF YOUR FRIENDS HAS TO FACE A PROBLEM (ADAPT TO A SPECIFIC PROBLEM IN YOUR SCHOOL ?</a:t>
                      </a:r>
                      <a:endParaRPr lang="tr-T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I WOULD HELP HIM/HER</a:t>
                      </a:r>
                      <a:endParaRPr lang="tr-TR" sz="16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I WOULD WORRY ABOUT HIM/HER</a:t>
                      </a:r>
                      <a:endParaRPr lang="tr-TR" sz="16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I WOULD</a:t>
                      </a:r>
                      <a:r>
                        <a:rPr lang="tr-TR" sz="1600" b="1" baseline="0" dirty="0" smtClean="0"/>
                        <a:t> TELL MY TEACHER</a:t>
                      </a:r>
                      <a:endParaRPr lang="tr-TR" sz="16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I WOULD TELL MY FAMILY</a:t>
                      </a:r>
                      <a:endParaRPr lang="tr-TR" sz="16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I WOULD TALK WITH OTHER</a:t>
                      </a:r>
                      <a:r>
                        <a:rPr lang="tr-TR" sz="1600" b="1" baseline="0" dirty="0" smtClean="0"/>
                        <a:t> FRIENDS</a:t>
                      </a:r>
                      <a:endParaRPr lang="tr-TR" sz="16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/>
                        <a:t>NOTHING</a:t>
                      </a:r>
                      <a:endParaRPr lang="tr-TR" sz="16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1438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rgbClr val="7030A0"/>
                          </a:solidFill>
                        </a:rPr>
                        <a:t>80</a:t>
                      </a:r>
                      <a:r>
                        <a:rPr lang="tr-TR" sz="1600" baseline="0" dirty="0" smtClean="0">
                          <a:solidFill>
                            <a:srgbClr val="7030A0"/>
                          </a:solidFill>
                        </a:rPr>
                        <a:t> %</a:t>
                      </a:r>
                      <a:endParaRPr lang="tr-TR" sz="16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rgbClr val="7030A0"/>
                          </a:solidFill>
                        </a:rPr>
                        <a:t>85 %</a:t>
                      </a:r>
                      <a:endParaRPr lang="tr-TR" sz="16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rgbClr val="7030A0"/>
                          </a:solidFill>
                        </a:rPr>
                        <a:t>65 %</a:t>
                      </a:r>
                      <a:endParaRPr lang="tr-TR" sz="16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rgbClr val="7030A0"/>
                          </a:solidFill>
                        </a:rPr>
                        <a:t>25 %</a:t>
                      </a:r>
                      <a:endParaRPr lang="tr-TR" sz="16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rgbClr val="7030A0"/>
                          </a:solidFill>
                        </a:rPr>
                        <a:t>70</a:t>
                      </a:r>
                      <a:r>
                        <a:rPr lang="tr-TR" sz="1600" baseline="0" dirty="0" smtClean="0">
                          <a:solidFill>
                            <a:srgbClr val="7030A0"/>
                          </a:solidFill>
                        </a:rPr>
                        <a:t> %</a:t>
                      </a:r>
                      <a:endParaRPr lang="tr-TR" sz="16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rgbClr val="7030A0"/>
                          </a:solidFill>
                        </a:rPr>
                        <a:t>5 %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285720" y="4286256"/>
          <a:ext cx="8429687" cy="197815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88194"/>
                <a:gridCol w="1819227"/>
                <a:gridCol w="1178727"/>
                <a:gridCol w="1143008"/>
                <a:gridCol w="1000132"/>
                <a:gridCol w="1214446"/>
                <a:gridCol w="1785953"/>
              </a:tblGrid>
              <a:tr h="1159080">
                <a:tc rowSpan="2">
                  <a:txBody>
                    <a:bodyPr/>
                    <a:lstStyle/>
                    <a:p>
                      <a:endParaRPr lang="tr-TR" dirty="0" smtClean="0"/>
                    </a:p>
                    <a:p>
                      <a:endParaRPr lang="tr-TR" b="0" dirty="0" smtClean="0"/>
                    </a:p>
                    <a:p>
                      <a:endParaRPr lang="tr-TR" b="0" dirty="0" smtClean="0"/>
                    </a:p>
                    <a:p>
                      <a:r>
                        <a:rPr lang="tr-TR" b="0" dirty="0" smtClean="0"/>
                        <a:t>8</a:t>
                      </a:r>
                      <a:endParaRPr lang="tr-TR" b="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WHAT DOLL’S PROBLEMS WERE MORE</a:t>
                      </a:r>
                      <a:r>
                        <a:rPr lang="tr-TR" baseline="0" dirty="0" smtClean="0"/>
                        <a:t> IMPORTANT FOR YOU ?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PECULARITY</a:t>
                      </a:r>
                      <a:endParaRPr lang="tr-TR" sz="14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EMOTIONAL PROBLEMS</a:t>
                      </a:r>
                      <a:endParaRPr lang="tr-TR" sz="14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SOCIAL PROBLEMS</a:t>
                      </a:r>
                      <a:endParaRPr lang="tr-TR" sz="14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FAMILIES’ PROBLEM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INDIVIDUAL PROBLEM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190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rgbClr val="7030A0"/>
                          </a:solidFill>
                        </a:rPr>
                        <a:t>75 %</a:t>
                      </a:r>
                      <a:endParaRPr lang="tr-TR" sz="14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rgbClr val="7030A0"/>
                          </a:solidFill>
                        </a:rPr>
                        <a:t>65</a:t>
                      </a:r>
                      <a:r>
                        <a:rPr lang="tr-TR" sz="1400" baseline="0" dirty="0" smtClean="0">
                          <a:solidFill>
                            <a:srgbClr val="7030A0"/>
                          </a:solidFill>
                        </a:rPr>
                        <a:t> %</a:t>
                      </a:r>
                      <a:endParaRPr lang="tr-TR" sz="14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rgbClr val="7030A0"/>
                          </a:solidFill>
                        </a:rPr>
                        <a:t>70 %</a:t>
                      </a:r>
                      <a:endParaRPr lang="tr-TR" sz="14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>
                          <a:solidFill>
                            <a:srgbClr val="7030A0"/>
                          </a:solidFill>
                        </a:rPr>
                        <a:t>55 %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>
                          <a:solidFill>
                            <a:srgbClr val="7030A0"/>
                          </a:solidFill>
                        </a:rPr>
                        <a:t>35 %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428596" y="285728"/>
          <a:ext cx="8429687" cy="5143537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88194"/>
                <a:gridCol w="1819227"/>
                <a:gridCol w="1053711"/>
                <a:gridCol w="1053711"/>
                <a:gridCol w="1053711"/>
                <a:gridCol w="1053711"/>
                <a:gridCol w="1053711"/>
                <a:gridCol w="1053711"/>
              </a:tblGrid>
              <a:tr h="859863">
                <a:tc gridSpan="8">
                  <a:txBody>
                    <a:bodyPr/>
                    <a:lstStyle/>
                    <a:p>
                      <a:pPr algn="ctr"/>
                      <a:r>
                        <a:rPr lang="tr-TR" sz="3200" dirty="0" smtClean="0"/>
                        <a:t>QUESTIONS FOR FAMILIES</a:t>
                      </a:r>
                      <a:endParaRPr lang="tr-TR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sz="2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sz="2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1000561">
                <a:tc rowSpan="2"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HAVE YOU HEARD</a:t>
                      </a:r>
                      <a:r>
                        <a:rPr lang="tr-TR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ABOUT PDM ?</a:t>
                      </a:r>
                      <a:endParaRPr lang="tr-TR" dirty="0" smtClean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tr-TR" sz="1400" b="1" dirty="0" smtClean="0"/>
                    </a:p>
                    <a:p>
                      <a:pPr algn="ctr"/>
                      <a:r>
                        <a:rPr lang="tr-TR" sz="1400" b="1" dirty="0" smtClean="0"/>
                        <a:t>YES</a:t>
                      </a:r>
                      <a:endParaRPr lang="tr-T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sz="14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NO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dirty="0" smtClean="0"/>
                    </a:p>
                  </a:txBody>
                  <a:tcPr/>
                </a:tc>
              </a:tr>
              <a:tr h="10318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PERCENTAGE</a:t>
                      </a:r>
                      <a:r>
                        <a:rPr lang="tr-TR" baseline="0" dirty="0" smtClean="0">
                          <a:solidFill>
                            <a:schemeClr val="tx1"/>
                          </a:solidFill>
                        </a:rPr>
                        <a:t> OF FAMILIES’ ANSWER.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tr-TR" sz="16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tr-TR" sz="1600" dirty="0" smtClean="0">
                          <a:solidFill>
                            <a:srgbClr val="7030A0"/>
                          </a:solidFill>
                        </a:rPr>
                        <a:t>78</a:t>
                      </a:r>
                      <a:r>
                        <a:rPr lang="tr-TR" sz="1600" baseline="0" dirty="0" smtClean="0">
                          <a:solidFill>
                            <a:srgbClr val="7030A0"/>
                          </a:solidFill>
                        </a:rPr>
                        <a:t> %</a:t>
                      </a:r>
                      <a:endParaRPr lang="tr-TR" sz="1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sz="1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sz="1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tr-TR" sz="16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tr-TR" sz="1600" dirty="0" smtClean="0">
                          <a:solidFill>
                            <a:srgbClr val="7030A0"/>
                          </a:solidFill>
                        </a:rPr>
                        <a:t>22 %</a:t>
                      </a:r>
                      <a:endParaRPr lang="tr-TR" sz="1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sz="1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r-TR" sz="1200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1250710">
                <a:tc rowSpan="2"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WHERE</a:t>
                      </a:r>
                      <a:r>
                        <a:rPr lang="tr-TR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HAVE YOU HEARD THE INFORMATION ?</a:t>
                      </a:r>
                      <a:endParaRPr lang="tr-TR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400" b="1" dirty="0" smtClean="0"/>
                    </a:p>
                    <a:p>
                      <a:endParaRPr lang="tr-TR" sz="1400" b="1" dirty="0" smtClean="0"/>
                    </a:p>
                    <a:p>
                      <a:r>
                        <a:rPr lang="tr-TR" sz="1400" b="1" dirty="0" smtClean="0"/>
                        <a:t>CHILDREN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400" b="1" dirty="0" smtClean="0"/>
                    </a:p>
                    <a:p>
                      <a:endParaRPr lang="tr-TR" sz="1400" b="1" dirty="0" smtClean="0"/>
                    </a:p>
                    <a:p>
                      <a:r>
                        <a:rPr lang="tr-TR" sz="1400" b="1" dirty="0" smtClean="0"/>
                        <a:t>INTERNET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400" b="1" dirty="0" smtClean="0"/>
                    </a:p>
                    <a:p>
                      <a:endParaRPr lang="tr-TR" sz="1400" b="1" dirty="0" smtClean="0"/>
                    </a:p>
                    <a:p>
                      <a:r>
                        <a:rPr lang="tr-TR" sz="1400" b="1" dirty="0" smtClean="0"/>
                        <a:t>SCHOOL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TEACHER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400" b="1" dirty="0" smtClean="0"/>
                    </a:p>
                    <a:p>
                      <a:r>
                        <a:rPr lang="tr-TR" sz="1400" b="1" dirty="0" smtClean="0"/>
                        <a:t>OTHER PARENTS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400" b="1" dirty="0" smtClean="0"/>
                    </a:p>
                    <a:p>
                      <a:r>
                        <a:rPr lang="tr-TR" sz="1400" b="1" dirty="0" smtClean="0"/>
                        <a:t>SOCIAL MEDIA</a:t>
                      </a:r>
                      <a:endParaRPr lang="tr-TR" sz="1400" b="1" dirty="0"/>
                    </a:p>
                  </a:txBody>
                  <a:tcPr/>
                </a:tc>
              </a:tr>
              <a:tr h="100056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PERCENTAGE</a:t>
                      </a:r>
                      <a:r>
                        <a:rPr lang="tr-TR" baseline="0" dirty="0" smtClean="0">
                          <a:solidFill>
                            <a:schemeClr val="tx1"/>
                          </a:solidFill>
                        </a:rPr>
                        <a:t> OF FAMILIES’ ANSWER.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tr-TR" sz="12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tr-TR" sz="1200" dirty="0" smtClean="0">
                          <a:solidFill>
                            <a:srgbClr val="7030A0"/>
                          </a:solidFill>
                        </a:rPr>
                        <a:t>25 </a:t>
                      </a:r>
                      <a:r>
                        <a:rPr lang="tr-TR" sz="1200" baseline="0" dirty="0" smtClean="0">
                          <a:solidFill>
                            <a:srgbClr val="7030A0"/>
                          </a:solidFill>
                        </a:rPr>
                        <a:t>%</a:t>
                      </a:r>
                      <a:endParaRPr lang="tr-TR" sz="1200" dirty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tr-TR" sz="1200" dirty="0" smtClean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tr-TR" sz="12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tr-TR" sz="1200" dirty="0" smtClean="0">
                          <a:solidFill>
                            <a:srgbClr val="7030A0"/>
                          </a:solidFill>
                        </a:rPr>
                        <a:t>10 </a:t>
                      </a:r>
                      <a:r>
                        <a:rPr lang="tr-TR" sz="1200" baseline="0" dirty="0" smtClean="0">
                          <a:solidFill>
                            <a:srgbClr val="7030A0"/>
                          </a:solidFill>
                        </a:rPr>
                        <a:t>%</a:t>
                      </a:r>
                      <a:endParaRPr lang="tr-TR" sz="12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tr-TR" sz="12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tr-TR" sz="1200" dirty="0" smtClean="0">
                          <a:solidFill>
                            <a:srgbClr val="7030A0"/>
                          </a:solidFill>
                        </a:rPr>
                        <a:t>20 </a:t>
                      </a:r>
                      <a:r>
                        <a:rPr lang="tr-TR" sz="1200" baseline="0" dirty="0" smtClean="0">
                          <a:solidFill>
                            <a:srgbClr val="7030A0"/>
                          </a:solidFill>
                        </a:rPr>
                        <a:t>%</a:t>
                      </a:r>
                      <a:endParaRPr lang="tr-TR" sz="12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tr-TR" sz="12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tr-TR" sz="1200" dirty="0" smtClean="0">
                          <a:solidFill>
                            <a:srgbClr val="7030A0"/>
                          </a:solidFill>
                        </a:rPr>
                        <a:t>20 </a:t>
                      </a:r>
                      <a:r>
                        <a:rPr lang="tr-TR" sz="1200" baseline="0" dirty="0" smtClean="0">
                          <a:solidFill>
                            <a:srgbClr val="7030A0"/>
                          </a:solidFill>
                        </a:rPr>
                        <a:t>%</a:t>
                      </a:r>
                      <a:endParaRPr lang="tr-TR" sz="12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tr-TR" sz="12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tr-TR" sz="1200" dirty="0" smtClean="0">
                          <a:solidFill>
                            <a:srgbClr val="7030A0"/>
                          </a:solidFill>
                        </a:rPr>
                        <a:t>10 </a:t>
                      </a:r>
                      <a:r>
                        <a:rPr lang="tr-TR" sz="1200" baseline="0" dirty="0" smtClean="0">
                          <a:solidFill>
                            <a:srgbClr val="7030A0"/>
                          </a:solidFill>
                        </a:rPr>
                        <a:t>%</a:t>
                      </a:r>
                      <a:endParaRPr lang="tr-TR" sz="12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2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tr-TR" sz="12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tr-TR" sz="1200" dirty="0" smtClean="0">
                          <a:solidFill>
                            <a:srgbClr val="7030A0"/>
                          </a:solidFill>
                        </a:rPr>
                        <a:t>15 </a:t>
                      </a:r>
                      <a:r>
                        <a:rPr lang="tr-TR" sz="1200" baseline="0" dirty="0" smtClean="0">
                          <a:solidFill>
                            <a:srgbClr val="7030A0"/>
                          </a:solidFill>
                        </a:rPr>
                        <a:t>%</a:t>
                      </a:r>
                      <a:endParaRPr lang="tr-TR" sz="12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214282" y="714356"/>
          <a:ext cx="8429687" cy="4655639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88194"/>
                <a:gridCol w="1819227"/>
                <a:gridCol w="1964545"/>
                <a:gridCol w="1357322"/>
                <a:gridCol w="1285884"/>
                <a:gridCol w="1714515"/>
              </a:tblGrid>
              <a:tr h="1373488">
                <a:tc rowSpan="2">
                  <a:txBody>
                    <a:bodyPr/>
                    <a:lstStyle/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HOW DO YOU</a:t>
                      </a:r>
                      <a:r>
                        <a:rPr lang="tr-TR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FEEL ABOUT USING PDM IN THE CLASSROOM?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IT’S POSITIVE FOR MY CHILD’S EDUCATION</a:t>
                      </a:r>
                      <a:endParaRPr lang="tr-TR" sz="14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I CAN SEE THE IMPACT IN MY CHILD’ S BEHAVIOUR AND ATTITUDE</a:t>
                      </a:r>
                      <a:endParaRPr lang="tr-TR" sz="14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THOSE TOPICS ARE IMPORTANT FOR ME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I DON’T KNOW ENOUGH ABOUT IT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7058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rgbClr val="7030A0"/>
                          </a:solidFill>
                        </a:rPr>
                        <a:t>55 %</a:t>
                      </a:r>
                      <a:endParaRPr lang="tr-TR" sz="14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aseline="0" dirty="0" smtClean="0">
                          <a:solidFill>
                            <a:srgbClr val="7030A0"/>
                          </a:solidFill>
                        </a:rPr>
                        <a:t>25 </a:t>
                      </a:r>
                      <a:r>
                        <a:rPr lang="tr-TR" sz="1400" dirty="0" smtClean="0">
                          <a:solidFill>
                            <a:srgbClr val="7030A0"/>
                          </a:solidFill>
                        </a:rPr>
                        <a:t>%</a:t>
                      </a:r>
                      <a:endParaRPr lang="tr-TR" sz="14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>
                          <a:solidFill>
                            <a:srgbClr val="7030A0"/>
                          </a:solidFill>
                        </a:rPr>
                        <a:t>10%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>
                          <a:solidFill>
                            <a:srgbClr val="7030A0"/>
                          </a:solidFill>
                        </a:rPr>
                        <a:t>5 %</a:t>
                      </a:r>
                    </a:p>
                  </a:txBody>
                  <a:tcPr anchor="ctr">
                    <a:noFill/>
                  </a:tcPr>
                </a:tc>
              </a:tr>
              <a:tr h="1119665">
                <a:tc rowSpan="2">
                  <a:txBody>
                    <a:bodyPr/>
                    <a:lstStyle/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tr-TR" b="1" dirty="0" smtClean="0"/>
                        <a:t>DO YOU WISH THE SCHOOL CONTINOUES</a:t>
                      </a:r>
                      <a:r>
                        <a:rPr lang="tr-TR" b="1" baseline="0" dirty="0" smtClean="0"/>
                        <a:t> USING PDM ?</a:t>
                      </a:r>
                      <a:endParaRPr lang="tr-TR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YES</a:t>
                      </a:r>
                      <a:endParaRPr lang="tr-TR" sz="14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14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/>
                        <a:t>NO</a:t>
                      </a:r>
                      <a:endParaRPr lang="tr-TR" sz="14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919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rgbClr val="7030A0"/>
                          </a:solidFill>
                        </a:rPr>
                        <a:t>95 %</a:t>
                      </a:r>
                      <a:endParaRPr lang="tr-TR" sz="16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12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rgbClr val="7030A0"/>
                          </a:solidFill>
                        </a:rPr>
                        <a:t>5 %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12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285720" y="285728"/>
          <a:ext cx="8558055" cy="5956548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16560"/>
                <a:gridCol w="1819228"/>
                <a:gridCol w="2107423"/>
                <a:gridCol w="1899142"/>
                <a:gridCol w="2315702"/>
              </a:tblGrid>
              <a:tr h="1000132">
                <a:tc gridSpan="5">
                  <a:txBody>
                    <a:bodyPr/>
                    <a:lstStyle/>
                    <a:p>
                      <a:pPr algn="ctr"/>
                      <a:endParaRPr lang="tr-TR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tr-TR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QUESTIONNAIRE</a:t>
                      </a:r>
                      <a:r>
                        <a:rPr lang="tr-TR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FOR TEACHERS</a:t>
                      </a:r>
                      <a:endParaRPr lang="tr-TR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r-TR" sz="14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dirty="0" smtClean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66668">
                <a:tc rowSpan="2">
                  <a:txBody>
                    <a:bodyPr/>
                    <a:lstStyle/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tr-TR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HAVE YOU CHANGED YOUR TEACHERS’ STYLE</a:t>
                      </a:r>
                      <a:r>
                        <a:rPr lang="tr-TR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AFTER PDM ?</a:t>
                      </a:r>
                      <a:endParaRPr lang="tr-TR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YES,</a:t>
                      </a:r>
                      <a:r>
                        <a:rPr lang="tr-TR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DEFINITELY</a:t>
                      </a:r>
                      <a:endParaRPr lang="tr-TR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YES,</a:t>
                      </a:r>
                      <a:r>
                        <a:rPr lang="tr-TR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SOMEWHAT</a:t>
                      </a:r>
                      <a:endParaRPr lang="tr-TR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6082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80 %</a:t>
                      </a:r>
                      <a:endParaRPr lang="tr-TR" sz="1600" b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15 %</a:t>
                      </a:r>
                      <a:endParaRPr lang="tr-TR" sz="1600" b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b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5 %</a:t>
                      </a:r>
                      <a:endParaRPr lang="tr-TR" sz="1600" b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685449">
                <a:tc rowSpan="2">
                  <a:txBody>
                    <a:bodyPr/>
                    <a:lstStyle/>
                    <a:p>
                      <a:endParaRPr lang="tr-TR" sz="1600" dirty="0" smtClean="0"/>
                    </a:p>
                    <a:p>
                      <a:endParaRPr lang="tr-TR" sz="1600" dirty="0" smtClean="0"/>
                    </a:p>
                    <a:p>
                      <a:endParaRPr lang="tr-TR" sz="1600" dirty="0" smtClean="0"/>
                    </a:p>
                    <a:p>
                      <a:r>
                        <a:rPr lang="tr-TR" sz="1600" dirty="0" smtClean="0"/>
                        <a:t>2</a:t>
                      </a:r>
                    </a:p>
                    <a:p>
                      <a:endParaRPr lang="tr-TR" sz="1600" dirty="0" smtClean="0"/>
                    </a:p>
                    <a:p>
                      <a:endParaRPr lang="tr-TR" sz="1600" dirty="0"/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HAVE YOU SEEN ANY CHANGES IN CHILDRENS BEHAVIOUR ?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YES,</a:t>
                      </a:r>
                      <a:r>
                        <a:rPr lang="tr-TR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DEFINITELY</a:t>
                      </a:r>
                      <a:endParaRPr lang="tr-TR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YES,</a:t>
                      </a:r>
                      <a:r>
                        <a:rPr lang="tr-TR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SOMEWHAT</a:t>
                      </a:r>
                      <a:endParaRPr lang="tr-TR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1471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75 %</a:t>
                      </a:r>
                      <a:endParaRPr lang="tr-TR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20 %</a:t>
                      </a:r>
                      <a:endParaRPr lang="tr-TR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5 %</a:t>
                      </a:r>
                      <a:endParaRPr lang="tr-TR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578978">
                <a:tc rowSpan="2">
                  <a:txBody>
                    <a:bodyPr/>
                    <a:lstStyle/>
                    <a:p>
                      <a:endParaRPr lang="tr-TR" sz="1600" dirty="0" smtClean="0"/>
                    </a:p>
                    <a:p>
                      <a:endParaRPr lang="tr-TR" sz="1600" dirty="0" smtClean="0"/>
                    </a:p>
                    <a:p>
                      <a:r>
                        <a:rPr lang="tr-TR" sz="1600" dirty="0" smtClean="0"/>
                        <a:t>3</a:t>
                      </a:r>
                      <a:endParaRPr lang="tr-TR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tr-TR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HAVE CHILDREN GAIN NEW SKILLS AFTER PDM ?</a:t>
                      </a:r>
                      <a:endParaRPr lang="tr-TR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YES,</a:t>
                      </a:r>
                      <a:r>
                        <a:rPr lang="tr-TR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DEFINITELY</a:t>
                      </a:r>
                      <a:endParaRPr lang="tr-TR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YES,</a:t>
                      </a:r>
                      <a:r>
                        <a:rPr lang="tr-TR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SOMEWHAT</a:t>
                      </a:r>
                      <a:endParaRPr lang="tr-TR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49782">
                <a:tc v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70 %</a:t>
                      </a:r>
                      <a:endParaRPr lang="tr-TR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20 %</a:t>
                      </a:r>
                      <a:endParaRPr lang="tr-TR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10 %</a:t>
                      </a:r>
                      <a:endParaRPr lang="tr-TR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285720" y="285729"/>
          <a:ext cx="8643998" cy="6400753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09672"/>
                <a:gridCol w="1789148"/>
                <a:gridCol w="1454534"/>
                <a:gridCol w="1194366"/>
                <a:gridCol w="983595"/>
                <a:gridCol w="1124109"/>
                <a:gridCol w="652284"/>
                <a:gridCol w="1036290"/>
              </a:tblGrid>
              <a:tr h="471350">
                <a:tc rowSpan="2"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HAVE YOU SEEN ANY CHANGES IN TEACHERS’ BEHAVIOUR TOWARDS CHILDREN ?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YES,</a:t>
                      </a:r>
                      <a:r>
                        <a:rPr lang="tr-TR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DEFINITELY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YES,</a:t>
                      </a:r>
                      <a:r>
                        <a:rPr lang="tr-TR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SOMEWHAT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83367">
                <a:tc vMerge="1">
                  <a:txBody>
                    <a:bodyPr/>
                    <a:lstStyle/>
                    <a:p>
                      <a:pPr algn="ctr"/>
                      <a:endParaRPr lang="tr-TR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 </a:t>
                      </a:r>
                      <a:r>
                        <a:rPr lang="tr-TR" sz="1600" b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tr-TR" sz="1600" b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sz="1600" b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600" b="0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</a:t>
                      </a:r>
                      <a:r>
                        <a:rPr lang="tr-TR" sz="1600" b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15 %</a:t>
                      </a:r>
                    </a:p>
                    <a:p>
                      <a:endParaRPr lang="tr-TR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tr-TR" sz="1600" b="0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600" b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5 %</a:t>
                      </a:r>
                      <a:endParaRPr lang="tr-TR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43983">
                <a:tc rowSpan="2">
                  <a:txBody>
                    <a:bodyPr/>
                    <a:lstStyle/>
                    <a:p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WHAT WAS CHILDREN’S REACTION …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EXCITED ABOUT THE DOLL’S VISIT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ACTIVE DURING THE DOLL’S SESSIONS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ACCEPT DOLLS IN A GOOD WAY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FEEL EMPATHY AND WANT</a:t>
                      </a:r>
                      <a:r>
                        <a:rPr lang="tr-TR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TO HELP DOLLS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AGRESSIVE</a:t>
                      </a:r>
                      <a:r>
                        <a:rPr lang="tr-TR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AND COMPETITIVE</a:t>
                      </a:r>
                      <a:endParaRPr lang="tr-TR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71713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25 %</a:t>
                      </a:r>
                      <a:endParaRPr lang="tr-TR" sz="1600" b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20 %</a:t>
                      </a:r>
                      <a:endParaRPr lang="tr-TR" sz="16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20 %</a:t>
                      </a:r>
                      <a:endParaRPr lang="tr-TR" sz="1600" b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25 %</a:t>
                      </a:r>
                      <a:endParaRPr lang="tr-TR" sz="1600" b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tr-TR" sz="1600" b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10 %</a:t>
                      </a:r>
                      <a:endParaRPr lang="tr-TR" sz="1600" b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sz="1400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933249">
                <a:tc rowSpan="2">
                  <a:txBody>
                    <a:bodyPr/>
                    <a:lstStyle/>
                    <a:p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WHAT CHILDREN ATTITUDE ABOUT DOLL’S STORIES ?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INVOLVED AND</a:t>
                      </a:r>
                      <a:r>
                        <a:rPr lang="tr-TR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RECOGNISING THEMSELVES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EMPHATY</a:t>
                      </a:r>
                      <a:endParaRPr lang="tr-T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WISH TO HELP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DON’T CARE</a:t>
                      </a:r>
                      <a:endParaRPr lang="tr-T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SADNESS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DON’T BELIEVE</a:t>
                      </a:r>
                      <a:endParaRPr lang="tr-T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6218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15 %</a:t>
                      </a:r>
                      <a:endParaRPr lang="tr-TR" sz="1600" b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15 %</a:t>
                      </a:r>
                      <a:endParaRPr lang="tr-TR" sz="16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35 %</a:t>
                      </a:r>
                      <a:endParaRPr lang="tr-TR" sz="1600" b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10 %</a:t>
                      </a:r>
                      <a:endParaRPr lang="tr-TR" sz="16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20 %</a:t>
                      </a:r>
                      <a:endParaRPr lang="tr-TR" sz="1600" b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5 %</a:t>
                      </a:r>
                      <a:endParaRPr lang="tr-TR" sz="1600" b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545730">
                <a:tc rowSpan="2">
                  <a:txBody>
                    <a:bodyPr/>
                    <a:lstStyle/>
                    <a:p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IS PDM USEFUL</a:t>
                      </a:r>
                      <a:r>
                        <a:rPr lang="tr-TR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FOR CHILDREN TO EXPRESS THEIR OWN FEELINGS AND PROBLEMS ?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YES,</a:t>
                      </a:r>
                      <a:r>
                        <a:rPr lang="tr-TR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DEFINITELY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YES</a:t>
                      </a:r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tr-TR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SOMEWHAT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00982">
                <a:tc vMerge="1"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sz="16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85 %</a:t>
                      </a:r>
                      <a:endParaRPr lang="tr-TR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15 %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---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285720" y="285728"/>
          <a:ext cx="8558055" cy="5929354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16560"/>
                <a:gridCol w="2083770"/>
                <a:gridCol w="1842881"/>
                <a:gridCol w="1899142"/>
                <a:gridCol w="2315702"/>
              </a:tblGrid>
              <a:tr h="500066">
                <a:tc rowSpan="2"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HAS TEACHING VALUES BECOME A PRIORITY IN YOUR CLASSROOM?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YES,</a:t>
                      </a:r>
                      <a:r>
                        <a:rPr lang="tr-TR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DEFINITELY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YES,</a:t>
                      </a:r>
                      <a:r>
                        <a:rPr lang="tr-TR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SOMEWHAT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42942">
                <a:tc vMerge="1">
                  <a:txBody>
                    <a:bodyPr/>
                    <a:lstStyle/>
                    <a:p>
                      <a:pPr algn="ctr"/>
                      <a:endParaRPr lang="tr-TR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80 %</a:t>
                      </a:r>
                      <a:endParaRPr lang="tr-TR" sz="1600" b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15 %</a:t>
                      </a:r>
                      <a:endParaRPr lang="tr-TR" sz="1600" b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b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5 %</a:t>
                      </a:r>
                      <a:endParaRPr lang="tr-TR" sz="1600" b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857256">
                <a:tc rowSpan="2">
                  <a:txBody>
                    <a:bodyPr/>
                    <a:lstStyle/>
                    <a:p>
                      <a:r>
                        <a:rPr lang="tr-T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tr-T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HAVE YOU FACE ANY DIFFICULTIES USING PDM ?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YES,</a:t>
                      </a:r>
                      <a:r>
                        <a:rPr lang="tr-TR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DEFINITELY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YES,</a:t>
                      </a:r>
                      <a:r>
                        <a:rPr lang="tr-TR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SOMEWHAT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429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5 %</a:t>
                      </a:r>
                      <a:endParaRPr lang="tr-TR" sz="1400" b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10 %</a:t>
                      </a:r>
                      <a:endParaRPr lang="tr-TR" sz="1400" b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b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85 %</a:t>
                      </a:r>
                      <a:endParaRPr lang="tr-TR" sz="1400" b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685449">
                <a:tc rowSpan="2">
                  <a:txBody>
                    <a:bodyPr/>
                    <a:lstStyle/>
                    <a:p>
                      <a:r>
                        <a:rPr lang="tr-T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DO PARENTS SUPPORT THE USE OF PDM WITH CHILDREN?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YES,</a:t>
                      </a:r>
                      <a:r>
                        <a:rPr lang="tr-TR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DEFINITELY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YES,</a:t>
                      </a:r>
                      <a:r>
                        <a:rPr lang="tr-TR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SOMEWHAT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3471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80 %</a:t>
                      </a:r>
                      <a:endParaRPr lang="tr-TR" sz="1600" b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15 %</a:t>
                      </a:r>
                      <a:endParaRPr lang="tr-TR" sz="1600" b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b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5 %</a:t>
                      </a:r>
                      <a:endParaRPr lang="tr-TR" sz="1600" b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965852">
                <a:tc rowSpan="2">
                  <a:txBody>
                    <a:bodyPr/>
                    <a:lstStyle/>
                    <a:p>
                      <a:endParaRPr lang="tr-TR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tr-TR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tr-TR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tr-TR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tr-T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WHAT HAVE BEEN THE MAIN PROBLEMS YOU HAVE SOLVED WITH PDM IN YOUR CLASSROOM 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SOCIAL EXCLUSION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BULLYING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TEASING</a:t>
                      </a:r>
                      <a:endParaRPr lang="tr-TR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000132">
                <a:tc vMerge="1">
                  <a:txBody>
                    <a:bodyPr/>
                    <a:lstStyle/>
                    <a:p>
                      <a:endParaRPr lang="tr-T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35 %</a:t>
                      </a:r>
                      <a:endParaRPr lang="tr-TR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35 %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30 %</a:t>
                      </a:r>
                      <a:endParaRPr lang="tr-TR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894</Words>
  <PresentationFormat>Ekran Gösterisi (4:3)</PresentationFormat>
  <Paragraphs>380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Talatpaşa.Md.Yrd</dc:creator>
  <cp:lastModifiedBy>Talatpaşa.Md.Yrd</cp:lastModifiedBy>
  <cp:revision>49</cp:revision>
  <dcterms:created xsi:type="dcterms:W3CDTF">2016-03-04T09:47:46Z</dcterms:created>
  <dcterms:modified xsi:type="dcterms:W3CDTF">2018-05-10T08:14:48Z</dcterms:modified>
</cp:coreProperties>
</file>