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1" r:id="rId2"/>
    <p:sldId id="256" r:id="rId3"/>
    <p:sldId id="263" r:id="rId4"/>
    <p:sldId id="264" r:id="rId5"/>
    <p:sldId id="265" r:id="rId6"/>
    <p:sldId id="266" r:id="rId7"/>
    <p:sldId id="267" r:id="rId8"/>
    <p:sldId id="269" r:id="rId9"/>
    <p:sldId id="281" r:id="rId10"/>
    <p:sldId id="262" r:id="rId11"/>
    <p:sldId id="283" r:id="rId12"/>
    <p:sldId id="284" r:id="rId13"/>
    <p:sldId id="288" r:id="rId14"/>
    <p:sldId id="285" r:id="rId15"/>
    <p:sldId id="286" r:id="rId16"/>
    <p:sldId id="289" r:id="rId17"/>
    <p:sldId id="287" r:id="rId1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1" autoAdjust="0"/>
    <p:restoredTop sz="94660"/>
  </p:normalViewPr>
  <p:slideViewPr>
    <p:cSldViewPr>
      <p:cViewPr>
        <p:scale>
          <a:sx n="70" d="100"/>
          <a:sy n="70" d="100"/>
        </p:scale>
        <p:origin x="-1290"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1720C-3B5C-4FCE-8F43-8A817871A86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bg-BG"/>
        </a:p>
      </dgm:t>
    </dgm:pt>
    <dgm:pt modelId="{A61560DC-780C-4471-BC05-C3DD50C96D69}">
      <dgm:prSet phldrT="[Текст]" custT="1"/>
      <dgm:spPr/>
      <dgm:t>
        <a:bodyPr/>
        <a:lstStyle/>
        <a:p>
          <a:r>
            <a:rPr lang="en-US" sz="4000" dirty="0" smtClean="0"/>
            <a:t>Additional support</a:t>
          </a:r>
          <a:endParaRPr lang="bg-BG" sz="4000" dirty="0"/>
        </a:p>
      </dgm:t>
    </dgm:pt>
    <dgm:pt modelId="{DE9DABA9-68B7-4997-AB0C-6C0B9D44E0CC}" type="parTrans" cxnId="{A5B28E6D-DF84-413E-965D-AB9A7B98F23B}">
      <dgm:prSet/>
      <dgm:spPr/>
      <dgm:t>
        <a:bodyPr/>
        <a:lstStyle/>
        <a:p>
          <a:endParaRPr lang="bg-BG"/>
        </a:p>
      </dgm:t>
    </dgm:pt>
    <dgm:pt modelId="{3E738C8F-2AB1-44FA-9A59-6C3CCF2E36EB}" type="sibTrans" cxnId="{A5B28E6D-DF84-413E-965D-AB9A7B98F23B}">
      <dgm:prSet/>
      <dgm:spPr/>
      <dgm:t>
        <a:bodyPr/>
        <a:lstStyle/>
        <a:p>
          <a:endParaRPr lang="bg-BG"/>
        </a:p>
      </dgm:t>
    </dgm:pt>
    <dgm:pt modelId="{D68F7405-0578-4D75-9FD3-1328405E7A0E}">
      <dgm:prSet phldrT="[Текст]" custT="1"/>
      <dgm:spPr/>
      <dgm:t>
        <a:bodyPr/>
        <a:lstStyle/>
        <a:p>
          <a:r>
            <a:rPr lang="en-US" sz="1800" dirty="0" smtClean="0"/>
            <a:t>Parents of children with special educational needs submit an application to the director  of school for evaluation</a:t>
          </a:r>
          <a:endParaRPr lang="bg-BG" sz="1800" dirty="0"/>
        </a:p>
      </dgm:t>
    </dgm:pt>
    <dgm:pt modelId="{371D7AEA-E45B-4448-8D6D-AD5D5F1D8C82}" type="parTrans" cxnId="{F6FF0AB7-4AF4-4362-BBDA-C80951040816}">
      <dgm:prSet/>
      <dgm:spPr/>
      <dgm:t>
        <a:bodyPr/>
        <a:lstStyle/>
        <a:p>
          <a:endParaRPr lang="bg-BG"/>
        </a:p>
      </dgm:t>
    </dgm:pt>
    <dgm:pt modelId="{7BC46F03-2C0A-4562-9DA7-5FEA6C2714D2}" type="sibTrans" cxnId="{F6FF0AB7-4AF4-4362-BBDA-C80951040816}">
      <dgm:prSet/>
      <dgm:spPr/>
      <dgm:t>
        <a:bodyPr/>
        <a:lstStyle/>
        <a:p>
          <a:endParaRPr lang="bg-BG"/>
        </a:p>
      </dgm:t>
    </dgm:pt>
    <dgm:pt modelId="{40D56718-7F54-425A-B6A2-A71F80B4CA53}">
      <dgm:prSet phldrT="[Текст]" custT="1"/>
      <dgm:spPr>
        <a:ln>
          <a:solidFill>
            <a:schemeClr val="tx2">
              <a:alpha val="90000"/>
            </a:schemeClr>
          </a:solidFill>
        </a:ln>
      </dgm:spPr>
      <dgm:t>
        <a:bodyPr/>
        <a:lstStyle/>
        <a:p>
          <a:r>
            <a:rPr lang="en-US" sz="1600" b="0" dirty="0" smtClean="0"/>
            <a:t>The Team for support for personal development </a:t>
          </a:r>
          <a:r>
            <a:rPr lang="en-US" sz="1600" dirty="0" smtClean="0"/>
            <a:t>evaluates the child</a:t>
          </a:r>
          <a:endParaRPr lang="bg-BG" sz="1600" dirty="0"/>
        </a:p>
      </dgm:t>
    </dgm:pt>
    <dgm:pt modelId="{A7967615-38B1-4C42-AB92-1AB76D3C94D3}" type="parTrans" cxnId="{79872D2B-5A6D-4A12-8AB5-255FFE58F2BC}">
      <dgm:prSet/>
      <dgm:spPr/>
      <dgm:t>
        <a:bodyPr/>
        <a:lstStyle/>
        <a:p>
          <a:endParaRPr lang="bg-BG"/>
        </a:p>
      </dgm:t>
    </dgm:pt>
    <dgm:pt modelId="{00D4C8ED-E0B1-41F8-A82D-A1C758FF362A}" type="sibTrans" cxnId="{79872D2B-5A6D-4A12-8AB5-255FFE58F2BC}">
      <dgm:prSet/>
      <dgm:spPr/>
      <dgm:t>
        <a:bodyPr/>
        <a:lstStyle/>
        <a:p>
          <a:endParaRPr lang="bg-BG"/>
        </a:p>
      </dgm:t>
    </dgm:pt>
    <dgm:pt modelId="{5BAA957B-36C4-4594-94C0-6989DBE2E521}">
      <dgm:prSet phldrT="[Текст]" custT="1"/>
      <dgm:spPr>
        <a:ln>
          <a:solidFill>
            <a:schemeClr val="tx2">
              <a:alpha val="90000"/>
            </a:schemeClr>
          </a:solidFill>
        </a:ln>
      </dgm:spPr>
      <dgm:t>
        <a:bodyPr/>
        <a:lstStyle/>
        <a:p>
          <a:r>
            <a:rPr lang="en-US" sz="1600" dirty="0" smtClean="0"/>
            <a:t>Team members write reports to</a:t>
          </a:r>
          <a:br>
            <a:rPr lang="en-US" sz="1600" dirty="0" smtClean="0"/>
          </a:br>
          <a:r>
            <a:rPr lang="en-US" sz="1600" dirty="0" smtClean="0"/>
            <a:t>chairman of the Team for personal development</a:t>
          </a:r>
          <a:endParaRPr lang="bg-BG" sz="1600" dirty="0"/>
        </a:p>
      </dgm:t>
    </dgm:pt>
    <dgm:pt modelId="{FA8B9EFC-37DE-4E53-AE48-69548CAC3450}" type="parTrans" cxnId="{E98D2D53-9313-4AAE-A873-BCB7F3A686D4}">
      <dgm:prSet/>
      <dgm:spPr/>
      <dgm:t>
        <a:bodyPr/>
        <a:lstStyle/>
        <a:p>
          <a:endParaRPr lang="bg-BG"/>
        </a:p>
      </dgm:t>
    </dgm:pt>
    <dgm:pt modelId="{3D1B4B2F-2B41-4C18-A898-5548DFF784E1}" type="sibTrans" cxnId="{E98D2D53-9313-4AAE-A873-BCB7F3A686D4}">
      <dgm:prSet/>
      <dgm:spPr/>
      <dgm:t>
        <a:bodyPr/>
        <a:lstStyle/>
        <a:p>
          <a:endParaRPr lang="bg-BG"/>
        </a:p>
      </dgm:t>
    </dgm:pt>
    <dgm:pt modelId="{CF6DEA07-6A7F-4A48-B912-ADC845D99EF7}">
      <dgm:prSet phldrT="[Текст]" custT="1"/>
      <dgm:spPr/>
      <dgm:t>
        <a:bodyPr/>
        <a:lstStyle/>
        <a:p>
          <a:r>
            <a:rPr lang="en-US" sz="1800" dirty="0" smtClean="0"/>
            <a:t>Director of the  school notifies the director of  Regional support team</a:t>
          </a:r>
          <a:endParaRPr lang="bg-BG" sz="1800" dirty="0"/>
        </a:p>
      </dgm:t>
    </dgm:pt>
    <dgm:pt modelId="{26C42B71-A316-470C-972A-432E4A274491}" type="parTrans" cxnId="{A76C4ADA-3E7F-4565-AEF6-EFAF093F664D}">
      <dgm:prSet/>
      <dgm:spPr/>
      <dgm:t>
        <a:bodyPr/>
        <a:lstStyle/>
        <a:p>
          <a:endParaRPr lang="bg-BG"/>
        </a:p>
      </dgm:t>
    </dgm:pt>
    <dgm:pt modelId="{DDC9D7ED-2826-4AA9-9425-B20B9E551699}" type="sibTrans" cxnId="{A76C4ADA-3E7F-4565-AEF6-EFAF093F664D}">
      <dgm:prSet/>
      <dgm:spPr/>
      <dgm:t>
        <a:bodyPr/>
        <a:lstStyle/>
        <a:p>
          <a:endParaRPr lang="bg-BG"/>
        </a:p>
      </dgm:t>
    </dgm:pt>
    <dgm:pt modelId="{F3DFDE79-965B-4F72-A008-274E2BB9A4EA}">
      <dgm:prSet phldrT="[Текст]" custT="1"/>
      <dgm:spPr>
        <a:ln>
          <a:solidFill>
            <a:schemeClr val="tx2">
              <a:alpha val="90000"/>
            </a:schemeClr>
          </a:solidFill>
        </a:ln>
      </dgm:spPr>
      <dgm:t>
        <a:bodyPr/>
        <a:lstStyle/>
        <a:p>
          <a:r>
            <a:rPr lang="en-US" sz="1600" dirty="0" smtClean="0"/>
            <a:t>The Mobile team proposes to approve or reject the decision of the school team</a:t>
          </a:r>
          <a:endParaRPr lang="bg-BG" sz="1600" dirty="0"/>
        </a:p>
      </dgm:t>
    </dgm:pt>
    <dgm:pt modelId="{BE6004B0-C99B-4047-81D5-378878B96F94}" type="parTrans" cxnId="{2EDEB0A5-61A0-4F6C-92E5-F0B64E80A17B}">
      <dgm:prSet/>
      <dgm:spPr/>
      <dgm:t>
        <a:bodyPr/>
        <a:lstStyle/>
        <a:p>
          <a:endParaRPr lang="bg-BG"/>
        </a:p>
      </dgm:t>
    </dgm:pt>
    <dgm:pt modelId="{43522D97-F82A-454C-9101-BD700C97A5CF}" type="sibTrans" cxnId="{2EDEB0A5-61A0-4F6C-92E5-F0B64E80A17B}">
      <dgm:prSet/>
      <dgm:spPr/>
      <dgm:t>
        <a:bodyPr/>
        <a:lstStyle/>
        <a:p>
          <a:endParaRPr lang="bg-BG"/>
        </a:p>
      </dgm:t>
    </dgm:pt>
    <dgm:pt modelId="{DEBFD285-CC3C-4D92-AA13-F4C06AA02AF0}">
      <dgm:prSet phldrT="[Текст]" custT="1"/>
      <dgm:spPr>
        <a:ln>
          <a:solidFill>
            <a:schemeClr val="tx2">
              <a:alpha val="90000"/>
            </a:schemeClr>
          </a:solidFill>
        </a:ln>
      </dgm:spPr>
      <dgm:t>
        <a:bodyPr/>
        <a:lstStyle/>
        <a:p>
          <a:r>
            <a:rPr lang="en-US" sz="1600" dirty="0" smtClean="0"/>
            <a:t>The director of Regional support team sends a Mobile team to review the papers, to meet the evaluated  children and their parents</a:t>
          </a:r>
          <a:endParaRPr lang="bg-BG" sz="1600" dirty="0"/>
        </a:p>
      </dgm:t>
    </dgm:pt>
    <dgm:pt modelId="{310E02EC-E58A-41F0-B0B0-D4036D159E23}" type="parTrans" cxnId="{4614CDE7-311A-4CE5-875F-0843B1D56FD5}">
      <dgm:prSet/>
      <dgm:spPr/>
      <dgm:t>
        <a:bodyPr/>
        <a:lstStyle/>
        <a:p>
          <a:endParaRPr lang="bg-BG"/>
        </a:p>
      </dgm:t>
    </dgm:pt>
    <dgm:pt modelId="{A37A65F6-AE47-4749-AA52-72FD24B2DE19}" type="sibTrans" cxnId="{4614CDE7-311A-4CE5-875F-0843B1D56FD5}">
      <dgm:prSet/>
      <dgm:spPr/>
      <dgm:t>
        <a:bodyPr/>
        <a:lstStyle/>
        <a:p>
          <a:endParaRPr lang="bg-BG"/>
        </a:p>
      </dgm:t>
    </dgm:pt>
    <dgm:pt modelId="{49B96F70-BCAD-4480-A3ED-6CF876C9D064}">
      <dgm:prSet phldrT="[Текст]" custT="1"/>
      <dgm:spPr/>
      <dgm:t>
        <a:bodyPr/>
        <a:lstStyle/>
        <a:p>
          <a:r>
            <a:rPr lang="en-US" sz="1800" dirty="0" smtClean="0"/>
            <a:t>The school team began providing additional support for each child and prepares documents with the following sequence:</a:t>
          </a:r>
          <a:endParaRPr lang="bg-BG" sz="1800" dirty="0"/>
        </a:p>
      </dgm:t>
    </dgm:pt>
    <dgm:pt modelId="{B0961C23-6ABD-49CA-827C-18B12734A647}" type="parTrans" cxnId="{B2FB3B05-CAF9-4004-8740-C0C5586E6907}">
      <dgm:prSet/>
      <dgm:spPr/>
      <dgm:t>
        <a:bodyPr/>
        <a:lstStyle/>
        <a:p>
          <a:endParaRPr lang="bg-BG"/>
        </a:p>
      </dgm:t>
    </dgm:pt>
    <dgm:pt modelId="{D1847D68-CA99-471C-B0F1-00FA1A6842A7}" type="sibTrans" cxnId="{B2FB3B05-CAF9-4004-8740-C0C5586E6907}">
      <dgm:prSet/>
      <dgm:spPr/>
      <dgm:t>
        <a:bodyPr/>
        <a:lstStyle/>
        <a:p>
          <a:endParaRPr lang="bg-BG"/>
        </a:p>
      </dgm:t>
    </dgm:pt>
    <dgm:pt modelId="{2AADC923-670A-4D26-9155-38DE8C8F19BB}">
      <dgm:prSet phldrT="[Текст]"/>
      <dgm:spPr/>
      <dgm:t>
        <a:bodyPr/>
        <a:lstStyle/>
        <a:p>
          <a:endParaRPr lang="bg-BG" dirty="0"/>
        </a:p>
      </dgm:t>
    </dgm:pt>
    <dgm:pt modelId="{0AC99D3E-7B0D-4D8F-989C-43C5C68440B6}" type="sibTrans" cxnId="{FD25E615-4C18-4DC5-BA57-12EAE4D6614D}">
      <dgm:prSet/>
      <dgm:spPr/>
      <dgm:t>
        <a:bodyPr/>
        <a:lstStyle/>
        <a:p>
          <a:endParaRPr lang="bg-BG"/>
        </a:p>
      </dgm:t>
    </dgm:pt>
    <dgm:pt modelId="{B2E299DF-D4E9-4032-B062-FB917AD81034}" type="parTrans" cxnId="{FD25E615-4C18-4DC5-BA57-12EAE4D6614D}">
      <dgm:prSet/>
      <dgm:spPr/>
      <dgm:t>
        <a:bodyPr/>
        <a:lstStyle/>
        <a:p>
          <a:endParaRPr lang="bg-BG"/>
        </a:p>
      </dgm:t>
    </dgm:pt>
    <dgm:pt modelId="{CA0AFC7D-7AA7-44D3-9BBE-50390BA0B1E8}" type="pres">
      <dgm:prSet presAssocID="{5BF1720C-3B5C-4FCE-8F43-8A817871A86D}" presName="Name0" presStyleCnt="0">
        <dgm:presLayoutVars>
          <dgm:dir/>
          <dgm:animLvl val="lvl"/>
          <dgm:resizeHandles val="exact"/>
        </dgm:presLayoutVars>
      </dgm:prSet>
      <dgm:spPr/>
      <dgm:t>
        <a:bodyPr/>
        <a:lstStyle/>
        <a:p>
          <a:endParaRPr lang="bg-BG"/>
        </a:p>
      </dgm:t>
    </dgm:pt>
    <dgm:pt modelId="{06ED2974-B432-4C54-BA03-1881377B35B6}" type="pres">
      <dgm:prSet presAssocID="{2AADC923-670A-4D26-9155-38DE8C8F19BB}" presName="boxAndChildren" presStyleCnt="0"/>
      <dgm:spPr/>
    </dgm:pt>
    <dgm:pt modelId="{873261EE-6252-41D3-9CC7-D8D1F2767955}" type="pres">
      <dgm:prSet presAssocID="{2AADC923-670A-4D26-9155-38DE8C8F19BB}" presName="parentTextBox" presStyleLbl="node1" presStyleIdx="0" presStyleCnt="5" custScaleY="106973"/>
      <dgm:spPr/>
      <dgm:t>
        <a:bodyPr/>
        <a:lstStyle/>
        <a:p>
          <a:endParaRPr lang="bg-BG"/>
        </a:p>
      </dgm:t>
    </dgm:pt>
    <dgm:pt modelId="{DD9D263B-7CAB-461C-98BF-0657D63BD925}" type="pres">
      <dgm:prSet presAssocID="{D1847D68-CA99-471C-B0F1-00FA1A6842A7}" presName="sp" presStyleCnt="0"/>
      <dgm:spPr/>
    </dgm:pt>
    <dgm:pt modelId="{321200F6-3284-42FA-A1E7-95DECB7D5BDB}" type="pres">
      <dgm:prSet presAssocID="{49B96F70-BCAD-4480-A3ED-6CF876C9D064}" presName="arrowAndChildren" presStyleCnt="0"/>
      <dgm:spPr/>
    </dgm:pt>
    <dgm:pt modelId="{09B82E89-8A5F-4E16-AD96-A4AEAF73406F}" type="pres">
      <dgm:prSet presAssocID="{49B96F70-BCAD-4480-A3ED-6CF876C9D064}" presName="parentTextArrow" presStyleLbl="node1" presStyleIdx="1" presStyleCnt="5" custLinFactNeighborX="170" custLinFactNeighborY="-5477"/>
      <dgm:spPr/>
      <dgm:t>
        <a:bodyPr/>
        <a:lstStyle/>
        <a:p>
          <a:endParaRPr lang="bg-BG"/>
        </a:p>
      </dgm:t>
    </dgm:pt>
    <dgm:pt modelId="{828EEA1C-A117-493B-A032-D15F2BADEEFB}" type="pres">
      <dgm:prSet presAssocID="{DDC9D7ED-2826-4AA9-9425-B20B9E551699}" presName="sp" presStyleCnt="0"/>
      <dgm:spPr/>
    </dgm:pt>
    <dgm:pt modelId="{6DDA09F8-F02B-4D9C-806B-6A28C25B9CC7}" type="pres">
      <dgm:prSet presAssocID="{CF6DEA07-6A7F-4A48-B912-ADC845D99EF7}" presName="arrowAndChildren" presStyleCnt="0"/>
      <dgm:spPr/>
    </dgm:pt>
    <dgm:pt modelId="{E2943525-749A-4FAF-8191-A8C40667ECCA}" type="pres">
      <dgm:prSet presAssocID="{CF6DEA07-6A7F-4A48-B912-ADC845D99EF7}" presName="parentTextArrow" presStyleLbl="node1" presStyleIdx="1" presStyleCnt="5"/>
      <dgm:spPr/>
      <dgm:t>
        <a:bodyPr/>
        <a:lstStyle/>
        <a:p>
          <a:endParaRPr lang="bg-BG"/>
        </a:p>
      </dgm:t>
    </dgm:pt>
    <dgm:pt modelId="{67890DE7-B3DF-4AF7-9F9F-44338CCDE839}" type="pres">
      <dgm:prSet presAssocID="{CF6DEA07-6A7F-4A48-B912-ADC845D99EF7}" presName="arrow" presStyleLbl="node1" presStyleIdx="2" presStyleCnt="5" custScaleY="164372" custLinFactNeighborX="648" custLinFactNeighborY="3358"/>
      <dgm:spPr/>
      <dgm:t>
        <a:bodyPr/>
        <a:lstStyle/>
        <a:p>
          <a:endParaRPr lang="bg-BG"/>
        </a:p>
      </dgm:t>
    </dgm:pt>
    <dgm:pt modelId="{FC3D22FF-A606-4033-A2DA-C8F27E4982E2}" type="pres">
      <dgm:prSet presAssocID="{CF6DEA07-6A7F-4A48-B912-ADC845D99EF7}" presName="descendantArrow" presStyleCnt="0"/>
      <dgm:spPr/>
    </dgm:pt>
    <dgm:pt modelId="{A7C9255C-9CFF-4EB1-BD8E-78E6D60429EA}" type="pres">
      <dgm:prSet presAssocID="{F3DFDE79-965B-4F72-A008-274E2BB9A4EA}" presName="childTextArrow" presStyleLbl="fgAccFollowNode1" presStyleIdx="0" presStyleCnt="4" custScaleX="93154" custScaleY="161922" custLinFactX="33" custLinFactNeighborX="100000" custLinFactNeighborY="25326">
        <dgm:presLayoutVars>
          <dgm:bulletEnabled val="1"/>
        </dgm:presLayoutVars>
      </dgm:prSet>
      <dgm:spPr/>
      <dgm:t>
        <a:bodyPr/>
        <a:lstStyle/>
        <a:p>
          <a:endParaRPr lang="bg-BG"/>
        </a:p>
      </dgm:t>
    </dgm:pt>
    <dgm:pt modelId="{5CF87AFD-F64C-4DB2-93A1-DFDD3D109EF6}" type="pres">
      <dgm:prSet presAssocID="{DEBFD285-CC3C-4D92-AA13-F4C06AA02AF0}" presName="childTextArrow" presStyleLbl="fgAccFollowNode1" presStyleIdx="1" presStyleCnt="4" custScaleY="176496" custLinFactNeighborX="-92852" custLinFactNeighborY="29661">
        <dgm:presLayoutVars>
          <dgm:bulletEnabled val="1"/>
        </dgm:presLayoutVars>
      </dgm:prSet>
      <dgm:spPr/>
      <dgm:t>
        <a:bodyPr/>
        <a:lstStyle/>
        <a:p>
          <a:endParaRPr lang="bg-BG"/>
        </a:p>
      </dgm:t>
    </dgm:pt>
    <dgm:pt modelId="{81E2BD3C-86D0-4C71-A09D-9924CFFEDBDF}" type="pres">
      <dgm:prSet presAssocID="{7BC46F03-2C0A-4562-9DA7-5FEA6C2714D2}" presName="sp" presStyleCnt="0"/>
      <dgm:spPr/>
    </dgm:pt>
    <dgm:pt modelId="{30173609-02E1-41BC-B338-7ACE02B2EA6F}" type="pres">
      <dgm:prSet presAssocID="{D68F7405-0578-4D75-9FD3-1328405E7A0E}" presName="arrowAndChildren" presStyleCnt="0"/>
      <dgm:spPr/>
    </dgm:pt>
    <dgm:pt modelId="{15185A4D-78A1-4D20-BD1A-9AFC62268A98}" type="pres">
      <dgm:prSet presAssocID="{D68F7405-0578-4D75-9FD3-1328405E7A0E}" presName="parentTextArrow" presStyleLbl="node1" presStyleIdx="2" presStyleCnt="5"/>
      <dgm:spPr/>
      <dgm:t>
        <a:bodyPr/>
        <a:lstStyle/>
        <a:p>
          <a:endParaRPr lang="bg-BG"/>
        </a:p>
      </dgm:t>
    </dgm:pt>
    <dgm:pt modelId="{91E7B754-9C1E-4BBC-969A-B35DDCA95933}" type="pres">
      <dgm:prSet presAssocID="{D68F7405-0578-4D75-9FD3-1328405E7A0E}" presName="arrow" presStyleLbl="node1" presStyleIdx="3" presStyleCnt="5" custScaleY="122543" custLinFactNeighborX="489" custLinFactNeighborY="13358"/>
      <dgm:spPr/>
      <dgm:t>
        <a:bodyPr/>
        <a:lstStyle/>
        <a:p>
          <a:endParaRPr lang="bg-BG"/>
        </a:p>
      </dgm:t>
    </dgm:pt>
    <dgm:pt modelId="{89E3166F-B021-4015-8C2F-2C2E7527FBE4}" type="pres">
      <dgm:prSet presAssocID="{D68F7405-0578-4D75-9FD3-1328405E7A0E}" presName="descendantArrow" presStyleCnt="0"/>
      <dgm:spPr/>
    </dgm:pt>
    <dgm:pt modelId="{DC8E57F8-92A8-4EBD-AAAC-1ED83C92E611}" type="pres">
      <dgm:prSet presAssocID="{40D56718-7F54-425A-B6A2-A71F80B4CA53}" presName="childTextArrow" presStyleLbl="fgAccFollowNode1" presStyleIdx="2" presStyleCnt="4" custScaleY="148255" custLinFactNeighborX="840" custLinFactNeighborY="49354">
        <dgm:presLayoutVars>
          <dgm:bulletEnabled val="1"/>
        </dgm:presLayoutVars>
      </dgm:prSet>
      <dgm:spPr/>
      <dgm:t>
        <a:bodyPr/>
        <a:lstStyle/>
        <a:p>
          <a:endParaRPr lang="bg-BG"/>
        </a:p>
      </dgm:t>
    </dgm:pt>
    <dgm:pt modelId="{B135A8A4-4B90-4BE1-A782-715B594B0DBB}" type="pres">
      <dgm:prSet presAssocID="{5BAA957B-36C4-4594-94C0-6989DBE2E521}" presName="childTextArrow" presStyleLbl="fgAccFollowNode1" presStyleIdx="3" presStyleCnt="4" custScaleY="148255" custLinFactNeighborX="-719" custLinFactNeighborY="49354">
        <dgm:presLayoutVars>
          <dgm:bulletEnabled val="1"/>
        </dgm:presLayoutVars>
      </dgm:prSet>
      <dgm:spPr/>
      <dgm:t>
        <a:bodyPr/>
        <a:lstStyle/>
        <a:p>
          <a:endParaRPr lang="bg-BG"/>
        </a:p>
      </dgm:t>
    </dgm:pt>
    <dgm:pt modelId="{3BFA050C-2602-4605-853C-77689EFBDA25}" type="pres">
      <dgm:prSet presAssocID="{3E738C8F-2AB1-44FA-9A59-6C3CCF2E36EB}" presName="sp" presStyleCnt="0"/>
      <dgm:spPr/>
    </dgm:pt>
    <dgm:pt modelId="{F78C3F28-9D7E-416C-9321-83099A45DC95}" type="pres">
      <dgm:prSet presAssocID="{A61560DC-780C-4471-BC05-C3DD50C96D69}" presName="arrowAndChildren" presStyleCnt="0"/>
      <dgm:spPr/>
    </dgm:pt>
    <dgm:pt modelId="{D21F7EED-B1FB-4FB9-B8E0-7D84E10D1A19}" type="pres">
      <dgm:prSet presAssocID="{A61560DC-780C-4471-BC05-C3DD50C96D69}" presName="parentTextArrow" presStyleLbl="node1" presStyleIdx="4" presStyleCnt="5" custScaleY="89564" custLinFactNeighborX="654" custLinFactNeighborY="8770"/>
      <dgm:spPr/>
      <dgm:t>
        <a:bodyPr/>
        <a:lstStyle/>
        <a:p>
          <a:endParaRPr lang="bg-BG"/>
        </a:p>
      </dgm:t>
    </dgm:pt>
  </dgm:ptLst>
  <dgm:cxnLst>
    <dgm:cxn modelId="{3AC3DF64-B834-4B1F-894D-5A7981E83325}" type="presOf" srcId="{D68F7405-0578-4D75-9FD3-1328405E7A0E}" destId="{91E7B754-9C1E-4BBC-969A-B35DDCA95933}" srcOrd="1" destOrd="0" presId="urn:microsoft.com/office/officeart/2005/8/layout/process4"/>
    <dgm:cxn modelId="{30ECB705-8628-4512-96D5-9012017FE272}" type="presOf" srcId="{2AADC923-670A-4D26-9155-38DE8C8F19BB}" destId="{873261EE-6252-41D3-9CC7-D8D1F2767955}" srcOrd="0" destOrd="0" presId="urn:microsoft.com/office/officeart/2005/8/layout/process4"/>
    <dgm:cxn modelId="{B25AC90F-36B4-401B-9DB8-874A71405209}" type="presOf" srcId="{F3DFDE79-965B-4F72-A008-274E2BB9A4EA}" destId="{A7C9255C-9CFF-4EB1-BD8E-78E6D60429EA}" srcOrd="0" destOrd="0" presId="urn:microsoft.com/office/officeart/2005/8/layout/process4"/>
    <dgm:cxn modelId="{42AA883A-50BF-4633-88E9-DD8530F1054F}" type="presOf" srcId="{D68F7405-0578-4D75-9FD3-1328405E7A0E}" destId="{15185A4D-78A1-4D20-BD1A-9AFC62268A98}" srcOrd="0" destOrd="0" presId="urn:microsoft.com/office/officeart/2005/8/layout/process4"/>
    <dgm:cxn modelId="{F6FF0AB7-4AF4-4362-BBDA-C80951040816}" srcId="{5BF1720C-3B5C-4FCE-8F43-8A817871A86D}" destId="{D68F7405-0578-4D75-9FD3-1328405E7A0E}" srcOrd="1" destOrd="0" parTransId="{371D7AEA-E45B-4448-8D6D-AD5D5F1D8C82}" sibTransId="{7BC46F03-2C0A-4562-9DA7-5FEA6C2714D2}"/>
    <dgm:cxn modelId="{08436114-9B84-4F7C-962F-A56792D00A87}" type="presOf" srcId="{49B96F70-BCAD-4480-A3ED-6CF876C9D064}" destId="{09B82E89-8A5F-4E16-AD96-A4AEAF73406F}" srcOrd="0" destOrd="0" presId="urn:microsoft.com/office/officeart/2005/8/layout/process4"/>
    <dgm:cxn modelId="{79872D2B-5A6D-4A12-8AB5-255FFE58F2BC}" srcId="{D68F7405-0578-4D75-9FD3-1328405E7A0E}" destId="{40D56718-7F54-425A-B6A2-A71F80B4CA53}" srcOrd="0" destOrd="0" parTransId="{A7967615-38B1-4C42-AB92-1AB76D3C94D3}" sibTransId="{00D4C8ED-E0B1-41F8-A82D-A1C758FF362A}"/>
    <dgm:cxn modelId="{4614CDE7-311A-4CE5-875F-0843B1D56FD5}" srcId="{CF6DEA07-6A7F-4A48-B912-ADC845D99EF7}" destId="{DEBFD285-CC3C-4D92-AA13-F4C06AA02AF0}" srcOrd="1" destOrd="0" parTransId="{310E02EC-E58A-41F0-B0B0-D4036D159E23}" sibTransId="{A37A65F6-AE47-4749-AA52-72FD24B2DE19}"/>
    <dgm:cxn modelId="{7BB0BC7E-EF49-49D6-888C-5BA282E76DD9}" type="presOf" srcId="{5BF1720C-3B5C-4FCE-8F43-8A817871A86D}" destId="{CA0AFC7D-7AA7-44D3-9BBE-50390BA0B1E8}" srcOrd="0" destOrd="0" presId="urn:microsoft.com/office/officeart/2005/8/layout/process4"/>
    <dgm:cxn modelId="{C62E8A15-EF3F-45FC-9E13-49DB554DAC7B}" type="presOf" srcId="{CF6DEA07-6A7F-4A48-B912-ADC845D99EF7}" destId="{67890DE7-B3DF-4AF7-9F9F-44338CCDE839}" srcOrd="1" destOrd="0" presId="urn:microsoft.com/office/officeart/2005/8/layout/process4"/>
    <dgm:cxn modelId="{BA01B971-C3C4-43FA-A664-E9A0BFBBDE16}" type="presOf" srcId="{5BAA957B-36C4-4594-94C0-6989DBE2E521}" destId="{B135A8A4-4B90-4BE1-A782-715B594B0DBB}" srcOrd="0" destOrd="0" presId="urn:microsoft.com/office/officeart/2005/8/layout/process4"/>
    <dgm:cxn modelId="{20356E2D-26F1-47FF-BEA6-3769EFA0BD20}" type="presOf" srcId="{A61560DC-780C-4471-BC05-C3DD50C96D69}" destId="{D21F7EED-B1FB-4FB9-B8E0-7D84E10D1A19}" srcOrd="0" destOrd="0" presId="urn:microsoft.com/office/officeart/2005/8/layout/process4"/>
    <dgm:cxn modelId="{6099BA52-2C65-4292-94E2-118ED6ACD041}" type="presOf" srcId="{DEBFD285-CC3C-4D92-AA13-F4C06AA02AF0}" destId="{5CF87AFD-F64C-4DB2-93A1-DFDD3D109EF6}" srcOrd="0" destOrd="0" presId="urn:microsoft.com/office/officeart/2005/8/layout/process4"/>
    <dgm:cxn modelId="{E98D2D53-9313-4AAE-A873-BCB7F3A686D4}" srcId="{D68F7405-0578-4D75-9FD3-1328405E7A0E}" destId="{5BAA957B-36C4-4594-94C0-6989DBE2E521}" srcOrd="1" destOrd="0" parTransId="{FA8B9EFC-37DE-4E53-AE48-69548CAC3450}" sibTransId="{3D1B4B2F-2B41-4C18-A898-5548DFF784E1}"/>
    <dgm:cxn modelId="{A464BFCD-2AA0-44E3-9601-A9FCBCF1DB2F}" type="presOf" srcId="{40D56718-7F54-425A-B6A2-A71F80B4CA53}" destId="{DC8E57F8-92A8-4EBD-AAAC-1ED83C92E611}" srcOrd="0" destOrd="0" presId="urn:microsoft.com/office/officeart/2005/8/layout/process4"/>
    <dgm:cxn modelId="{97281C81-CCC5-4F4F-9F71-35B7806D4B3A}" type="presOf" srcId="{CF6DEA07-6A7F-4A48-B912-ADC845D99EF7}" destId="{E2943525-749A-4FAF-8191-A8C40667ECCA}" srcOrd="0" destOrd="0" presId="urn:microsoft.com/office/officeart/2005/8/layout/process4"/>
    <dgm:cxn modelId="{B2FB3B05-CAF9-4004-8740-C0C5586E6907}" srcId="{5BF1720C-3B5C-4FCE-8F43-8A817871A86D}" destId="{49B96F70-BCAD-4480-A3ED-6CF876C9D064}" srcOrd="3" destOrd="0" parTransId="{B0961C23-6ABD-49CA-827C-18B12734A647}" sibTransId="{D1847D68-CA99-471C-B0F1-00FA1A6842A7}"/>
    <dgm:cxn modelId="{FD25E615-4C18-4DC5-BA57-12EAE4D6614D}" srcId="{5BF1720C-3B5C-4FCE-8F43-8A817871A86D}" destId="{2AADC923-670A-4D26-9155-38DE8C8F19BB}" srcOrd="4" destOrd="0" parTransId="{B2E299DF-D4E9-4032-B062-FB917AD81034}" sibTransId="{0AC99D3E-7B0D-4D8F-989C-43C5C68440B6}"/>
    <dgm:cxn modelId="{A5B28E6D-DF84-413E-965D-AB9A7B98F23B}" srcId="{5BF1720C-3B5C-4FCE-8F43-8A817871A86D}" destId="{A61560DC-780C-4471-BC05-C3DD50C96D69}" srcOrd="0" destOrd="0" parTransId="{DE9DABA9-68B7-4997-AB0C-6C0B9D44E0CC}" sibTransId="{3E738C8F-2AB1-44FA-9A59-6C3CCF2E36EB}"/>
    <dgm:cxn modelId="{A76C4ADA-3E7F-4565-AEF6-EFAF093F664D}" srcId="{5BF1720C-3B5C-4FCE-8F43-8A817871A86D}" destId="{CF6DEA07-6A7F-4A48-B912-ADC845D99EF7}" srcOrd="2" destOrd="0" parTransId="{26C42B71-A316-470C-972A-432E4A274491}" sibTransId="{DDC9D7ED-2826-4AA9-9425-B20B9E551699}"/>
    <dgm:cxn modelId="{2EDEB0A5-61A0-4F6C-92E5-F0B64E80A17B}" srcId="{CF6DEA07-6A7F-4A48-B912-ADC845D99EF7}" destId="{F3DFDE79-965B-4F72-A008-274E2BB9A4EA}" srcOrd="0" destOrd="0" parTransId="{BE6004B0-C99B-4047-81D5-378878B96F94}" sibTransId="{43522D97-F82A-454C-9101-BD700C97A5CF}"/>
    <dgm:cxn modelId="{6092756B-9FAE-4FD6-808B-9A1F208A6C6A}" type="presParOf" srcId="{CA0AFC7D-7AA7-44D3-9BBE-50390BA0B1E8}" destId="{06ED2974-B432-4C54-BA03-1881377B35B6}" srcOrd="0" destOrd="0" presId="urn:microsoft.com/office/officeart/2005/8/layout/process4"/>
    <dgm:cxn modelId="{EA2EC45B-EFFE-45BE-962E-BFD629CFD0B8}" type="presParOf" srcId="{06ED2974-B432-4C54-BA03-1881377B35B6}" destId="{873261EE-6252-41D3-9CC7-D8D1F2767955}" srcOrd="0" destOrd="0" presId="urn:microsoft.com/office/officeart/2005/8/layout/process4"/>
    <dgm:cxn modelId="{7B638599-E402-4092-8AEF-85AB7C1390C6}" type="presParOf" srcId="{CA0AFC7D-7AA7-44D3-9BBE-50390BA0B1E8}" destId="{DD9D263B-7CAB-461C-98BF-0657D63BD925}" srcOrd="1" destOrd="0" presId="urn:microsoft.com/office/officeart/2005/8/layout/process4"/>
    <dgm:cxn modelId="{39CF542F-A64D-4C52-B2E3-1E819293DFC3}" type="presParOf" srcId="{CA0AFC7D-7AA7-44D3-9BBE-50390BA0B1E8}" destId="{321200F6-3284-42FA-A1E7-95DECB7D5BDB}" srcOrd="2" destOrd="0" presId="urn:microsoft.com/office/officeart/2005/8/layout/process4"/>
    <dgm:cxn modelId="{629D96D7-CB9C-418F-A533-D2E62808D895}" type="presParOf" srcId="{321200F6-3284-42FA-A1E7-95DECB7D5BDB}" destId="{09B82E89-8A5F-4E16-AD96-A4AEAF73406F}" srcOrd="0" destOrd="0" presId="urn:microsoft.com/office/officeart/2005/8/layout/process4"/>
    <dgm:cxn modelId="{658FF8C3-CE88-4F6E-912F-62B0FB0FC8E3}" type="presParOf" srcId="{CA0AFC7D-7AA7-44D3-9BBE-50390BA0B1E8}" destId="{828EEA1C-A117-493B-A032-D15F2BADEEFB}" srcOrd="3" destOrd="0" presId="urn:microsoft.com/office/officeart/2005/8/layout/process4"/>
    <dgm:cxn modelId="{FC80761D-5D1C-41DE-B267-9103954453AA}" type="presParOf" srcId="{CA0AFC7D-7AA7-44D3-9BBE-50390BA0B1E8}" destId="{6DDA09F8-F02B-4D9C-806B-6A28C25B9CC7}" srcOrd="4" destOrd="0" presId="urn:microsoft.com/office/officeart/2005/8/layout/process4"/>
    <dgm:cxn modelId="{4FFD6AB8-F26E-49B6-ADBB-EB0134F44FD4}" type="presParOf" srcId="{6DDA09F8-F02B-4D9C-806B-6A28C25B9CC7}" destId="{E2943525-749A-4FAF-8191-A8C40667ECCA}" srcOrd="0" destOrd="0" presId="urn:microsoft.com/office/officeart/2005/8/layout/process4"/>
    <dgm:cxn modelId="{AB8EB379-8EE5-445B-AEEA-D8C459CD22FF}" type="presParOf" srcId="{6DDA09F8-F02B-4D9C-806B-6A28C25B9CC7}" destId="{67890DE7-B3DF-4AF7-9F9F-44338CCDE839}" srcOrd="1" destOrd="0" presId="urn:microsoft.com/office/officeart/2005/8/layout/process4"/>
    <dgm:cxn modelId="{4D7799DE-27B4-4F13-AEA8-20FF11920E5F}" type="presParOf" srcId="{6DDA09F8-F02B-4D9C-806B-6A28C25B9CC7}" destId="{FC3D22FF-A606-4033-A2DA-C8F27E4982E2}" srcOrd="2" destOrd="0" presId="urn:microsoft.com/office/officeart/2005/8/layout/process4"/>
    <dgm:cxn modelId="{558F8639-0CFE-420C-A764-741819A83AF7}" type="presParOf" srcId="{FC3D22FF-A606-4033-A2DA-C8F27E4982E2}" destId="{A7C9255C-9CFF-4EB1-BD8E-78E6D60429EA}" srcOrd="0" destOrd="0" presId="urn:microsoft.com/office/officeart/2005/8/layout/process4"/>
    <dgm:cxn modelId="{C0613BD5-FC2F-4718-94B1-CE6343FF765E}" type="presParOf" srcId="{FC3D22FF-A606-4033-A2DA-C8F27E4982E2}" destId="{5CF87AFD-F64C-4DB2-93A1-DFDD3D109EF6}" srcOrd="1" destOrd="0" presId="urn:microsoft.com/office/officeart/2005/8/layout/process4"/>
    <dgm:cxn modelId="{567D0346-7DE0-4F82-944D-A9BF210FD84F}" type="presParOf" srcId="{CA0AFC7D-7AA7-44D3-9BBE-50390BA0B1E8}" destId="{81E2BD3C-86D0-4C71-A09D-9924CFFEDBDF}" srcOrd="5" destOrd="0" presId="urn:microsoft.com/office/officeart/2005/8/layout/process4"/>
    <dgm:cxn modelId="{67DDC009-CBFC-432A-A283-E32A58831553}" type="presParOf" srcId="{CA0AFC7D-7AA7-44D3-9BBE-50390BA0B1E8}" destId="{30173609-02E1-41BC-B338-7ACE02B2EA6F}" srcOrd="6" destOrd="0" presId="urn:microsoft.com/office/officeart/2005/8/layout/process4"/>
    <dgm:cxn modelId="{47724CCF-2FD2-4F67-A6DB-288CDE32EB1E}" type="presParOf" srcId="{30173609-02E1-41BC-B338-7ACE02B2EA6F}" destId="{15185A4D-78A1-4D20-BD1A-9AFC62268A98}" srcOrd="0" destOrd="0" presId="urn:microsoft.com/office/officeart/2005/8/layout/process4"/>
    <dgm:cxn modelId="{FC5AB2DF-2884-4F91-AA7A-4A341F6EF189}" type="presParOf" srcId="{30173609-02E1-41BC-B338-7ACE02B2EA6F}" destId="{91E7B754-9C1E-4BBC-969A-B35DDCA95933}" srcOrd="1" destOrd="0" presId="urn:microsoft.com/office/officeart/2005/8/layout/process4"/>
    <dgm:cxn modelId="{689C5A56-9676-4333-AC3B-E57388E308D8}" type="presParOf" srcId="{30173609-02E1-41BC-B338-7ACE02B2EA6F}" destId="{89E3166F-B021-4015-8C2F-2C2E7527FBE4}" srcOrd="2" destOrd="0" presId="urn:microsoft.com/office/officeart/2005/8/layout/process4"/>
    <dgm:cxn modelId="{57F432D4-32E1-4F3B-91C6-B62233E7A0E0}" type="presParOf" srcId="{89E3166F-B021-4015-8C2F-2C2E7527FBE4}" destId="{DC8E57F8-92A8-4EBD-AAAC-1ED83C92E611}" srcOrd="0" destOrd="0" presId="urn:microsoft.com/office/officeart/2005/8/layout/process4"/>
    <dgm:cxn modelId="{6E543086-9459-4C7F-8173-FB81F6B90FE8}" type="presParOf" srcId="{89E3166F-B021-4015-8C2F-2C2E7527FBE4}" destId="{B135A8A4-4B90-4BE1-A782-715B594B0DBB}" srcOrd="1" destOrd="0" presId="urn:microsoft.com/office/officeart/2005/8/layout/process4"/>
    <dgm:cxn modelId="{7E1B1681-DA66-479C-B7E6-95565C4A7BB5}" type="presParOf" srcId="{CA0AFC7D-7AA7-44D3-9BBE-50390BA0B1E8}" destId="{3BFA050C-2602-4605-853C-77689EFBDA25}" srcOrd="7" destOrd="0" presId="urn:microsoft.com/office/officeart/2005/8/layout/process4"/>
    <dgm:cxn modelId="{6E6720E9-B5D9-46B3-82D5-AA45A56635C1}" type="presParOf" srcId="{CA0AFC7D-7AA7-44D3-9BBE-50390BA0B1E8}" destId="{F78C3F28-9D7E-416C-9321-83099A45DC95}" srcOrd="8" destOrd="0" presId="urn:microsoft.com/office/officeart/2005/8/layout/process4"/>
    <dgm:cxn modelId="{24F0EA0B-A2E2-48FF-A7D6-4C25C33B67B5}" type="presParOf" srcId="{F78C3F28-9D7E-416C-9321-83099A45DC95}" destId="{D21F7EED-B1FB-4FB9-B8E0-7D84E10D1A1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261EE-6252-41D3-9CC7-D8D1F2767955}">
      <dsp:nvSpPr>
        <dsp:cNvPr id="0" name=""/>
        <dsp:cNvSpPr/>
      </dsp:nvSpPr>
      <dsp:spPr>
        <a:xfrm>
          <a:off x="0" y="5875220"/>
          <a:ext cx="8568952" cy="8644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endParaRPr lang="bg-BG" sz="3000" kern="1200" dirty="0"/>
        </a:p>
      </dsp:txBody>
      <dsp:txXfrm>
        <a:off x="0" y="5875220"/>
        <a:ext cx="8568952" cy="864457"/>
      </dsp:txXfrm>
    </dsp:sp>
    <dsp:sp modelId="{09B82E89-8A5F-4E16-AD96-A4AEAF73406F}">
      <dsp:nvSpPr>
        <dsp:cNvPr id="0" name=""/>
        <dsp:cNvSpPr/>
      </dsp:nvSpPr>
      <dsp:spPr>
        <a:xfrm rot="10800000">
          <a:off x="0" y="4576399"/>
          <a:ext cx="8568952" cy="124287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The school team began providing additional support for each child and prepares documents with the following sequence:</a:t>
          </a:r>
          <a:endParaRPr lang="bg-BG" sz="1800" kern="1200" dirty="0"/>
        </a:p>
      </dsp:txBody>
      <dsp:txXfrm rot="10800000">
        <a:off x="0" y="4576399"/>
        <a:ext cx="8568952" cy="807580"/>
      </dsp:txXfrm>
    </dsp:sp>
    <dsp:sp modelId="{67890DE7-B3DF-4AF7-9F9F-44338CCDE839}">
      <dsp:nvSpPr>
        <dsp:cNvPr id="0" name=""/>
        <dsp:cNvSpPr/>
      </dsp:nvSpPr>
      <dsp:spPr>
        <a:xfrm rot="10800000">
          <a:off x="0" y="2655397"/>
          <a:ext cx="8568952" cy="204293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Director of the  school notifies the director of  Regional support team</a:t>
          </a:r>
          <a:endParaRPr lang="bg-BG" sz="1800" kern="1200" dirty="0"/>
        </a:p>
      </dsp:txBody>
      <dsp:txXfrm rot="-10800000">
        <a:off x="0" y="2655397"/>
        <a:ext cx="8568952" cy="717068"/>
      </dsp:txXfrm>
    </dsp:sp>
    <dsp:sp modelId="{A7C9255C-9CFF-4EB1-BD8E-78E6D60429EA}">
      <dsp:nvSpPr>
        <dsp:cNvPr id="0" name=""/>
        <dsp:cNvSpPr/>
      </dsp:nvSpPr>
      <dsp:spPr>
        <a:xfrm>
          <a:off x="4437476" y="3428999"/>
          <a:ext cx="4131475" cy="601731"/>
        </a:xfrm>
        <a:prstGeom prst="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The Mobile team proposes to approve or reject the decision of the school team</a:t>
          </a:r>
          <a:endParaRPr lang="bg-BG" sz="1600" kern="1200" dirty="0"/>
        </a:p>
      </dsp:txBody>
      <dsp:txXfrm>
        <a:off x="4437476" y="3428999"/>
        <a:ext cx="4131475" cy="601731"/>
      </dsp:txXfrm>
    </dsp:sp>
    <dsp:sp modelId="{5CF87AFD-F64C-4DB2-93A1-DFDD3D109EF6}">
      <dsp:nvSpPr>
        <dsp:cNvPr id="0" name=""/>
        <dsp:cNvSpPr/>
      </dsp:nvSpPr>
      <dsp:spPr>
        <a:xfrm>
          <a:off x="14581" y="3418029"/>
          <a:ext cx="4435102" cy="655891"/>
        </a:xfrm>
        <a:prstGeom prst="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The director of Regional support team sends a Mobile team to review the papers, to meet the evaluated  children and their parents</a:t>
          </a:r>
          <a:endParaRPr lang="bg-BG" sz="1600" kern="1200" dirty="0"/>
        </a:p>
      </dsp:txBody>
      <dsp:txXfrm>
        <a:off x="14581" y="3418029"/>
        <a:ext cx="4435102" cy="655891"/>
      </dsp:txXfrm>
    </dsp:sp>
    <dsp:sp modelId="{91E7B754-9C1E-4BBC-969A-B35DDCA95933}">
      <dsp:nvSpPr>
        <dsp:cNvPr id="0" name=""/>
        <dsp:cNvSpPr/>
      </dsp:nvSpPr>
      <dsp:spPr>
        <a:xfrm rot="10800000">
          <a:off x="0" y="1268755"/>
          <a:ext cx="8568952" cy="152305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Parents of children with special educational needs submit an application to the director  of school for evaluation</a:t>
          </a:r>
          <a:endParaRPr lang="bg-BG" sz="1800" kern="1200" dirty="0"/>
        </a:p>
      </dsp:txBody>
      <dsp:txXfrm rot="-10800000">
        <a:off x="0" y="1268755"/>
        <a:ext cx="8568952" cy="534590"/>
      </dsp:txXfrm>
    </dsp:sp>
    <dsp:sp modelId="{DC8E57F8-92A8-4EBD-AAAC-1ED83C92E611}">
      <dsp:nvSpPr>
        <dsp:cNvPr id="0" name=""/>
        <dsp:cNvSpPr/>
      </dsp:nvSpPr>
      <dsp:spPr>
        <a:xfrm>
          <a:off x="35989" y="1772816"/>
          <a:ext cx="4284476" cy="550942"/>
        </a:xfrm>
        <a:prstGeom prst="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kern="1200" dirty="0" smtClean="0"/>
            <a:t>The Team for support for personal development </a:t>
          </a:r>
          <a:r>
            <a:rPr lang="en-US" sz="1600" kern="1200" dirty="0" smtClean="0"/>
            <a:t>evaluates the child</a:t>
          </a:r>
          <a:endParaRPr lang="bg-BG" sz="1600" kern="1200" dirty="0"/>
        </a:p>
      </dsp:txBody>
      <dsp:txXfrm>
        <a:off x="35989" y="1772816"/>
        <a:ext cx="4284476" cy="550942"/>
      </dsp:txXfrm>
    </dsp:sp>
    <dsp:sp modelId="{B135A8A4-4B90-4BE1-A782-715B594B0DBB}">
      <dsp:nvSpPr>
        <dsp:cNvPr id="0" name=""/>
        <dsp:cNvSpPr/>
      </dsp:nvSpPr>
      <dsp:spPr>
        <a:xfrm>
          <a:off x="4253670" y="1772816"/>
          <a:ext cx="4284476" cy="550942"/>
        </a:xfrm>
        <a:prstGeom prst="rect">
          <a:avLst/>
        </a:prstGeom>
        <a:solidFill>
          <a:schemeClr val="accent1">
            <a:alpha val="90000"/>
            <a:tint val="40000"/>
            <a:hueOff val="0"/>
            <a:satOff val="0"/>
            <a:lumOff val="0"/>
            <a:alphaOff val="0"/>
          </a:schemeClr>
        </a:solidFill>
        <a:ln w="25400" cap="flat" cmpd="sng" algn="ctr">
          <a:solidFill>
            <a:schemeClr val="tx2">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Team members write reports to</a:t>
          </a:r>
          <a:br>
            <a:rPr lang="en-US" sz="1600" kern="1200" dirty="0" smtClean="0"/>
          </a:br>
          <a:r>
            <a:rPr lang="en-US" sz="1600" kern="1200" dirty="0" smtClean="0"/>
            <a:t>chairman of the Team for personal development</a:t>
          </a:r>
          <a:endParaRPr lang="bg-BG" sz="1600" kern="1200" dirty="0"/>
        </a:p>
      </dsp:txBody>
      <dsp:txXfrm>
        <a:off x="4253670" y="1772816"/>
        <a:ext cx="4284476" cy="550942"/>
      </dsp:txXfrm>
    </dsp:sp>
    <dsp:sp modelId="{D21F7EED-B1FB-4FB9-B8E0-7D84E10D1A19}">
      <dsp:nvSpPr>
        <dsp:cNvPr id="0" name=""/>
        <dsp:cNvSpPr/>
      </dsp:nvSpPr>
      <dsp:spPr>
        <a:xfrm rot="10800000">
          <a:off x="0" y="110689"/>
          <a:ext cx="8568952" cy="111316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kern="1200" dirty="0" smtClean="0"/>
            <a:t>Additional support</a:t>
          </a:r>
          <a:endParaRPr lang="bg-BG" sz="4000" kern="1200" dirty="0"/>
        </a:p>
      </dsp:txBody>
      <dsp:txXfrm rot="10800000">
        <a:off x="0" y="110689"/>
        <a:ext cx="8568952" cy="7233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Редакт. стил загл. образец</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bg-BG"/>
          </a:p>
        </p:txBody>
      </p:sp>
      <p:sp>
        <p:nvSpPr>
          <p:cNvPr id="4" name="Контейнер за дата 3"/>
          <p:cNvSpPr>
            <a:spLocks noGrp="1"/>
          </p:cNvSpPr>
          <p:nvPr>
            <p:ph type="dt" sz="half" idx="10"/>
          </p:nvPr>
        </p:nvSpPr>
        <p:spPr/>
        <p:txBody>
          <a:bodyPr/>
          <a:lstStyle/>
          <a:p>
            <a:fld id="{A674E25D-B490-4F9D-8F0D-69E6A47E3451}" type="datetimeFigureOut">
              <a:rPr lang="bg-BG" smtClean="0"/>
              <a:t>27.5.2017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25BB91B-864C-4FC4-9912-960284D17637}" type="slidenum">
              <a:rPr lang="bg-BG" smtClean="0"/>
              <a:t>‹#›</a:t>
            </a:fld>
            <a:endParaRPr lang="bg-BG"/>
          </a:p>
        </p:txBody>
      </p:sp>
    </p:spTree>
    <p:extLst>
      <p:ext uri="{BB962C8B-B14F-4D97-AF65-F5344CB8AC3E}">
        <p14:creationId xmlns:p14="http://schemas.microsoft.com/office/powerpoint/2010/main" val="291867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A674E25D-B490-4F9D-8F0D-69E6A47E3451}" type="datetimeFigureOut">
              <a:rPr lang="bg-BG" smtClean="0"/>
              <a:t>27.5.2017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25BB91B-864C-4FC4-9912-960284D17637}" type="slidenum">
              <a:rPr lang="bg-BG" smtClean="0"/>
              <a:t>‹#›</a:t>
            </a:fld>
            <a:endParaRPr lang="bg-BG"/>
          </a:p>
        </p:txBody>
      </p:sp>
    </p:spTree>
    <p:extLst>
      <p:ext uri="{BB962C8B-B14F-4D97-AF65-F5344CB8AC3E}">
        <p14:creationId xmlns:p14="http://schemas.microsoft.com/office/powerpoint/2010/main" val="226537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Редакт. стил загл. образец</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A674E25D-B490-4F9D-8F0D-69E6A47E3451}" type="datetimeFigureOut">
              <a:rPr lang="bg-BG" smtClean="0"/>
              <a:t>27.5.2017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25BB91B-864C-4FC4-9912-960284D17637}" type="slidenum">
              <a:rPr lang="bg-BG" smtClean="0"/>
              <a:t>‹#›</a:t>
            </a:fld>
            <a:endParaRPr lang="bg-BG"/>
          </a:p>
        </p:txBody>
      </p:sp>
    </p:spTree>
    <p:extLst>
      <p:ext uri="{BB962C8B-B14F-4D97-AF65-F5344CB8AC3E}">
        <p14:creationId xmlns:p14="http://schemas.microsoft.com/office/powerpoint/2010/main" val="288707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A674E25D-B490-4F9D-8F0D-69E6A47E3451}" type="datetimeFigureOut">
              <a:rPr lang="bg-BG" smtClean="0"/>
              <a:t>27.5.2017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25BB91B-864C-4FC4-9912-960284D17637}" type="slidenum">
              <a:rPr lang="bg-BG" smtClean="0"/>
              <a:t>‹#›</a:t>
            </a:fld>
            <a:endParaRPr lang="bg-BG"/>
          </a:p>
        </p:txBody>
      </p:sp>
    </p:spTree>
    <p:extLst>
      <p:ext uri="{BB962C8B-B14F-4D97-AF65-F5344CB8AC3E}">
        <p14:creationId xmlns:p14="http://schemas.microsoft.com/office/powerpoint/2010/main" val="359731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Контейнер за дата 3"/>
          <p:cNvSpPr>
            <a:spLocks noGrp="1"/>
          </p:cNvSpPr>
          <p:nvPr>
            <p:ph type="dt" sz="half" idx="10"/>
          </p:nvPr>
        </p:nvSpPr>
        <p:spPr/>
        <p:txBody>
          <a:bodyPr/>
          <a:lstStyle/>
          <a:p>
            <a:fld id="{A674E25D-B490-4F9D-8F0D-69E6A47E3451}" type="datetimeFigureOut">
              <a:rPr lang="bg-BG" smtClean="0"/>
              <a:t>27.5.2017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F25BB91B-864C-4FC4-9912-960284D17637}" type="slidenum">
              <a:rPr lang="bg-BG" smtClean="0"/>
              <a:t>‹#›</a:t>
            </a:fld>
            <a:endParaRPr lang="bg-BG"/>
          </a:p>
        </p:txBody>
      </p:sp>
    </p:spTree>
    <p:extLst>
      <p:ext uri="{BB962C8B-B14F-4D97-AF65-F5344CB8AC3E}">
        <p14:creationId xmlns:p14="http://schemas.microsoft.com/office/powerpoint/2010/main" val="424868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p>
            <a:fld id="{A674E25D-B490-4F9D-8F0D-69E6A47E3451}" type="datetimeFigureOut">
              <a:rPr lang="bg-BG" smtClean="0"/>
              <a:t>27.5.2017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F25BB91B-864C-4FC4-9912-960284D17637}" type="slidenum">
              <a:rPr lang="bg-BG" smtClean="0"/>
              <a:t>‹#›</a:t>
            </a:fld>
            <a:endParaRPr lang="bg-BG"/>
          </a:p>
        </p:txBody>
      </p:sp>
    </p:spTree>
    <p:extLst>
      <p:ext uri="{BB962C8B-B14F-4D97-AF65-F5344CB8AC3E}">
        <p14:creationId xmlns:p14="http://schemas.microsoft.com/office/powerpoint/2010/main" val="230242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p>
            <a:fld id="{A674E25D-B490-4F9D-8F0D-69E6A47E3451}" type="datetimeFigureOut">
              <a:rPr lang="bg-BG" smtClean="0"/>
              <a:t>27.5.2017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F25BB91B-864C-4FC4-9912-960284D17637}" type="slidenum">
              <a:rPr lang="bg-BG" smtClean="0"/>
              <a:t>‹#›</a:t>
            </a:fld>
            <a:endParaRPr lang="bg-BG"/>
          </a:p>
        </p:txBody>
      </p:sp>
    </p:spTree>
    <p:extLst>
      <p:ext uri="{BB962C8B-B14F-4D97-AF65-F5344CB8AC3E}">
        <p14:creationId xmlns:p14="http://schemas.microsoft.com/office/powerpoint/2010/main" val="311068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Редакт. стил загл. образец</a:t>
            </a:r>
            <a:endParaRPr lang="bg-BG"/>
          </a:p>
        </p:txBody>
      </p:sp>
      <p:sp>
        <p:nvSpPr>
          <p:cNvPr id="3" name="Контейнер за дата 2"/>
          <p:cNvSpPr>
            <a:spLocks noGrp="1"/>
          </p:cNvSpPr>
          <p:nvPr>
            <p:ph type="dt" sz="half" idx="10"/>
          </p:nvPr>
        </p:nvSpPr>
        <p:spPr/>
        <p:txBody>
          <a:bodyPr/>
          <a:lstStyle/>
          <a:p>
            <a:fld id="{A674E25D-B490-4F9D-8F0D-69E6A47E3451}" type="datetimeFigureOut">
              <a:rPr lang="bg-BG" smtClean="0"/>
              <a:t>27.5.2017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F25BB91B-864C-4FC4-9912-960284D17637}" type="slidenum">
              <a:rPr lang="bg-BG" smtClean="0"/>
              <a:t>‹#›</a:t>
            </a:fld>
            <a:endParaRPr lang="bg-BG"/>
          </a:p>
        </p:txBody>
      </p:sp>
    </p:spTree>
    <p:extLst>
      <p:ext uri="{BB962C8B-B14F-4D97-AF65-F5344CB8AC3E}">
        <p14:creationId xmlns:p14="http://schemas.microsoft.com/office/powerpoint/2010/main" val="126089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A674E25D-B490-4F9D-8F0D-69E6A47E3451}" type="datetimeFigureOut">
              <a:rPr lang="bg-BG" smtClean="0"/>
              <a:t>27.5.2017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F25BB91B-864C-4FC4-9912-960284D17637}" type="slidenum">
              <a:rPr lang="bg-BG" smtClean="0"/>
              <a:t>‹#›</a:t>
            </a:fld>
            <a:endParaRPr lang="bg-BG"/>
          </a:p>
        </p:txBody>
      </p:sp>
    </p:spTree>
    <p:extLst>
      <p:ext uri="{BB962C8B-B14F-4D97-AF65-F5344CB8AC3E}">
        <p14:creationId xmlns:p14="http://schemas.microsoft.com/office/powerpoint/2010/main" val="235268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Редакт. стил загл. образец</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A674E25D-B490-4F9D-8F0D-69E6A47E3451}" type="datetimeFigureOut">
              <a:rPr lang="bg-BG" smtClean="0"/>
              <a:t>27.5.2017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F25BB91B-864C-4FC4-9912-960284D17637}" type="slidenum">
              <a:rPr lang="bg-BG" smtClean="0"/>
              <a:t>‹#›</a:t>
            </a:fld>
            <a:endParaRPr lang="bg-BG"/>
          </a:p>
        </p:txBody>
      </p:sp>
    </p:spTree>
    <p:extLst>
      <p:ext uri="{BB962C8B-B14F-4D97-AF65-F5344CB8AC3E}">
        <p14:creationId xmlns:p14="http://schemas.microsoft.com/office/powerpoint/2010/main" val="335859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Редакт. стил загл. образец</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Контейнер за дата 4"/>
          <p:cNvSpPr>
            <a:spLocks noGrp="1"/>
          </p:cNvSpPr>
          <p:nvPr>
            <p:ph type="dt" sz="half" idx="10"/>
          </p:nvPr>
        </p:nvSpPr>
        <p:spPr/>
        <p:txBody>
          <a:bodyPr/>
          <a:lstStyle/>
          <a:p>
            <a:fld id="{A674E25D-B490-4F9D-8F0D-69E6A47E3451}" type="datetimeFigureOut">
              <a:rPr lang="bg-BG" smtClean="0"/>
              <a:t>27.5.2017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F25BB91B-864C-4FC4-9912-960284D17637}" type="slidenum">
              <a:rPr lang="bg-BG" smtClean="0"/>
              <a:t>‹#›</a:t>
            </a:fld>
            <a:endParaRPr lang="bg-BG"/>
          </a:p>
        </p:txBody>
      </p:sp>
    </p:spTree>
    <p:extLst>
      <p:ext uri="{BB962C8B-B14F-4D97-AF65-F5344CB8AC3E}">
        <p14:creationId xmlns:p14="http://schemas.microsoft.com/office/powerpoint/2010/main" val="87234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smtClean="0"/>
              <a:t>Редакт. стил загл. образец</a:t>
            </a:r>
            <a:endParaRPr lang="bg-BG"/>
          </a:p>
        </p:txBody>
      </p:sp>
      <p:sp>
        <p:nvSpPr>
          <p:cNvPr id="3" name="Текстов контейне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4E25D-B490-4F9D-8F0D-69E6A47E3451}" type="datetimeFigureOut">
              <a:rPr lang="bg-BG" smtClean="0"/>
              <a:t>27.5.2017 г.</a:t>
            </a:fld>
            <a:endParaRPr lang="bg-BG"/>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BB91B-864C-4FC4-9912-960284D17637}" type="slidenum">
              <a:rPr lang="bg-BG" smtClean="0"/>
              <a:t>‹#›</a:t>
            </a:fld>
            <a:endParaRPr lang="bg-BG"/>
          </a:p>
        </p:txBody>
      </p:sp>
    </p:spTree>
    <p:extLst>
      <p:ext uri="{BB962C8B-B14F-4D97-AF65-F5344CB8AC3E}">
        <p14:creationId xmlns:p14="http://schemas.microsoft.com/office/powerpoint/2010/main" val="4937095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14986" y="-22626"/>
            <a:ext cx="9144000" cy="276998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bg-BG" sz="5400" dirty="0">
                <a:ln w="18415" cmpd="sng">
                  <a:solidFill>
                    <a:srgbClr val="FFFFFF"/>
                  </a:solidFill>
                  <a:prstDash val="solid"/>
                </a:ln>
                <a:solidFill>
                  <a:srgbClr val="FFFFFF"/>
                </a:solidFill>
                <a:effectLst>
                  <a:outerShdw blurRad="63500" dir="3600000" algn="tl" rotWithShape="0">
                    <a:srgbClr val="000000">
                      <a:alpha val="70000"/>
                    </a:srgbClr>
                  </a:outerShdw>
                </a:effectLst>
              </a:rPr>
              <a:t>Children with special need</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bg-BG"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bg-BG" sz="5400" dirty="0">
                <a:ln w="18415" cmpd="sng">
                  <a:solidFill>
                    <a:srgbClr val="FFFFFF"/>
                  </a:solidFill>
                  <a:prstDash val="solid"/>
                </a:ln>
                <a:solidFill>
                  <a:srgbClr val="FFFFFF"/>
                </a:solidFill>
                <a:effectLst>
                  <a:outerShdw blurRad="63500" dir="3600000" algn="tl" rotWithShape="0">
                    <a:srgbClr val="000000">
                      <a:alpha val="70000"/>
                    </a:srgbClr>
                  </a:outerShdw>
                </a:effectLst>
              </a:rPr>
              <a:t>and support system </a:t>
            </a:r>
            <a:r>
              <a:rPr lang="bg-BG"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a:t>
            </a: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Bulgaria</a:t>
            </a:r>
            <a:endParaRPr lang="bg-BG"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bg-BG" sz="6600" b="1" dirty="0"/>
          </a:p>
        </p:txBody>
      </p:sp>
      <p:sp>
        <p:nvSpPr>
          <p:cNvPr id="3" name="Текстово поле 2"/>
          <p:cNvSpPr txBox="1"/>
          <p:nvPr/>
        </p:nvSpPr>
        <p:spPr>
          <a:xfrm>
            <a:off x="-14986" y="2137481"/>
            <a:ext cx="9144000"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4800" b="1" dirty="0"/>
              <a:t>Project "Every child is special"</a:t>
            </a:r>
            <a:endParaRPr lang="bg-BG" sz="4800" b="1"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656856"/>
            <a:ext cx="2420446" cy="490894"/>
          </a:xfrm>
          <a:prstGeom prst="rect">
            <a:avLst/>
          </a:prstGeom>
        </p:spPr>
      </p:pic>
      <p:pic>
        <p:nvPicPr>
          <p:cNvPr id="5" name="Картина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355" y="3031416"/>
            <a:ext cx="2645318" cy="3741773"/>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310959"/>
            <a:ext cx="1774825"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2336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251520" y="962724"/>
            <a:ext cx="8496944" cy="954107"/>
          </a:xfrm>
          <a:prstGeom prst="rect">
            <a:avLst/>
          </a:prstGeom>
          <a:noFill/>
        </p:spPr>
        <p:txBody>
          <a:bodyPr wrap="square" rtlCol="0">
            <a:spAutoFit/>
          </a:bodyPr>
          <a:lstStyle/>
          <a:p>
            <a:pPr algn="ctr"/>
            <a:r>
              <a:rPr lang="en-US" sz="2800" b="1" dirty="0">
                <a:solidFill>
                  <a:srgbClr val="C00000"/>
                </a:solidFill>
              </a:rPr>
              <a:t>Children with Special Educational Needs </a:t>
            </a:r>
            <a:endParaRPr lang="en-US" sz="2800" b="1" dirty="0" smtClean="0">
              <a:solidFill>
                <a:srgbClr val="C00000"/>
              </a:solidFill>
            </a:endParaRPr>
          </a:p>
          <a:p>
            <a:pPr algn="ctr"/>
            <a:r>
              <a:rPr lang="en-US" sz="2800" b="1" dirty="0" smtClean="0">
                <a:solidFill>
                  <a:srgbClr val="C00000"/>
                </a:solidFill>
              </a:rPr>
              <a:t>in </a:t>
            </a:r>
            <a:r>
              <a:rPr lang="en-US" sz="2800" b="1" dirty="0">
                <a:solidFill>
                  <a:srgbClr val="C00000"/>
                </a:solidFill>
              </a:rPr>
              <a:t>Kindergarten "Zvanche"</a:t>
            </a:r>
            <a:endParaRPr lang="bg-BG" sz="2800" b="1" dirty="0">
              <a:solidFill>
                <a:srgbClr val="C00000"/>
              </a:solidFill>
            </a:endParaRPr>
          </a:p>
        </p:txBody>
      </p:sp>
      <p:sp>
        <p:nvSpPr>
          <p:cNvPr id="3" name="Текстово поле 2"/>
          <p:cNvSpPr txBox="1"/>
          <p:nvPr/>
        </p:nvSpPr>
        <p:spPr>
          <a:xfrm>
            <a:off x="1439652" y="2708920"/>
            <a:ext cx="6804756" cy="1938992"/>
          </a:xfrm>
          <a:prstGeom prst="rect">
            <a:avLst/>
          </a:prstGeom>
          <a:noFill/>
        </p:spPr>
        <p:txBody>
          <a:bodyPr wrap="square" rtlCol="0">
            <a:spAutoFit/>
          </a:bodyPr>
          <a:lstStyle/>
          <a:p>
            <a:r>
              <a:rPr lang="en-US" sz="2000" dirty="0" smtClean="0"/>
              <a:t>1.Autism</a:t>
            </a:r>
          </a:p>
          <a:p>
            <a:r>
              <a:rPr lang="en-US" sz="2000" dirty="0"/>
              <a:t>2. Atypical </a:t>
            </a:r>
            <a:r>
              <a:rPr lang="en-US" sz="2000" dirty="0" smtClean="0"/>
              <a:t>autism</a:t>
            </a:r>
          </a:p>
          <a:p>
            <a:r>
              <a:rPr lang="en-US" sz="2000" dirty="0"/>
              <a:t>3. </a:t>
            </a:r>
            <a:r>
              <a:rPr lang="en-US" sz="2000" dirty="0" smtClean="0"/>
              <a:t>Hydrocephalus</a:t>
            </a:r>
          </a:p>
          <a:p>
            <a:r>
              <a:rPr lang="en-US" sz="2000" dirty="0"/>
              <a:t>4. Child Cerebral </a:t>
            </a:r>
            <a:r>
              <a:rPr lang="en-US" sz="2000" dirty="0" smtClean="0"/>
              <a:t>Palsy</a:t>
            </a:r>
          </a:p>
          <a:p>
            <a:r>
              <a:rPr lang="en-US" sz="2000" dirty="0"/>
              <a:t>5. The medical problems associated with growth </a:t>
            </a:r>
            <a:r>
              <a:rPr lang="en-US" sz="2000" dirty="0" smtClean="0"/>
              <a:t>hormone</a:t>
            </a:r>
          </a:p>
          <a:p>
            <a:r>
              <a:rPr lang="en-US" sz="2000" dirty="0"/>
              <a:t>6. Speech deficit</a:t>
            </a:r>
          </a:p>
        </p:txBody>
      </p:sp>
    </p:spTree>
    <p:extLst>
      <p:ext uri="{BB962C8B-B14F-4D97-AF65-F5344CB8AC3E}">
        <p14:creationId xmlns:p14="http://schemas.microsoft.com/office/powerpoint/2010/main" val="3376736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467544" y="692696"/>
            <a:ext cx="7848872" cy="523220"/>
          </a:xfrm>
          <a:prstGeom prst="rect">
            <a:avLst/>
          </a:prstGeom>
          <a:noFill/>
        </p:spPr>
        <p:txBody>
          <a:bodyPr wrap="square" rtlCol="0">
            <a:spAutoFit/>
          </a:bodyPr>
          <a:lstStyle/>
          <a:p>
            <a:pPr algn="ctr"/>
            <a:r>
              <a:rPr lang="en-US" sz="2800" b="1" dirty="0">
                <a:solidFill>
                  <a:srgbClr val="C00000"/>
                </a:solidFill>
              </a:rPr>
              <a:t>Logopedic activity in kindergarten "Zvanche"</a:t>
            </a:r>
            <a:endParaRPr lang="bg-BG" sz="2800" b="1" dirty="0">
              <a:solidFill>
                <a:srgbClr val="C00000"/>
              </a:solidFill>
            </a:endParaRPr>
          </a:p>
        </p:txBody>
      </p:sp>
      <p:sp>
        <p:nvSpPr>
          <p:cNvPr id="3" name="Текстово поле 2"/>
          <p:cNvSpPr txBox="1"/>
          <p:nvPr/>
        </p:nvSpPr>
        <p:spPr>
          <a:xfrm>
            <a:off x="467544" y="1340768"/>
            <a:ext cx="8136904" cy="400110"/>
          </a:xfrm>
          <a:prstGeom prst="rect">
            <a:avLst/>
          </a:prstGeom>
          <a:noFill/>
        </p:spPr>
        <p:txBody>
          <a:bodyPr wrap="square" rtlCol="0">
            <a:spAutoFit/>
          </a:bodyPr>
          <a:lstStyle/>
          <a:p>
            <a:r>
              <a:rPr lang="en-US" sz="2000" dirty="0"/>
              <a:t>Overcoming the difficulties in speech formation and proper </a:t>
            </a:r>
            <a:r>
              <a:rPr lang="en-US" sz="2000" dirty="0" smtClean="0"/>
              <a:t>pronunciation</a:t>
            </a:r>
            <a:endParaRPr lang="bg-BG" sz="2000" dirty="0"/>
          </a:p>
        </p:txBody>
      </p:sp>
      <p:pic>
        <p:nvPicPr>
          <p:cNvPr id="4" name="Картина 3"/>
          <p:cNvPicPr>
            <a:picLocks noChangeAspect="1"/>
          </p:cNvPicPr>
          <p:nvPr/>
        </p:nvPicPr>
        <p:blipFill rotWithShape="1">
          <a:blip r:embed="rId2" cstate="print">
            <a:extLst>
              <a:ext uri="{28A0092B-C50C-407E-A947-70E740481C1C}">
                <a14:useLocalDpi xmlns:a14="http://schemas.microsoft.com/office/drawing/2010/main" val="0"/>
              </a:ext>
            </a:extLst>
          </a:blip>
          <a:srcRect t="19425"/>
          <a:stretch/>
        </p:blipFill>
        <p:spPr>
          <a:xfrm>
            <a:off x="2340006" y="2564904"/>
            <a:ext cx="4680012" cy="2828175"/>
          </a:xfrm>
          <a:prstGeom prst="rect">
            <a:avLst/>
          </a:prstGeom>
        </p:spPr>
      </p:pic>
    </p:spTree>
    <p:extLst>
      <p:ext uri="{BB962C8B-B14F-4D97-AF65-F5344CB8AC3E}">
        <p14:creationId xmlns:p14="http://schemas.microsoft.com/office/powerpoint/2010/main" val="3852241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251520" y="404664"/>
            <a:ext cx="4896544" cy="5632311"/>
          </a:xfrm>
          <a:prstGeom prst="rect">
            <a:avLst/>
          </a:prstGeom>
          <a:noFill/>
        </p:spPr>
        <p:txBody>
          <a:bodyPr wrap="square" rtlCol="0">
            <a:spAutoFit/>
          </a:bodyPr>
          <a:lstStyle/>
          <a:p>
            <a:r>
              <a:rPr lang="en-US" sz="2000" dirty="0"/>
              <a:t>In the kindergarten there are children with </a:t>
            </a:r>
            <a:endParaRPr lang="en-US" sz="2000" dirty="0" smtClean="0"/>
          </a:p>
          <a:p>
            <a:endParaRPr lang="en-US" sz="2000" dirty="0"/>
          </a:p>
          <a:p>
            <a:endParaRPr lang="en-US" sz="2000" dirty="0" smtClean="0"/>
          </a:p>
          <a:p>
            <a:endParaRPr lang="en-US" sz="2000" dirty="0"/>
          </a:p>
          <a:p>
            <a:pPr algn="r"/>
            <a:r>
              <a:rPr lang="en-US" sz="2000" dirty="0" smtClean="0"/>
              <a:t>stuttering</a:t>
            </a:r>
          </a:p>
          <a:p>
            <a:endParaRPr lang="en-US" sz="2000" dirty="0"/>
          </a:p>
          <a:p>
            <a:endParaRPr lang="en-US" sz="2000" dirty="0" smtClean="0"/>
          </a:p>
          <a:p>
            <a:endParaRPr lang="en-US" sz="2000" dirty="0"/>
          </a:p>
          <a:p>
            <a:endParaRPr lang="en-US" sz="2000" dirty="0" smtClean="0"/>
          </a:p>
          <a:p>
            <a:pPr algn="r"/>
            <a:r>
              <a:rPr lang="en-US" sz="2000" dirty="0" smtClean="0"/>
              <a:t> </a:t>
            </a:r>
          </a:p>
          <a:p>
            <a:pPr algn="r"/>
            <a:r>
              <a:rPr lang="en-US" sz="2000" dirty="0" err="1" smtClean="0"/>
              <a:t>dislalia</a:t>
            </a:r>
            <a:r>
              <a:rPr lang="en-US" sz="2000" dirty="0" smtClean="0"/>
              <a:t> </a:t>
            </a:r>
          </a:p>
          <a:p>
            <a:endParaRPr lang="en-US" sz="2000" dirty="0"/>
          </a:p>
          <a:p>
            <a:endParaRPr lang="en-US" sz="2000" dirty="0" smtClean="0"/>
          </a:p>
          <a:p>
            <a:endParaRPr lang="en-US" sz="2000" dirty="0"/>
          </a:p>
          <a:p>
            <a:endParaRPr lang="en-US" sz="2000" dirty="0" smtClean="0"/>
          </a:p>
          <a:p>
            <a:endParaRPr lang="en-US" sz="2000" dirty="0"/>
          </a:p>
          <a:p>
            <a:pPr algn="r"/>
            <a:r>
              <a:rPr lang="en-US" sz="2000" dirty="0" smtClean="0"/>
              <a:t>and general </a:t>
            </a:r>
            <a:r>
              <a:rPr lang="en-US" sz="2000" dirty="0"/>
              <a:t>underdevelopment of speech</a:t>
            </a:r>
            <a:r>
              <a:rPr lang="en-US" sz="2000" dirty="0" smtClean="0"/>
              <a:t>.</a:t>
            </a:r>
          </a:p>
          <a:p>
            <a:endParaRPr lang="en-US" sz="2000" dirty="0"/>
          </a:p>
        </p:txBody>
      </p:sp>
      <p:pic>
        <p:nvPicPr>
          <p:cNvPr id="3" name="Картина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2227" y="3095374"/>
            <a:ext cx="2628900" cy="1524000"/>
          </a:xfrm>
          <a:prstGeom prst="rect">
            <a:avLst/>
          </a:prstGeom>
        </p:spPr>
      </p:pic>
      <p:pic>
        <p:nvPicPr>
          <p:cNvPr id="4" name="Картина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627" y="673179"/>
            <a:ext cx="2857500" cy="2085975"/>
          </a:xfrm>
          <a:prstGeom prst="rect">
            <a:avLst/>
          </a:prstGeom>
        </p:spPr>
      </p:pic>
      <p:pic>
        <p:nvPicPr>
          <p:cNvPr id="5" name="Картина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827" y="4664211"/>
            <a:ext cx="2400300" cy="1771650"/>
          </a:xfrm>
          <a:prstGeom prst="rect">
            <a:avLst/>
          </a:prstGeom>
        </p:spPr>
      </p:pic>
    </p:spTree>
    <p:extLst>
      <p:ext uri="{BB962C8B-B14F-4D97-AF65-F5344CB8AC3E}">
        <p14:creationId xmlns:p14="http://schemas.microsoft.com/office/powerpoint/2010/main" val="555222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p:cNvSpPr txBox="1"/>
          <p:nvPr/>
        </p:nvSpPr>
        <p:spPr>
          <a:xfrm>
            <a:off x="643805" y="1340768"/>
            <a:ext cx="8064896" cy="4062651"/>
          </a:xfrm>
          <a:prstGeom prst="rect">
            <a:avLst/>
          </a:prstGeom>
          <a:noFill/>
        </p:spPr>
        <p:txBody>
          <a:bodyPr wrap="square" rtlCol="0">
            <a:spAutoFit/>
          </a:bodyPr>
          <a:lstStyle/>
          <a:p>
            <a:r>
              <a:rPr lang="en-US" sz="2000" dirty="0"/>
              <a:t>All children have normal physical and mental development and show the opportunity to learn. They are aged 4 to 6 years and are willing to attend logopedic activities.</a:t>
            </a:r>
          </a:p>
          <a:p>
            <a:endParaRPr lang="en-US" sz="2000" dirty="0"/>
          </a:p>
          <a:p>
            <a:r>
              <a:rPr lang="en-US" sz="2000" dirty="0"/>
              <a:t>Different techniques and methods are used in view of child offenses:</a:t>
            </a:r>
            <a:br>
              <a:rPr lang="en-US" sz="2000" dirty="0"/>
            </a:br>
            <a:r>
              <a:rPr lang="en-US" sz="2000" dirty="0"/>
              <a:t>- Logopedic massage - forehead, cheeks, soft palate, wrists.</a:t>
            </a:r>
            <a:br>
              <a:rPr lang="en-US" sz="2000" dirty="0"/>
            </a:br>
            <a:r>
              <a:rPr lang="en-US" sz="2000" dirty="0"/>
              <a:t>- Exercises - hands, feet, body.</a:t>
            </a:r>
            <a:br>
              <a:rPr lang="en-US" sz="2000" dirty="0"/>
            </a:br>
            <a:r>
              <a:rPr lang="en-US" sz="2000" dirty="0"/>
              <a:t>- Breathing exercises.</a:t>
            </a:r>
            <a:br>
              <a:rPr lang="en-US" sz="2000" dirty="0"/>
            </a:br>
            <a:r>
              <a:rPr lang="en-US" sz="2000" dirty="0"/>
              <a:t>- Articulation exercises: to move the lips, to move the tongue, to move the soft palate, to combine the exercises.</a:t>
            </a:r>
            <a:br>
              <a:rPr lang="en-US" sz="2000" dirty="0"/>
            </a:br>
            <a:r>
              <a:rPr lang="en-US" sz="2000" dirty="0"/>
              <a:t>All exercises are supported by appropriate texts.</a:t>
            </a:r>
          </a:p>
          <a:p>
            <a:endParaRPr lang="en-US" sz="2000" dirty="0"/>
          </a:p>
          <a:p>
            <a:endParaRPr lang="bg-BG" dirty="0"/>
          </a:p>
        </p:txBody>
      </p:sp>
    </p:spTree>
    <p:extLst>
      <p:ext uri="{BB962C8B-B14F-4D97-AF65-F5344CB8AC3E}">
        <p14:creationId xmlns:p14="http://schemas.microsoft.com/office/powerpoint/2010/main" val="700555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323528" y="404664"/>
            <a:ext cx="8568952" cy="523220"/>
          </a:xfrm>
          <a:prstGeom prst="rect">
            <a:avLst/>
          </a:prstGeom>
          <a:noFill/>
        </p:spPr>
        <p:txBody>
          <a:bodyPr wrap="square" rtlCol="0">
            <a:spAutoFit/>
          </a:bodyPr>
          <a:lstStyle/>
          <a:p>
            <a:pPr algn="ctr"/>
            <a:r>
              <a:rPr lang="en-US" sz="2800" b="1" dirty="0">
                <a:solidFill>
                  <a:srgbClr val="C00000"/>
                </a:solidFill>
              </a:rPr>
              <a:t>Psychological </a:t>
            </a:r>
            <a:r>
              <a:rPr lang="en-US" sz="2800" b="1" dirty="0" smtClean="0">
                <a:solidFill>
                  <a:srgbClr val="C00000"/>
                </a:solidFill>
              </a:rPr>
              <a:t>activity </a:t>
            </a:r>
            <a:r>
              <a:rPr lang="en-US" sz="2800" b="1" dirty="0">
                <a:solidFill>
                  <a:srgbClr val="C00000"/>
                </a:solidFill>
              </a:rPr>
              <a:t>in kindergarten "Zvanche"</a:t>
            </a:r>
            <a:endParaRPr lang="bg-BG" sz="2800" b="1" dirty="0">
              <a:solidFill>
                <a:srgbClr val="C00000"/>
              </a:solidFill>
            </a:endParaRPr>
          </a:p>
        </p:txBody>
      </p:sp>
      <p:sp>
        <p:nvSpPr>
          <p:cNvPr id="3" name="Текстово поле 2"/>
          <p:cNvSpPr txBox="1"/>
          <p:nvPr/>
        </p:nvSpPr>
        <p:spPr>
          <a:xfrm>
            <a:off x="323528" y="1268760"/>
            <a:ext cx="8568952" cy="1631216"/>
          </a:xfrm>
          <a:prstGeom prst="rect">
            <a:avLst/>
          </a:prstGeom>
          <a:noFill/>
        </p:spPr>
        <p:txBody>
          <a:bodyPr wrap="square" rtlCol="0">
            <a:spAutoFit/>
          </a:bodyPr>
          <a:lstStyle/>
          <a:p>
            <a:r>
              <a:rPr lang="en-US" sz="2000" dirty="0"/>
              <a:t>The psychologist's activities are as follows:</a:t>
            </a:r>
            <a:br>
              <a:rPr lang="en-US" sz="2000" dirty="0"/>
            </a:br>
            <a:r>
              <a:rPr lang="en-US" sz="2000" dirty="0"/>
              <a:t>1. Diagnostics</a:t>
            </a:r>
            <a:br>
              <a:rPr lang="en-US" sz="2000" dirty="0"/>
            </a:br>
            <a:r>
              <a:rPr lang="en-US" sz="2000" dirty="0"/>
              <a:t>2. Correctional development</a:t>
            </a:r>
            <a:br>
              <a:rPr lang="en-US" sz="2000" dirty="0"/>
            </a:br>
            <a:r>
              <a:rPr lang="en-US" sz="2000" dirty="0"/>
              <a:t>3. Advisory activity</a:t>
            </a:r>
            <a:br>
              <a:rPr lang="en-US" sz="2000" dirty="0"/>
            </a:br>
            <a:r>
              <a:rPr lang="en-US" sz="2000" dirty="0"/>
              <a:t>4. Mediation activity</a:t>
            </a:r>
            <a:endParaRPr lang="bg-BG" sz="2000" dirty="0"/>
          </a:p>
        </p:txBody>
      </p:sp>
      <p:pic>
        <p:nvPicPr>
          <p:cNvPr id="4" name="Картина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2897279"/>
            <a:ext cx="4824536" cy="3618402"/>
          </a:xfrm>
          <a:prstGeom prst="rect">
            <a:avLst/>
          </a:prstGeom>
        </p:spPr>
      </p:pic>
    </p:spTree>
    <p:extLst>
      <p:ext uri="{BB962C8B-B14F-4D97-AF65-F5344CB8AC3E}">
        <p14:creationId xmlns:p14="http://schemas.microsoft.com/office/powerpoint/2010/main" val="773665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ово поле 6"/>
          <p:cNvSpPr txBox="1"/>
          <p:nvPr/>
        </p:nvSpPr>
        <p:spPr>
          <a:xfrm>
            <a:off x="486141" y="548680"/>
            <a:ext cx="5021963" cy="5632311"/>
          </a:xfrm>
          <a:prstGeom prst="rect">
            <a:avLst/>
          </a:prstGeom>
          <a:noFill/>
        </p:spPr>
        <p:txBody>
          <a:bodyPr wrap="square" rtlCol="0">
            <a:spAutoFit/>
          </a:bodyPr>
          <a:lstStyle/>
          <a:p>
            <a:r>
              <a:rPr lang="en-US" sz="2000" dirty="0"/>
              <a:t>In kindergarten </a:t>
            </a:r>
            <a:r>
              <a:rPr lang="en-US" sz="2000" dirty="0" smtClean="0"/>
              <a:t>“Zvanche “ children </a:t>
            </a:r>
            <a:r>
              <a:rPr lang="en-US" sz="2000" dirty="0"/>
              <a:t>with SEN have </a:t>
            </a:r>
          </a:p>
          <a:p>
            <a:endParaRPr lang="en-US" sz="2000" dirty="0" smtClean="0"/>
          </a:p>
          <a:p>
            <a:pPr algn="r"/>
            <a:r>
              <a:rPr lang="en-US" sz="2000" dirty="0" smtClean="0"/>
              <a:t>social</a:t>
            </a:r>
          </a:p>
          <a:p>
            <a:endParaRPr lang="en-US" sz="2000" dirty="0"/>
          </a:p>
          <a:p>
            <a:endParaRPr lang="en-US" sz="2000" dirty="0" smtClean="0"/>
          </a:p>
          <a:p>
            <a:endParaRPr lang="en-US" sz="2000" dirty="0"/>
          </a:p>
          <a:p>
            <a:endParaRPr lang="en-US" sz="2000" dirty="0" smtClean="0"/>
          </a:p>
          <a:p>
            <a:endParaRPr lang="en-US" sz="2000" dirty="0" smtClean="0"/>
          </a:p>
          <a:p>
            <a:pPr algn="r"/>
            <a:endParaRPr lang="en-US" sz="2000" dirty="0" smtClean="0"/>
          </a:p>
          <a:p>
            <a:pPr algn="r"/>
            <a:r>
              <a:rPr lang="en-US" sz="2000" dirty="0" smtClean="0"/>
              <a:t>communicative </a:t>
            </a:r>
          </a:p>
          <a:p>
            <a:endParaRPr lang="en-US" sz="2000" dirty="0"/>
          </a:p>
          <a:p>
            <a:endParaRPr lang="en-US" sz="2000" dirty="0" smtClean="0"/>
          </a:p>
          <a:p>
            <a:endParaRPr lang="en-US" sz="2000" dirty="0"/>
          </a:p>
          <a:p>
            <a:endParaRPr lang="en-US" sz="2000" dirty="0" smtClean="0"/>
          </a:p>
          <a:p>
            <a:endParaRPr lang="en-US" sz="2000" dirty="0"/>
          </a:p>
          <a:p>
            <a:pPr algn="r"/>
            <a:endParaRPr lang="en-US" sz="2000" dirty="0" smtClean="0"/>
          </a:p>
          <a:p>
            <a:pPr algn="r"/>
            <a:r>
              <a:rPr lang="en-US" sz="2000" dirty="0"/>
              <a:t> </a:t>
            </a:r>
            <a:r>
              <a:rPr lang="en-US" sz="2000" dirty="0" smtClean="0"/>
              <a:t>   and </a:t>
            </a:r>
            <a:r>
              <a:rPr lang="en-US" sz="2000" dirty="0"/>
              <a:t>cognitive deficits.</a:t>
            </a:r>
            <a:endParaRPr lang="bg-BG" sz="2000" dirty="0"/>
          </a:p>
        </p:txBody>
      </p:sp>
      <p:pic>
        <p:nvPicPr>
          <p:cNvPr id="8" name="Картина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7562" y="980728"/>
            <a:ext cx="2467973" cy="1646190"/>
          </a:xfrm>
          <a:prstGeom prst="rect">
            <a:avLst/>
          </a:prstGeom>
        </p:spPr>
      </p:pic>
      <p:pic>
        <p:nvPicPr>
          <p:cNvPr id="9" name="Картина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562" y="2852936"/>
            <a:ext cx="2467972" cy="2048417"/>
          </a:xfrm>
          <a:prstGeom prst="rect">
            <a:avLst/>
          </a:prstGeom>
        </p:spPr>
      </p:pic>
      <p:pic>
        <p:nvPicPr>
          <p:cNvPr id="10" name="Картина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6765" y="5040830"/>
            <a:ext cx="1158677" cy="1601871"/>
          </a:xfrm>
          <a:prstGeom prst="rect">
            <a:avLst/>
          </a:prstGeom>
        </p:spPr>
      </p:pic>
    </p:spTree>
    <p:extLst>
      <p:ext uri="{BB962C8B-B14F-4D97-AF65-F5344CB8AC3E}">
        <p14:creationId xmlns:p14="http://schemas.microsoft.com/office/powerpoint/2010/main" val="3589867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486141" y="1002306"/>
            <a:ext cx="8208912" cy="707886"/>
          </a:xfrm>
          <a:prstGeom prst="rect">
            <a:avLst/>
          </a:prstGeom>
          <a:noFill/>
        </p:spPr>
        <p:txBody>
          <a:bodyPr wrap="square" rtlCol="0">
            <a:spAutoFit/>
          </a:bodyPr>
          <a:lstStyle/>
          <a:p>
            <a:r>
              <a:rPr lang="en-US" sz="2000" b="1" dirty="0" smtClean="0"/>
              <a:t>Diagnostics:</a:t>
            </a:r>
            <a:r>
              <a:rPr lang="en-US" sz="2000" dirty="0" smtClean="0"/>
              <a:t> </a:t>
            </a:r>
            <a:r>
              <a:rPr lang="en-US" sz="2000" dirty="0"/>
              <a:t>Diagnostic methods - observation, interview, questionnaires, talk, projection methods, tests, drawing.</a:t>
            </a:r>
            <a:endParaRPr lang="bg-BG" sz="2000" dirty="0"/>
          </a:p>
        </p:txBody>
      </p:sp>
      <p:sp>
        <p:nvSpPr>
          <p:cNvPr id="3" name="Текстово поле 2"/>
          <p:cNvSpPr txBox="1"/>
          <p:nvPr/>
        </p:nvSpPr>
        <p:spPr>
          <a:xfrm>
            <a:off x="532148" y="1988840"/>
            <a:ext cx="8208912" cy="707886"/>
          </a:xfrm>
          <a:prstGeom prst="rect">
            <a:avLst/>
          </a:prstGeom>
          <a:noFill/>
        </p:spPr>
        <p:txBody>
          <a:bodyPr wrap="square" rtlCol="0">
            <a:spAutoFit/>
          </a:bodyPr>
          <a:lstStyle/>
          <a:p>
            <a:r>
              <a:rPr lang="en-US" sz="2000" b="1" dirty="0"/>
              <a:t>Advisory activity: </a:t>
            </a:r>
            <a:r>
              <a:rPr lang="en-US" sz="2000" dirty="0"/>
              <a:t>Consultations with parents on issues related to their relationship with their </a:t>
            </a:r>
            <a:r>
              <a:rPr lang="en-US" sz="2000" dirty="0" smtClean="0"/>
              <a:t>children.</a:t>
            </a:r>
            <a:endParaRPr lang="bg-BG" sz="2000" dirty="0"/>
          </a:p>
        </p:txBody>
      </p:sp>
      <p:sp>
        <p:nvSpPr>
          <p:cNvPr id="4" name="Правоъгълник 3"/>
          <p:cNvSpPr/>
          <p:nvPr/>
        </p:nvSpPr>
        <p:spPr>
          <a:xfrm>
            <a:off x="486141" y="3068960"/>
            <a:ext cx="8208912" cy="1015663"/>
          </a:xfrm>
          <a:prstGeom prst="rect">
            <a:avLst/>
          </a:prstGeom>
        </p:spPr>
        <p:txBody>
          <a:bodyPr wrap="square">
            <a:spAutoFit/>
          </a:bodyPr>
          <a:lstStyle/>
          <a:p>
            <a:r>
              <a:rPr lang="en-US" sz="2000" b="1" dirty="0"/>
              <a:t>Mediation activity: </a:t>
            </a:r>
            <a:r>
              <a:rPr lang="en-US" sz="2000" dirty="0"/>
              <a:t>Between the child and his / her parents, between the child and his / her teachers. Between the parents and the leadership of the </a:t>
            </a:r>
            <a:r>
              <a:rPr lang="en-US" sz="2000" dirty="0" smtClean="0"/>
              <a:t>kindergarten.</a:t>
            </a:r>
            <a:endParaRPr lang="bg-BG" sz="2000" dirty="0"/>
          </a:p>
        </p:txBody>
      </p:sp>
      <p:sp>
        <p:nvSpPr>
          <p:cNvPr id="5" name="Текстово поле 4"/>
          <p:cNvSpPr txBox="1"/>
          <p:nvPr/>
        </p:nvSpPr>
        <p:spPr>
          <a:xfrm>
            <a:off x="578155" y="4509120"/>
            <a:ext cx="8116898" cy="1015663"/>
          </a:xfrm>
          <a:prstGeom prst="rect">
            <a:avLst/>
          </a:prstGeom>
          <a:noFill/>
        </p:spPr>
        <p:txBody>
          <a:bodyPr wrap="square" rtlCol="0">
            <a:spAutoFit/>
          </a:bodyPr>
          <a:lstStyle/>
          <a:p>
            <a:r>
              <a:rPr lang="en-US" sz="2000" b="1" dirty="0"/>
              <a:t>Correctional development activity: </a:t>
            </a:r>
            <a:r>
              <a:rPr lang="en-US" sz="2000" dirty="0"/>
              <a:t>Detecting deficits in cognitive, social and emotional development. Drawing up a personal development plan. Tracking these processes in dynamics is a priority.</a:t>
            </a:r>
            <a:endParaRPr lang="bg-BG" sz="2000" dirty="0"/>
          </a:p>
        </p:txBody>
      </p:sp>
    </p:spTree>
    <p:extLst>
      <p:ext uri="{BB962C8B-B14F-4D97-AF65-F5344CB8AC3E}">
        <p14:creationId xmlns:p14="http://schemas.microsoft.com/office/powerpoint/2010/main" val="4091585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p:cNvPicPr>
            <a:picLocks noChangeAspect="1"/>
          </p:cNvPicPr>
          <p:nvPr/>
        </p:nvPicPr>
        <p:blipFill rotWithShape="1">
          <a:blip r:embed="rId2">
            <a:duotone>
              <a:prstClr val="black"/>
              <a:srgbClr val="D9C3A5">
                <a:tint val="50000"/>
                <a:satMod val="180000"/>
              </a:srgb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50000"/>
          <a:stretch/>
        </p:blipFill>
        <p:spPr>
          <a:xfrm>
            <a:off x="0" y="2636912"/>
            <a:ext cx="9144000" cy="2251626"/>
          </a:xfrm>
          <a:prstGeom prst="rect">
            <a:avLst/>
          </a:prstGeom>
        </p:spPr>
      </p:pic>
      <p:sp>
        <p:nvSpPr>
          <p:cNvPr id="2" name="Текстово поле 1"/>
          <p:cNvSpPr txBox="1"/>
          <p:nvPr/>
        </p:nvSpPr>
        <p:spPr>
          <a:xfrm>
            <a:off x="1331640" y="1484784"/>
            <a:ext cx="6912768" cy="1015663"/>
          </a:xfrm>
          <a:prstGeom prst="rect">
            <a:avLst/>
          </a:prstGeom>
          <a:noFill/>
        </p:spPr>
        <p:txBody>
          <a:bodyPr wrap="square" rtlCol="0">
            <a:spAutoFit/>
          </a:bodyPr>
          <a:lstStyle/>
          <a:p>
            <a:pPr algn="ctr"/>
            <a:r>
              <a:rPr lang="en-US" sz="6000" b="1" dirty="0">
                <a:solidFill>
                  <a:srgbClr val="00B050"/>
                </a:solidFill>
                <a:latin typeface="Chiller" panose="04020404031007020602" pitchFamily="82" charset="0"/>
              </a:rPr>
              <a:t>Thanks for your patience!</a:t>
            </a:r>
            <a:endParaRPr lang="bg-BG" sz="6000" b="1" dirty="0">
              <a:solidFill>
                <a:srgbClr val="00B050"/>
              </a:solidFill>
            </a:endParaRPr>
          </a:p>
        </p:txBody>
      </p:sp>
    </p:spTree>
    <p:extLst>
      <p:ext uri="{BB962C8B-B14F-4D97-AF65-F5344CB8AC3E}">
        <p14:creationId xmlns:p14="http://schemas.microsoft.com/office/powerpoint/2010/main" val="80003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547664" y="476672"/>
            <a:ext cx="5472608" cy="1470025"/>
          </a:xfrm>
        </p:spPr>
        <p:txBody>
          <a:bodyPr>
            <a:noAutofit/>
          </a:bodyPr>
          <a:lstStyle/>
          <a:p>
            <a:r>
              <a:rPr lang="en-US" sz="4800" b="1" dirty="0">
                <a:solidFill>
                  <a:srgbClr val="FF0000"/>
                </a:solidFill>
              </a:rPr>
              <a:t>Inclusive education</a:t>
            </a:r>
            <a:endParaRPr lang="bg-BG" sz="4800" b="1" i="1" dirty="0">
              <a:solidFill>
                <a:srgbClr val="FF0000"/>
              </a:solidFill>
            </a:endParaRPr>
          </a:p>
        </p:txBody>
      </p:sp>
      <p:sp>
        <p:nvSpPr>
          <p:cNvPr id="3" name="Подзаглавие 2"/>
          <p:cNvSpPr>
            <a:spLocks noGrp="1"/>
          </p:cNvSpPr>
          <p:nvPr>
            <p:ph type="subTitle" idx="1"/>
          </p:nvPr>
        </p:nvSpPr>
        <p:spPr/>
        <p:txBody>
          <a:bodyPr/>
          <a:lstStyle/>
          <a:p>
            <a:endParaRPr lang="bg-BG" dirty="0" smtClean="0"/>
          </a:p>
          <a:p>
            <a:endParaRPr lang="bg-BG" dirty="0"/>
          </a:p>
          <a:p>
            <a:endParaRPr lang="bg-BG" dirty="0" smtClean="0"/>
          </a:p>
          <a:p>
            <a:endParaRPr lang="bg-BG" dirty="0"/>
          </a:p>
          <a:p>
            <a:endParaRPr lang="bg-BG" dirty="0" smtClean="0"/>
          </a:p>
          <a:p>
            <a:endParaRPr lang="bg-BG" dirty="0"/>
          </a:p>
          <a:p>
            <a:endParaRPr lang="bg-BG" dirty="0" smtClean="0"/>
          </a:p>
          <a:p>
            <a:endParaRPr lang="bg-BG" dirty="0"/>
          </a:p>
          <a:p>
            <a:endParaRPr lang="bg-BG" dirty="0"/>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260409"/>
            <a:ext cx="6192688" cy="41584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03754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авоъгълник 5"/>
          <p:cNvSpPr/>
          <p:nvPr/>
        </p:nvSpPr>
        <p:spPr>
          <a:xfrm>
            <a:off x="611560" y="2420888"/>
            <a:ext cx="7848872" cy="3785652"/>
          </a:xfrm>
          <a:prstGeom prst="rect">
            <a:avLst/>
          </a:prstGeom>
        </p:spPr>
        <p:txBody>
          <a:bodyPr wrap="square">
            <a:spAutoFit/>
          </a:bodyPr>
          <a:lstStyle/>
          <a:p>
            <a:pPr lvl="0" defTabSz="457200">
              <a:defRPr/>
            </a:pPr>
            <a:r>
              <a:rPr lang="en-US" sz="2400" dirty="0" smtClean="0"/>
              <a:t>1. General </a:t>
            </a:r>
            <a:r>
              <a:rPr lang="en-US" sz="2400" dirty="0"/>
              <a:t>support for personal </a:t>
            </a:r>
            <a:r>
              <a:rPr lang="en-US" sz="2400" dirty="0" smtClean="0"/>
              <a:t>development</a:t>
            </a:r>
          </a:p>
          <a:p>
            <a:pPr lvl="0" defTabSz="457200">
              <a:defRPr/>
            </a:pPr>
            <a:r>
              <a:rPr lang="en-US" sz="2400" dirty="0"/>
              <a:t>2. Additional support for personal </a:t>
            </a:r>
            <a:r>
              <a:rPr lang="en-US" sz="2400" dirty="0" smtClean="0"/>
              <a:t>development</a:t>
            </a:r>
          </a:p>
          <a:p>
            <a:pPr lvl="0" defTabSz="457200">
              <a:defRPr/>
            </a:pPr>
            <a:r>
              <a:rPr lang="en-US" sz="2400" dirty="0"/>
              <a:t>3. Team for support for personal </a:t>
            </a:r>
            <a:r>
              <a:rPr lang="en-US" sz="2400" dirty="0" smtClean="0"/>
              <a:t>development</a:t>
            </a:r>
          </a:p>
          <a:p>
            <a:pPr lvl="0" defTabSz="457200">
              <a:defRPr/>
            </a:pPr>
            <a:r>
              <a:rPr lang="en-US" sz="2400" dirty="0"/>
              <a:t>4. Coordinating Team for Support for Personal </a:t>
            </a:r>
            <a:r>
              <a:rPr lang="en-US" sz="2400" dirty="0" smtClean="0"/>
              <a:t>Development</a:t>
            </a:r>
          </a:p>
          <a:p>
            <a:pPr lvl="0" defTabSz="457200">
              <a:defRPr/>
            </a:pPr>
            <a:r>
              <a:rPr lang="en-US" sz="2400" dirty="0"/>
              <a:t>5. Regional Support Team for Personal </a:t>
            </a:r>
            <a:r>
              <a:rPr lang="en-US" sz="2400" dirty="0" smtClean="0"/>
              <a:t>Development</a:t>
            </a:r>
          </a:p>
          <a:p>
            <a:pPr lvl="0" defTabSz="457200">
              <a:defRPr/>
            </a:pPr>
            <a:r>
              <a:rPr lang="en-US" sz="2400" dirty="0"/>
              <a:t>6. Early </a:t>
            </a:r>
            <a:r>
              <a:rPr lang="en-US" sz="2400" dirty="0" smtClean="0"/>
              <a:t>assessment</a:t>
            </a:r>
          </a:p>
          <a:p>
            <a:pPr lvl="0" defTabSz="457200">
              <a:defRPr/>
            </a:pPr>
            <a:r>
              <a:rPr lang="en-US" sz="2400" dirty="0"/>
              <a:t>7. Action </a:t>
            </a:r>
            <a:r>
              <a:rPr lang="en-US" sz="2400" dirty="0" smtClean="0"/>
              <a:t>Plan</a:t>
            </a:r>
          </a:p>
          <a:p>
            <a:pPr lvl="0" defTabSz="457200">
              <a:defRPr/>
            </a:pPr>
            <a:r>
              <a:rPr lang="en-US" sz="2400" dirty="0"/>
              <a:t>8. Support </a:t>
            </a:r>
            <a:r>
              <a:rPr lang="en-US" sz="2400" dirty="0" smtClean="0"/>
              <a:t>Plan</a:t>
            </a:r>
          </a:p>
          <a:p>
            <a:pPr lvl="0" defTabSz="457200">
              <a:defRPr/>
            </a:pPr>
            <a:r>
              <a:rPr lang="en-US" sz="2400" dirty="0"/>
              <a:t>9. Individual </a:t>
            </a:r>
            <a:r>
              <a:rPr lang="en-US" sz="2400" dirty="0" smtClean="0"/>
              <a:t>curriculum</a:t>
            </a:r>
          </a:p>
          <a:p>
            <a:pPr lvl="0" defTabSz="457200">
              <a:defRPr/>
            </a:pPr>
            <a:r>
              <a:rPr lang="en-US" sz="2400" dirty="0"/>
              <a:t>10. Resource Assistance</a:t>
            </a:r>
            <a:endParaRPr lang="bg-BG" sz="2400" b="1" spc="50" dirty="0">
              <a:ln w="9525" cmpd="sng">
                <a:solidFill>
                  <a:srgbClr val="EE8011"/>
                </a:solidFill>
                <a:prstDash val="solid"/>
              </a:ln>
              <a:solidFill>
                <a:schemeClr val="accent6">
                  <a:lumMod val="60000"/>
                  <a:lumOff val="40000"/>
                </a:schemeClr>
              </a:solidFill>
              <a:effectLst>
                <a:glow rad="38100">
                  <a:srgbClr val="EE8011">
                    <a:alpha val="40000"/>
                  </a:srgbClr>
                </a:glow>
              </a:effectLst>
              <a:latin typeface="Impact" panose="020B0806030902050204"/>
            </a:endParaRPr>
          </a:p>
        </p:txBody>
      </p:sp>
      <p:sp>
        <p:nvSpPr>
          <p:cNvPr id="2" name="Правоъгълник 1"/>
          <p:cNvSpPr/>
          <p:nvPr/>
        </p:nvSpPr>
        <p:spPr>
          <a:xfrm>
            <a:off x="1619672" y="476672"/>
            <a:ext cx="6079678" cy="1754326"/>
          </a:xfrm>
          <a:prstGeom prst="rect">
            <a:avLst/>
          </a:prstGeom>
          <a:noFill/>
        </p:spPr>
        <p:txBody>
          <a:bodyPr wrap="none" lIns="91440" tIns="45720" rIns="91440" bIns="45720">
            <a:spAutoFit/>
          </a:bodyPr>
          <a:lstStyle/>
          <a:p>
            <a:pPr algn="ctr"/>
            <a:r>
              <a:rPr lang="en-US" sz="5400" b="1" cap="none" spc="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Inclusive education -</a:t>
            </a:r>
            <a:br>
              <a:rPr lang="en-US" sz="5400" b="1" cap="none" spc="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br>
            <a:r>
              <a:rPr lang="en-US" sz="5400" b="1" cap="none" spc="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Leading concepts</a:t>
            </a:r>
            <a:endParaRPr lang="bg-BG" sz="5400" b="1" cap="none" spc="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07565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51520" y="404664"/>
            <a:ext cx="8712968" cy="5724644"/>
          </a:xfrm>
          <a:prstGeom prst="rect">
            <a:avLst/>
          </a:prstGeom>
        </p:spPr>
        <p:txBody>
          <a:bodyPr wrap="square">
            <a:spAutoFit/>
          </a:bodyPr>
          <a:lstStyle/>
          <a:p>
            <a:r>
              <a:rPr lang="ru-RU" b="1" dirty="0" smtClean="0"/>
              <a:t>                                                       </a:t>
            </a:r>
            <a:r>
              <a:rPr lang="en-US" sz="2800" b="1" dirty="0">
                <a:solidFill>
                  <a:srgbClr val="C00000"/>
                </a:solidFill>
              </a:rPr>
              <a:t>1. General support</a:t>
            </a:r>
            <a:r>
              <a:rPr lang="en-US" dirty="0"/>
              <a:t/>
            </a:r>
            <a:br>
              <a:rPr lang="en-US" dirty="0"/>
            </a:br>
            <a:r>
              <a:rPr lang="en-US" dirty="0" smtClean="0"/>
              <a:t>	</a:t>
            </a:r>
            <a:r>
              <a:rPr lang="en-US" sz="2000" dirty="0" smtClean="0"/>
              <a:t>It </a:t>
            </a:r>
            <a:r>
              <a:rPr lang="en-US" sz="2000" dirty="0"/>
              <a:t>is an activity of pedagogical specialists in educational institutions aimed at developing the strengths of children and ensuring optimal presence and participation in the educational process. General support is provided to each </a:t>
            </a:r>
            <a:r>
              <a:rPr lang="en-US" sz="2000" dirty="0" smtClean="0"/>
              <a:t>child </a:t>
            </a:r>
            <a:r>
              <a:rPr lang="en-US" sz="2000" dirty="0"/>
              <a:t>from the beginning to the end of his / her training</a:t>
            </a:r>
            <a:r>
              <a:rPr lang="en-US" sz="2000" dirty="0" smtClean="0"/>
              <a:t>.</a:t>
            </a:r>
          </a:p>
          <a:p>
            <a:endParaRPr lang="en-US" sz="2000" dirty="0" smtClean="0"/>
          </a:p>
          <a:p>
            <a:pPr algn="ctr"/>
            <a:r>
              <a:rPr lang="en-US" sz="2000" dirty="0" smtClean="0"/>
              <a:t>It </a:t>
            </a:r>
            <a:r>
              <a:rPr lang="en-US" sz="2000" b="1" dirty="0" smtClean="0"/>
              <a:t>includes:</a:t>
            </a:r>
          </a:p>
          <a:p>
            <a:r>
              <a:rPr lang="en-US" sz="2000" dirty="0"/>
              <a:t/>
            </a:r>
            <a:br>
              <a:rPr lang="en-US" sz="2000" dirty="0"/>
            </a:br>
            <a:r>
              <a:rPr lang="en-US" sz="2000" dirty="0"/>
              <a:t>1. </a:t>
            </a:r>
            <a:r>
              <a:rPr lang="en-US" sz="2000" dirty="0" smtClean="0"/>
              <a:t>Teamwork </a:t>
            </a:r>
            <a:r>
              <a:rPr lang="en-US" sz="2000" dirty="0"/>
              <a:t>between teachers and other pedagogical </a:t>
            </a:r>
            <a:r>
              <a:rPr lang="en-US" sz="2000" dirty="0" smtClean="0"/>
              <a:t>specialists.</a:t>
            </a:r>
            <a:r>
              <a:rPr lang="en-US" sz="2000" dirty="0"/>
              <a:t/>
            </a:r>
            <a:br>
              <a:rPr lang="en-US" sz="2000" dirty="0"/>
            </a:br>
            <a:r>
              <a:rPr lang="en-US" sz="2000" dirty="0"/>
              <a:t>2. </a:t>
            </a:r>
            <a:r>
              <a:rPr lang="en-US" sz="2000" dirty="0" smtClean="0"/>
              <a:t>Additional </a:t>
            </a:r>
            <a:r>
              <a:rPr lang="en-US" sz="2000" dirty="0"/>
              <a:t>modules for children who do not speak </a:t>
            </a:r>
            <a:r>
              <a:rPr lang="en-US" sz="2000" dirty="0" smtClean="0"/>
              <a:t>Bulgarian.</a:t>
            </a:r>
            <a:r>
              <a:rPr lang="en-US" sz="2000" dirty="0"/>
              <a:t/>
            </a:r>
            <a:br>
              <a:rPr lang="en-US" sz="2000" dirty="0"/>
            </a:br>
            <a:r>
              <a:rPr lang="en-US" sz="2000" dirty="0"/>
              <a:t>3. </a:t>
            </a:r>
            <a:r>
              <a:rPr lang="en-US" sz="2000" dirty="0" smtClean="0"/>
              <a:t>Additional </a:t>
            </a:r>
            <a:r>
              <a:rPr lang="en-US" sz="2000" dirty="0"/>
              <a:t>training on subjects of </a:t>
            </a:r>
            <a:r>
              <a:rPr lang="en-US" sz="2000" dirty="0" smtClean="0"/>
              <a:t>study.</a:t>
            </a:r>
            <a:r>
              <a:rPr lang="en-US" sz="2000" dirty="0"/>
              <a:t/>
            </a:r>
            <a:br>
              <a:rPr lang="en-US" sz="2000" dirty="0"/>
            </a:br>
            <a:r>
              <a:rPr lang="en-US" sz="2000" dirty="0"/>
              <a:t>4. </a:t>
            </a:r>
            <a:r>
              <a:rPr lang="en-US" sz="2000" dirty="0" smtClean="0"/>
              <a:t>Counseling </a:t>
            </a:r>
            <a:r>
              <a:rPr lang="en-US" sz="2000" dirty="0"/>
              <a:t>on subjects of </a:t>
            </a:r>
            <a:r>
              <a:rPr lang="en-US" sz="2000" dirty="0" smtClean="0"/>
              <a:t>study.</a:t>
            </a:r>
            <a:r>
              <a:rPr lang="en-US" sz="2000" dirty="0"/>
              <a:t/>
            </a:r>
            <a:br>
              <a:rPr lang="en-US" sz="2000" dirty="0"/>
            </a:br>
            <a:r>
              <a:rPr lang="en-US" sz="2000" dirty="0"/>
              <a:t>5. </a:t>
            </a:r>
            <a:r>
              <a:rPr lang="en-US" sz="2000" dirty="0" smtClean="0"/>
              <a:t>Interest activities.</a:t>
            </a:r>
            <a:r>
              <a:rPr lang="en-US" sz="2000" dirty="0"/>
              <a:t/>
            </a:r>
            <a:br>
              <a:rPr lang="en-US" sz="2000" dirty="0"/>
            </a:br>
            <a:r>
              <a:rPr lang="en-US" sz="2000" dirty="0"/>
              <a:t>6. </a:t>
            </a:r>
            <a:r>
              <a:rPr lang="en-US" sz="2000" dirty="0" smtClean="0"/>
              <a:t>Health care.</a:t>
            </a:r>
            <a:r>
              <a:rPr lang="en-US" sz="2000" dirty="0"/>
              <a:t/>
            </a:r>
            <a:br>
              <a:rPr lang="en-US" sz="2000" dirty="0"/>
            </a:br>
            <a:r>
              <a:rPr lang="en-US" sz="2000" dirty="0"/>
              <a:t>7. </a:t>
            </a:r>
            <a:r>
              <a:rPr lang="en-US" sz="2000" dirty="0" smtClean="0"/>
              <a:t>Activities </a:t>
            </a:r>
            <a:r>
              <a:rPr lang="en-US" sz="2000" dirty="0"/>
              <a:t>to prevent violence and overcome problematic </a:t>
            </a:r>
            <a:r>
              <a:rPr lang="en-US" sz="2000" dirty="0" smtClean="0"/>
              <a:t>behavior.</a:t>
            </a:r>
            <a:r>
              <a:rPr lang="en-US" sz="2000" dirty="0"/>
              <a:t/>
            </a:r>
            <a:br>
              <a:rPr lang="en-US" sz="2000" dirty="0"/>
            </a:br>
            <a:r>
              <a:rPr lang="en-US" sz="2000" dirty="0"/>
              <a:t>8. Early assessment of needs and prevention of learning </a:t>
            </a:r>
            <a:r>
              <a:rPr lang="en-US" sz="2000" dirty="0" smtClean="0"/>
              <a:t>difficulties.</a:t>
            </a:r>
            <a:r>
              <a:rPr lang="en-US" sz="2000" dirty="0"/>
              <a:t/>
            </a:r>
            <a:br>
              <a:rPr lang="en-US" sz="2000" dirty="0"/>
            </a:br>
            <a:r>
              <a:rPr lang="en-US" sz="2000" dirty="0"/>
              <a:t>9. L</a:t>
            </a:r>
            <a:r>
              <a:rPr lang="en-US" sz="2000" dirty="0" smtClean="0"/>
              <a:t>ogopedic work.</a:t>
            </a:r>
          </a:p>
          <a:p>
            <a:endParaRPr lang="ru-RU" dirty="0"/>
          </a:p>
        </p:txBody>
      </p:sp>
    </p:spTree>
    <p:extLst>
      <p:ext uri="{BB962C8B-B14F-4D97-AF65-F5344CB8AC3E}">
        <p14:creationId xmlns:p14="http://schemas.microsoft.com/office/powerpoint/2010/main" val="222786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395534" y="116632"/>
            <a:ext cx="8403501" cy="7325082"/>
          </a:xfrm>
          <a:prstGeom prst="rect">
            <a:avLst/>
          </a:prstGeom>
        </p:spPr>
        <p:txBody>
          <a:bodyPr wrap="square">
            <a:spAutoFit/>
          </a:bodyPr>
          <a:lstStyle/>
          <a:p>
            <a:pPr algn="ctr"/>
            <a:r>
              <a:rPr lang="en-US" sz="2800" b="1" dirty="0">
                <a:solidFill>
                  <a:srgbClr val="C00000"/>
                </a:solidFill>
              </a:rPr>
              <a:t>2. Additional </a:t>
            </a:r>
            <a:r>
              <a:rPr lang="en-US" sz="2800" b="1" dirty="0" smtClean="0">
                <a:solidFill>
                  <a:srgbClr val="C00000"/>
                </a:solidFill>
              </a:rPr>
              <a:t>support</a:t>
            </a:r>
          </a:p>
          <a:p>
            <a:r>
              <a:rPr lang="en-US" dirty="0"/>
              <a:t/>
            </a:r>
            <a:br>
              <a:rPr lang="en-US" dirty="0"/>
            </a:br>
            <a:r>
              <a:rPr lang="en-US" dirty="0" smtClean="0"/>
              <a:t>	</a:t>
            </a:r>
            <a:r>
              <a:rPr lang="en-US" sz="2000" dirty="0" smtClean="0"/>
              <a:t>Additional </a:t>
            </a:r>
            <a:r>
              <a:rPr lang="en-US" sz="2000" dirty="0"/>
              <a:t>support is the work of pedagogical specialists in educational institutions aimed at overcoming the difficulties that children and students in pre-school and school age have.</a:t>
            </a:r>
            <a:endParaRPr lang="ru-RU" sz="2000" dirty="0"/>
          </a:p>
          <a:p>
            <a:r>
              <a:rPr lang="en-US" sz="2000" dirty="0" smtClean="0"/>
              <a:t>	Additional </a:t>
            </a:r>
            <a:r>
              <a:rPr lang="en-US" sz="2000" dirty="0"/>
              <a:t>support for personal development </a:t>
            </a:r>
            <a:r>
              <a:rPr lang="en-US" sz="2000" b="1" dirty="0"/>
              <a:t>is provided to </a:t>
            </a:r>
            <a:r>
              <a:rPr lang="en-US" sz="2000" dirty="0"/>
              <a:t>children and students:</a:t>
            </a:r>
            <a:br>
              <a:rPr lang="en-US" sz="2000" dirty="0"/>
            </a:br>
            <a:r>
              <a:rPr lang="en-US" sz="2000" dirty="0"/>
              <a:t>1. with special educational </a:t>
            </a:r>
            <a:r>
              <a:rPr lang="en-US" sz="2000" dirty="0" smtClean="0"/>
              <a:t>needs.</a:t>
            </a:r>
            <a:r>
              <a:rPr lang="en-US" sz="2000" dirty="0"/>
              <a:t/>
            </a:r>
            <a:br>
              <a:rPr lang="en-US" sz="2000" dirty="0"/>
            </a:br>
            <a:r>
              <a:rPr lang="en-US" sz="2000" dirty="0"/>
              <a:t>2. at </a:t>
            </a:r>
            <a:r>
              <a:rPr lang="en-US" sz="2000" dirty="0" smtClean="0"/>
              <a:t>risk.</a:t>
            </a:r>
            <a:r>
              <a:rPr lang="en-US" sz="2000" dirty="0"/>
              <a:t/>
            </a:r>
            <a:br>
              <a:rPr lang="en-US" sz="2000" dirty="0"/>
            </a:br>
            <a:r>
              <a:rPr lang="en-US" sz="2000" dirty="0"/>
              <a:t>3. with prominent </a:t>
            </a:r>
            <a:r>
              <a:rPr lang="en-US" sz="2000" dirty="0" smtClean="0"/>
              <a:t>gifts.</a:t>
            </a:r>
            <a:r>
              <a:rPr lang="en-US" sz="2000" dirty="0"/>
              <a:t/>
            </a:r>
            <a:br>
              <a:rPr lang="en-US" sz="2000" dirty="0"/>
            </a:br>
            <a:r>
              <a:rPr lang="en-US" sz="2000" dirty="0"/>
              <a:t>4. with chronic diseases</a:t>
            </a:r>
            <a:r>
              <a:rPr lang="en-US" sz="2000" dirty="0" smtClean="0"/>
              <a:t>.</a:t>
            </a:r>
          </a:p>
          <a:p>
            <a:pPr algn="ctr"/>
            <a:r>
              <a:rPr lang="ru-RU" sz="2800" dirty="0">
                <a:solidFill>
                  <a:srgbClr val="C00000"/>
                </a:solidFill>
              </a:rPr>
              <a:t> </a:t>
            </a:r>
            <a:r>
              <a:rPr lang="en-US" sz="2800" b="1" dirty="0">
                <a:solidFill>
                  <a:srgbClr val="C00000"/>
                </a:solidFill>
              </a:rPr>
              <a:t>3. Team for support for personal development</a:t>
            </a:r>
          </a:p>
          <a:p>
            <a:r>
              <a:rPr lang="en-US" sz="2000" dirty="0"/>
              <a:t>	The support team for personal development is created at the school, assesses the individual needs of children and students and performs the activities for the additional support for personal development</a:t>
            </a:r>
            <a:r>
              <a:rPr lang="en-US" sz="2000" dirty="0" smtClean="0"/>
              <a:t>.</a:t>
            </a:r>
          </a:p>
          <a:p>
            <a:pPr algn="ctr"/>
            <a:r>
              <a:rPr lang="en-US" sz="2800" b="1" dirty="0">
                <a:solidFill>
                  <a:srgbClr val="C00000"/>
                </a:solidFill>
              </a:rPr>
              <a:t>4. Coordinating team for support for personal development</a:t>
            </a:r>
          </a:p>
          <a:p>
            <a:r>
              <a:rPr lang="en-US" sz="2000" dirty="0"/>
              <a:t>	The director of the school with an order appoints a coordinating team in the school at the beginning of each school year.</a:t>
            </a:r>
          </a:p>
          <a:p>
            <a:endParaRPr lang="ru-RU" sz="2000" dirty="0"/>
          </a:p>
          <a:p>
            <a:endParaRPr lang="en-US" sz="2000" dirty="0" smtClean="0"/>
          </a:p>
          <a:p>
            <a:r>
              <a:rPr lang="en-US" sz="2000" dirty="0" smtClean="0"/>
              <a:t>	</a:t>
            </a:r>
            <a:endParaRPr lang="ru-RU" sz="2000" dirty="0"/>
          </a:p>
        </p:txBody>
      </p:sp>
    </p:spTree>
    <p:extLst>
      <p:ext uri="{BB962C8B-B14F-4D97-AF65-F5344CB8AC3E}">
        <p14:creationId xmlns:p14="http://schemas.microsoft.com/office/powerpoint/2010/main" val="2356672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179512" y="620688"/>
            <a:ext cx="8784976" cy="5078313"/>
          </a:xfrm>
          <a:prstGeom prst="rect">
            <a:avLst/>
          </a:prstGeom>
        </p:spPr>
        <p:txBody>
          <a:bodyPr wrap="square">
            <a:spAutoFit/>
          </a:bodyPr>
          <a:lstStyle/>
          <a:p>
            <a:pPr algn="ctr"/>
            <a:r>
              <a:rPr lang="en-US" sz="2800" b="1" dirty="0" smtClean="0">
                <a:solidFill>
                  <a:srgbClr val="C00000"/>
                </a:solidFill>
              </a:rPr>
              <a:t>5</a:t>
            </a:r>
            <a:r>
              <a:rPr lang="en-US" sz="2800" b="1" dirty="0">
                <a:solidFill>
                  <a:srgbClr val="C00000"/>
                </a:solidFill>
              </a:rPr>
              <a:t>. Regional </a:t>
            </a:r>
            <a:r>
              <a:rPr lang="en-US" sz="2800" b="1" dirty="0" smtClean="0">
                <a:solidFill>
                  <a:srgbClr val="C00000"/>
                </a:solidFill>
              </a:rPr>
              <a:t>support </a:t>
            </a:r>
            <a:r>
              <a:rPr lang="en-US" sz="2800" b="1" dirty="0">
                <a:solidFill>
                  <a:srgbClr val="C00000"/>
                </a:solidFill>
              </a:rPr>
              <a:t>t</a:t>
            </a:r>
            <a:r>
              <a:rPr lang="en-US" sz="2800" b="1" dirty="0" smtClean="0">
                <a:solidFill>
                  <a:srgbClr val="C00000"/>
                </a:solidFill>
              </a:rPr>
              <a:t>eam </a:t>
            </a:r>
            <a:r>
              <a:rPr lang="en-US" sz="2800" b="1" dirty="0">
                <a:solidFill>
                  <a:srgbClr val="C00000"/>
                </a:solidFill>
              </a:rPr>
              <a:t>for </a:t>
            </a:r>
            <a:r>
              <a:rPr lang="en-US" sz="2800" b="1" dirty="0" smtClean="0">
                <a:solidFill>
                  <a:srgbClr val="C00000"/>
                </a:solidFill>
              </a:rPr>
              <a:t>personal </a:t>
            </a:r>
            <a:r>
              <a:rPr lang="en-US" sz="2800" b="1" dirty="0">
                <a:solidFill>
                  <a:srgbClr val="C00000"/>
                </a:solidFill>
              </a:rPr>
              <a:t>d</a:t>
            </a:r>
            <a:r>
              <a:rPr lang="en-US" sz="2800" b="1" dirty="0" smtClean="0">
                <a:solidFill>
                  <a:srgbClr val="C00000"/>
                </a:solidFill>
              </a:rPr>
              <a:t>evelopment</a:t>
            </a:r>
          </a:p>
          <a:p>
            <a:r>
              <a:rPr lang="en-US" dirty="0"/>
              <a:t>	</a:t>
            </a:r>
            <a:r>
              <a:rPr lang="en-US" sz="2000" dirty="0" smtClean="0"/>
              <a:t>The </a:t>
            </a:r>
            <a:r>
              <a:rPr lang="en-US" sz="2000" dirty="0"/>
              <a:t>Regional </a:t>
            </a:r>
            <a:r>
              <a:rPr lang="en-US" sz="2000" dirty="0" smtClean="0"/>
              <a:t>support team for </a:t>
            </a:r>
            <a:r>
              <a:rPr lang="en-US" sz="2000" dirty="0"/>
              <a:t>p</a:t>
            </a:r>
            <a:r>
              <a:rPr lang="en-US" sz="2000" dirty="0" smtClean="0"/>
              <a:t>ersonal </a:t>
            </a:r>
            <a:r>
              <a:rPr lang="en-US" sz="2000" dirty="0"/>
              <a:t>d</a:t>
            </a:r>
            <a:r>
              <a:rPr lang="en-US" sz="2000" dirty="0" smtClean="0"/>
              <a:t>evelopment is </a:t>
            </a:r>
            <a:r>
              <a:rPr lang="en-US" sz="2000" dirty="0"/>
              <a:t>established at the Regional Center for Supporting the Inclusive Education Process and implements activities related to approving, rejecting or re-evaluating the decisions </a:t>
            </a:r>
            <a:r>
              <a:rPr lang="en-US" sz="2000" dirty="0" smtClean="0"/>
              <a:t>of school coordinating </a:t>
            </a:r>
            <a:r>
              <a:rPr lang="en-US" sz="2000" dirty="0"/>
              <a:t>Team for </a:t>
            </a:r>
            <a:r>
              <a:rPr lang="en-US" sz="2000" dirty="0" smtClean="0"/>
              <a:t>support </a:t>
            </a:r>
            <a:r>
              <a:rPr lang="en-US" sz="2000" dirty="0"/>
              <a:t>for </a:t>
            </a:r>
            <a:r>
              <a:rPr lang="en-US" sz="2000" dirty="0" smtClean="0"/>
              <a:t>personal </a:t>
            </a:r>
            <a:r>
              <a:rPr lang="en-US" sz="2000" dirty="0"/>
              <a:t>d</a:t>
            </a:r>
            <a:r>
              <a:rPr lang="en-US" sz="2000" dirty="0" smtClean="0"/>
              <a:t>evelopment</a:t>
            </a:r>
            <a:r>
              <a:rPr lang="en-US" sz="2000" dirty="0" smtClean="0"/>
              <a:t>.</a:t>
            </a:r>
          </a:p>
          <a:p>
            <a:endParaRPr lang="en-US" sz="2000" dirty="0" smtClean="0"/>
          </a:p>
          <a:p>
            <a:pPr algn="ctr"/>
            <a:r>
              <a:rPr lang="en-US" sz="2800" b="1" dirty="0">
                <a:solidFill>
                  <a:srgbClr val="C00000"/>
                </a:solidFill>
              </a:rPr>
              <a:t>6. Early assessment</a:t>
            </a:r>
          </a:p>
          <a:p>
            <a:r>
              <a:rPr lang="en-US" sz="2000" dirty="0"/>
              <a:t>	The assessment is individual and is carried out by the pedagogical specialists in the kindergarten.</a:t>
            </a:r>
            <a:endParaRPr lang="ru-RU" sz="2000" dirty="0"/>
          </a:p>
          <a:p>
            <a:r>
              <a:rPr lang="ru-RU" sz="2000" b="1" dirty="0"/>
              <a:t>                                                         </a:t>
            </a:r>
            <a:endParaRPr lang="en-US" sz="2000" b="1" dirty="0"/>
          </a:p>
          <a:p>
            <a:pPr algn="ctr"/>
            <a:r>
              <a:rPr lang="en-US" sz="2800" b="1" dirty="0">
                <a:solidFill>
                  <a:srgbClr val="C00000"/>
                </a:solidFill>
              </a:rPr>
              <a:t>7. Action Plan</a:t>
            </a:r>
          </a:p>
          <a:p>
            <a:r>
              <a:rPr lang="en-US" sz="2000" b="1" dirty="0"/>
              <a:t>	</a:t>
            </a:r>
            <a:r>
              <a:rPr lang="en-US" sz="2000" dirty="0"/>
              <a:t>The Action Plan identifies activities of general support aimed at:</a:t>
            </a:r>
            <a:br>
              <a:rPr lang="en-US" sz="2000" dirty="0"/>
            </a:br>
            <a:r>
              <a:rPr lang="en-US" sz="2000" dirty="0"/>
              <a:t>    1. Children and students with prominent gifts - to stimulate their abilities;</a:t>
            </a:r>
            <a:br>
              <a:rPr lang="en-US" sz="2000" dirty="0"/>
            </a:br>
            <a:r>
              <a:rPr lang="en-US" sz="2000" dirty="0"/>
              <a:t>    2.Children and pupils who are lagging behind but who do not have special educational needs</a:t>
            </a:r>
            <a:r>
              <a:rPr lang="en-US" sz="2000" dirty="0" smtClean="0"/>
              <a:t>.</a:t>
            </a:r>
            <a:endParaRPr lang="ru-RU" sz="2000" dirty="0"/>
          </a:p>
        </p:txBody>
      </p:sp>
    </p:spTree>
    <p:extLst>
      <p:ext uri="{BB962C8B-B14F-4D97-AF65-F5344CB8AC3E}">
        <p14:creationId xmlns:p14="http://schemas.microsoft.com/office/powerpoint/2010/main" val="73052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271958" y="548680"/>
            <a:ext cx="8568952" cy="5478423"/>
          </a:xfrm>
          <a:prstGeom prst="rect">
            <a:avLst/>
          </a:prstGeom>
        </p:spPr>
        <p:txBody>
          <a:bodyPr wrap="square">
            <a:spAutoFit/>
          </a:bodyPr>
          <a:lstStyle/>
          <a:p>
            <a:pPr algn="ctr"/>
            <a:r>
              <a:rPr lang="en-US" sz="2800" b="1" dirty="0" smtClean="0">
                <a:solidFill>
                  <a:srgbClr val="C00000"/>
                </a:solidFill>
              </a:rPr>
              <a:t>8</a:t>
            </a:r>
            <a:r>
              <a:rPr lang="en-US" sz="2800" b="1" dirty="0">
                <a:solidFill>
                  <a:srgbClr val="C00000"/>
                </a:solidFill>
              </a:rPr>
              <a:t>. Support </a:t>
            </a:r>
            <a:r>
              <a:rPr lang="en-US" sz="2800" b="1" dirty="0" smtClean="0">
                <a:solidFill>
                  <a:srgbClr val="C00000"/>
                </a:solidFill>
              </a:rPr>
              <a:t>Plan</a:t>
            </a:r>
          </a:p>
          <a:p>
            <a:r>
              <a:rPr lang="en-US" b="1" dirty="0"/>
              <a:t>	</a:t>
            </a:r>
            <a:r>
              <a:rPr lang="en-US" sz="2000" dirty="0" smtClean="0"/>
              <a:t>The </a:t>
            </a:r>
            <a:r>
              <a:rPr lang="en-US" sz="2000" dirty="0"/>
              <a:t>support plan fixes the main activities, structure and form of training in providing additional support.</a:t>
            </a:r>
            <a:r>
              <a:rPr lang="ru-RU" sz="2000" dirty="0" smtClean="0"/>
              <a:t> </a:t>
            </a:r>
            <a:endParaRPr lang="ru-RU" sz="2000" b="1" dirty="0" smtClean="0"/>
          </a:p>
          <a:p>
            <a:r>
              <a:rPr lang="ru-RU" dirty="0"/>
              <a:t> </a:t>
            </a:r>
            <a:r>
              <a:rPr lang="ru-RU" dirty="0" smtClean="0"/>
              <a:t>                                          </a:t>
            </a:r>
            <a:endParaRPr lang="en-US" dirty="0" smtClean="0"/>
          </a:p>
          <a:p>
            <a:pPr algn="ctr"/>
            <a:r>
              <a:rPr lang="en-US" sz="2800" b="1" dirty="0" smtClean="0">
                <a:solidFill>
                  <a:srgbClr val="C00000"/>
                </a:solidFill>
              </a:rPr>
              <a:t>9</a:t>
            </a:r>
            <a:r>
              <a:rPr lang="en-US" sz="2800" b="1" dirty="0">
                <a:solidFill>
                  <a:srgbClr val="C00000"/>
                </a:solidFill>
              </a:rPr>
              <a:t>. Individual </a:t>
            </a:r>
            <a:r>
              <a:rPr lang="en-US" sz="2800" b="1" dirty="0" smtClean="0">
                <a:solidFill>
                  <a:srgbClr val="C00000"/>
                </a:solidFill>
              </a:rPr>
              <a:t>curriculum</a:t>
            </a:r>
          </a:p>
          <a:p>
            <a:r>
              <a:rPr lang="en-US" b="1" dirty="0"/>
              <a:t>	</a:t>
            </a:r>
            <a:r>
              <a:rPr lang="en-US" sz="2000" dirty="0" smtClean="0"/>
              <a:t>For </a:t>
            </a:r>
            <a:r>
              <a:rPr lang="en-US" sz="2000" dirty="0"/>
              <a:t>each subject </a:t>
            </a:r>
            <a:r>
              <a:rPr lang="en-US" sz="2000" dirty="0" smtClean="0"/>
              <a:t>from </a:t>
            </a:r>
            <a:r>
              <a:rPr lang="en-US" sz="2000" dirty="0"/>
              <a:t>t</a:t>
            </a:r>
            <a:r>
              <a:rPr lang="en-US" sz="2000" dirty="0" smtClean="0"/>
              <a:t>he educational plan </a:t>
            </a:r>
            <a:r>
              <a:rPr lang="en-US" sz="2000" dirty="0"/>
              <a:t>is developed </a:t>
            </a:r>
            <a:r>
              <a:rPr lang="en-US" sz="2000" dirty="0" smtClean="0"/>
              <a:t> </a:t>
            </a:r>
            <a:r>
              <a:rPr lang="en-US" sz="2000" dirty="0"/>
              <a:t>a</a:t>
            </a:r>
            <a:r>
              <a:rPr lang="en-US" sz="2000" dirty="0" smtClean="0"/>
              <a:t>n </a:t>
            </a:r>
            <a:r>
              <a:rPr lang="en-US" sz="2000" dirty="0"/>
              <a:t>individual curriculum </a:t>
            </a:r>
            <a:r>
              <a:rPr lang="en-US" sz="2000" dirty="0" smtClean="0"/>
              <a:t>which </a:t>
            </a:r>
            <a:r>
              <a:rPr lang="en-US" sz="2000" dirty="0"/>
              <a:t>contains detailed information </a:t>
            </a:r>
            <a:r>
              <a:rPr lang="en-US" sz="2000" dirty="0" smtClean="0"/>
              <a:t>about learning </a:t>
            </a:r>
            <a:r>
              <a:rPr lang="en-US" sz="2000" dirty="0"/>
              <a:t>content</a:t>
            </a:r>
            <a:r>
              <a:rPr lang="en-US" sz="2000" dirty="0" smtClean="0"/>
              <a:t>.</a:t>
            </a:r>
          </a:p>
          <a:p>
            <a:endParaRPr lang="en-US" sz="2000" dirty="0" smtClean="0"/>
          </a:p>
          <a:p>
            <a:pPr algn="ctr"/>
            <a:r>
              <a:rPr lang="en-US" sz="2800" b="1" dirty="0">
                <a:solidFill>
                  <a:srgbClr val="C00000"/>
                </a:solidFill>
              </a:rPr>
              <a:t>10. Resource Assistance</a:t>
            </a:r>
          </a:p>
          <a:p>
            <a:r>
              <a:rPr lang="en-US" sz="2800" dirty="0">
                <a:solidFill>
                  <a:srgbClr val="C00000"/>
                </a:solidFill>
              </a:rPr>
              <a:t>	</a:t>
            </a:r>
            <a:r>
              <a:rPr lang="en-US" sz="2000" dirty="0"/>
              <a:t>"Resource Assistance to Children and Students" is to provide general and additional support based on the assessment of the needs of children and pupils, including the implementation of activities by specialists focusing on the personal development of children and pupils with special educational needs in order to achieve goals set in plans and support in their individual curricula. </a:t>
            </a:r>
            <a:endParaRPr lang="ru-RU" sz="2000" dirty="0"/>
          </a:p>
          <a:p>
            <a:r>
              <a:rPr lang="en-US" sz="2000" dirty="0"/>
              <a:t>Resource support is provided by resource teachers. </a:t>
            </a:r>
          </a:p>
          <a:p>
            <a:r>
              <a:rPr lang="en-US" sz="2000" dirty="0"/>
              <a:t>It takes place in individual and group form</a:t>
            </a:r>
            <a:r>
              <a:rPr lang="en-US" sz="2000" dirty="0" smtClean="0"/>
              <a:t>.</a:t>
            </a:r>
            <a:endParaRPr lang="en-US" sz="2000" dirty="0"/>
          </a:p>
        </p:txBody>
      </p:sp>
    </p:spTree>
    <p:extLst>
      <p:ext uri="{BB962C8B-B14F-4D97-AF65-F5344CB8AC3E}">
        <p14:creationId xmlns:p14="http://schemas.microsoft.com/office/powerpoint/2010/main" val="3860611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авоъгълник 2"/>
          <p:cNvSpPr/>
          <p:nvPr/>
        </p:nvSpPr>
        <p:spPr>
          <a:xfrm>
            <a:off x="663515" y="836712"/>
            <a:ext cx="7780014" cy="5078313"/>
          </a:xfrm>
          <a:prstGeom prst="rect">
            <a:avLst/>
          </a:prstGeom>
          <a:noFill/>
        </p:spPr>
        <p:txBody>
          <a:bodyPr wrap="none" lIns="91440" tIns="45720" rIns="91440" bIns="45720">
            <a:spAutoFit/>
          </a:bodyPr>
          <a:lstStyle/>
          <a:p>
            <a:pPr algn="ctr"/>
            <a:r>
              <a:rPr lang="en-US" sz="5400" b="1" cap="none" spc="0" dirty="0">
                <a:ln w="18000">
                  <a:solidFill>
                    <a:srgbClr val="00B050"/>
                  </a:solidFill>
                  <a:prstDash val="solid"/>
                  <a:miter lim="800000"/>
                </a:ln>
                <a:solidFill>
                  <a:srgbClr val="FF0000"/>
                </a:solidFill>
                <a:effectLst>
                  <a:outerShdw blurRad="25500" dist="23000" dir="7020000" algn="tl">
                    <a:srgbClr val="000000">
                      <a:alpha val="50000"/>
                    </a:srgbClr>
                  </a:outerShdw>
                </a:effectLst>
              </a:rPr>
              <a:t>ORDER OF ACTIONS</a:t>
            </a:r>
            <a:r>
              <a:rPr lang="en-US" sz="54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t>
            </a:r>
            <a:br>
              <a:rPr lang="en-US" sz="54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br>
            <a:r>
              <a:rPr lang="en-US" sz="5400" b="1" cap="none" spc="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RELATED TO PROVISION</a:t>
            </a:r>
            <a:br>
              <a:rPr lang="en-US" sz="5400" b="1" cap="none" spc="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br>
            <a:r>
              <a:rPr lang="en-US" sz="5400" b="1" cap="none" spc="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ADDITIONAL SUPPORT</a:t>
            </a:r>
            <a:br>
              <a:rPr lang="en-US" sz="5400" b="1" cap="none" spc="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br>
            <a:r>
              <a:rPr lang="en-US" sz="5400" b="1" cap="none" spc="0"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FOR </a:t>
            </a:r>
          </a:p>
          <a:p>
            <a:pPr algn="ctr"/>
            <a:r>
              <a:rPr lang="en-US" sz="5400" b="1" cap="none" spc="0"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PERSONAL </a:t>
            </a:r>
            <a:r>
              <a:rPr lang="en-US" sz="5400" b="1" cap="none" spc="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DEVELOPMENT</a:t>
            </a:r>
            <a:br>
              <a:rPr lang="en-US" sz="5400" b="1" cap="none" spc="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br>
            <a:r>
              <a:rPr lang="en-US" sz="5400" b="1" cap="none" spc="0" dirty="0" smtClean="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rPr>
              <a:t>IN SCHOOL</a:t>
            </a:r>
            <a:endParaRPr lang="bg-BG" sz="5400" b="1" cap="none" spc="0"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88276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а 1"/>
          <p:cNvGraphicFramePr/>
          <p:nvPr>
            <p:extLst>
              <p:ext uri="{D42A27DB-BD31-4B8C-83A1-F6EECF244321}">
                <p14:modId xmlns:p14="http://schemas.microsoft.com/office/powerpoint/2010/main" val="1085073172"/>
              </p:ext>
            </p:extLst>
          </p:nvPr>
        </p:nvGraphicFramePr>
        <p:xfrm>
          <a:off x="251520" y="0"/>
          <a:ext cx="8568952"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Текстово поле 3"/>
          <p:cNvSpPr txBox="1"/>
          <p:nvPr/>
        </p:nvSpPr>
        <p:spPr>
          <a:xfrm>
            <a:off x="317294" y="5989930"/>
            <a:ext cx="2736304" cy="369332"/>
          </a:xfrm>
          <a:prstGeom prst="rect">
            <a:avLst/>
          </a:prstGeom>
          <a:solidFill>
            <a:schemeClr val="accent1">
              <a:lumMod val="20000"/>
              <a:lumOff val="80000"/>
            </a:schemeClr>
          </a:solidFill>
          <a:ln w="19050">
            <a:solidFill>
              <a:schemeClr val="tx2"/>
            </a:solidFill>
          </a:ln>
        </p:spPr>
        <p:txBody>
          <a:bodyPr wrap="square" rtlCol="0">
            <a:spAutoFit/>
          </a:bodyPr>
          <a:lstStyle/>
          <a:p>
            <a:pPr algn="ctr"/>
            <a:r>
              <a:rPr lang="en-US" sz="1600" dirty="0" smtClean="0"/>
              <a:t>1.</a:t>
            </a:r>
            <a:r>
              <a:rPr lang="en-US" dirty="0" smtClean="0"/>
              <a:t> </a:t>
            </a:r>
            <a:r>
              <a:rPr lang="en-US" sz="1600" dirty="0" smtClean="0"/>
              <a:t>Action Plan</a:t>
            </a:r>
          </a:p>
        </p:txBody>
      </p:sp>
      <p:sp>
        <p:nvSpPr>
          <p:cNvPr id="5" name="Текстово поле 4"/>
          <p:cNvSpPr txBox="1"/>
          <p:nvPr/>
        </p:nvSpPr>
        <p:spPr>
          <a:xfrm>
            <a:off x="5796136" y="5989930"/>
            <a:ext cx="2952328" cy="338554"/>
          </a:xfrm>
          <a:prstGeom prst="rect">
            <a:avLst/>
          </a:prstGeom>
          <a:solidFill>
            <a:schemeClr val="accent1">
              <a:lumMod val="20000"/>
              <a:lumOff val="80000"/>
            </a:schemeClr>
          </a:solidFill>
          <a:ln w="19050">
            <a:solidFill>
              <a:schemeClr val="tx2"/>
            </a:solidFill>
          </a:ln>
        </p:spPr>
        <p:txBody>
          <a:bodyPr wrap="square" rtlCol="0">
            <a:spAutoFit/>
          </a:bodyPr>
          <a:lstStyle/>
          <a:p>
            <a:pPr lvl="0" algn="ctr"/>
            <a:r>
              <a:rPr lang="en-US" sz="1600" dirty="0"/>
              <a:t>3</a:t>
            </a:r>
            <a:r>
              <a:rPr lang="en-US" sz="1600" dirty="0" smtClean="0"/>
              <a:t>. Individual curriculum</a:t>
            </a:r>
            <a:endParaRPr lang="en-US" sz="1600" dirty="0"/>
          </a:p>
        </p:txBody>
      </p:sp>
      <p:sp>
        <p:nvSpPr>
          <p:cNvPr id="6" name="Текстово поле 5"/>
          <p:cNvSpPr txBox="1"/>
          <p:nvPr/>
        </p:nvSpPr>
        <p:spPr>
          <a:xfrm>
            <a:off x="3090897" y="5989930"/>
            <a:ext cx="2664296" cy="338554"/>
          </a:xfrm>
          <a:prstGeom prst="rect">
            <a:avLst/>
          </a:prstGeom>
          <a:solidFill>
            <a:schemeClr val="accent1">
              <a:lumMod val="20000"/>
              <a:lumOff val="80000"/>
            </a:schemeClr>
          </a:solidFill>
          <a:ln w="19050">
            <a:solidFill>
              <a:schemeClr val="tx2"/>
            </a:solidFill>
          </a:ln>
        </p:spPr>
        <p:txBody>
          <a:bodyPr wrap="square" rtlCol="0">
            <a:spAutoFit/>
          </a:bodyPr>
          <a:lstStyle/>
          <a:p>
            <a:pPr algn="ctr"/>
            <a:r>
              <a:rPr lang="en-US" sz="1600" dirty="0" smtClean="0"/>
              <a:t>2. Support Plan</a:t>
            </a:r>
          </a:p>
        </p:txBody>
      </p:sp>
    </p:spTree>
    <p:extLst>
      <p:ext uri="{BB962C8B-B14F-4D97-AF65-F5344CB8AC3E}">
        <p14:creationId xmlns:p14="http://schemas.microsoft.com/office/powerpoint/2010/main" val="1932399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460</Words>
  <Application>Microsoft Office PowerPoint</Application>
  <PresentationFormat>Презентация на цял екран (4:3)</PresentationFormat>
  <Paragraphs>121</Paragraphs>
  <Slides>17</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17</vt:i4>
      </vt:variant>
    </vt:vector>
  </HeadingPairs>
  <TitlesOfParts>
    <vt:vector size="18" baseType="lpstr">
      <vt:lpstr>Office тема</vt:lpstr>
      <vt:lpstr>Презентация на PowerPoint</vt:lpstr>
      <vt:lpstr>Inclusive education</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ПРИОБЩАВАЩО ОБРАЗОВАНИЕ</dc:title>
  <dc:creator>PC</dc:creator>
  <cp:lastModifiedBy>svetla</cp:lastModifiedBy>
  <cp:revision>54</cp:revision>
  <dcterms:created xsi:type="dcterms:W3CDTF">2017-05-01T10:04:43Z</dcterms:created>
  <dcterms:modified xsi:type="dcterms:W3CDTF">2017-05-27T15:29:45Z</dcterms:modified>
</cp:coreProperties>
</file>