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7" r:id="rId5"/>
    <p:sldId id="266" r:id="rId6"/>
    <p:sldId id="269" r:id="rId7"/>
    <p:sldId id="270" r:id="rId8"/>
    <p:sldId id="272" r:id="rId9"/>
    <p:sldId id="271" r:id="rId10"/>
    <p:sldId id="273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9B7B9-3CAB-4985-997E-BACF13659FEE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D4D57F6F-6463-4964-97A7-0EB9F6014031}">
      <dgm:prSet phldrT="[Текст]" custT="1"/>
      <dgm:spPr/>
      <dgm:t>
        <a:bodyPr/>
        <a:lstStyle/>
        <a:p>
          <a:r>
            <a:rPr lang="en-US" sz="4800" b="1" smtClean="0"/>
            <a:t>Rights:</a:t>
          </a:r>
          <a:endParaRPr lang="bg-BG" sz="4800" dirty="0"/>
        </a:p>
      </dgm:t>
    </dgm:pt>
    <dgm:pt modelId="{3DEBDB83-45AD-4A82-BA6F-BC2ADFE6BE19}" type="parTrans" cxnId="{A5A1E1B1-81F1-4992-A71B-A3FCF5E987F6}">
      <dgm:prSet/>
      <dgm:spPr/>
      <dgm:t>
        <a:bodyPr/>
        <a:lstStyle/>
        <a:p>
          <a:endParaRPr lang="bg-BG"/>
        </a:p>
      </dgm:t>
    </dgm:pt>
    <dgm:pt modelId="{BF5A912A-FF0A-4870-9535-6D3263117FBB}" type="sibTrans" cxnId="{A5A1E1B1-81F1-4992-A71B-A3FCF5E987F6}">
      <dgm:prSet/>
      <dgm:spPr/>
      <dgm:t>
        <a:bodyPr/>
        <a:lstStyle/>
        <a:p>
          <a:endParaRPr lang="bg-BG"/>
        </a:p>
      </dgm:t>
    </dgm:pt>
    <dgm:pt modelId="{94D6A39A-01D6-48C6-A110-7770FA6F0F36}">
      <dgm:prSet phldrT="[Текст]" custT="1"/>
      <dgm:spPr/>
      <dgm:t>
        <a:bodyPr/>
        <a:lstStyle/>
        <a:p>
          <a:r>
            <a:rPr lang="en-US" sz="1800" dirty="0" smtClean="0"/>
            <a:t>1. To receive periodic and timely information on the success and development of children</a:t>
          </a:r>
          <a:endParaRPr lang="bg-BG" sz="1800" dirty="0"/>
        </a:p>
      </dgm:t>
    </dgm:pt>
    <dgm:pt modelId="{35908ACA-D244-4D65-B15F-9423EB2DD634}" type="parTrans" cxnId="{6656B1C7-7DDD-468C-87AF-ABDD0F9807DB}">
      <dgm:prSet/>
      <dgm:spPr/>
      <dgm:t>
        <a:bodyPr/>
        <a:lstStyle/>
        <a:p>
          <a:endParaRPr lang="bg-BG"/>
        </a:p>
      </dgm:t>
    </dgm:pt>
    <dgm:pt modelId="{51ECE6B6-939F-4FB9-A296-BFA6EBBFDEF0}" type="sibTrans" cxnId="{6656B1C7-7DDD-468C-87AF-ABDD0F9807DB}">
      <dgm:prSet/>
      <dgm:spPr/>
      <dgm:t>
        <a:bodyPr/>
        <a:lstStyle/>
        <a:p>
          <a:endParaRPr lang="bg-BG"/>
        </a:p>
      </dgm:t>
    </dgm:pt>
    <dgm:pt modelId="{C11FB66F-7C2A-4B14-9BC4-9BE5EB1A8536}">
      <dgm:prSet phldrT="[Текст]" custT="1"/>
      <dgm:spPr/>
      <dgm:t>
        <a:bodyPr/>
        <a:lstStyle/>
        <a:p>
          <a:r>
            <a:rPr lang="en-US" sz="1800" dirty="0" smtClean="0"/>
            <a:t>4. Attend and, if they wish, be heard when addressing issues affecting the rights and interests of the child</a:t>
          </a:r>
          <a:endParaRPr lang="bg-BG" sz="1800" dirty="0"/>
        </a:p>
      </dgm:t>
    </dgm:pt>
    <dgm:pt modelId="{C724D468-53FB-4303-B4F8-87A9F8D491FA}" type="parTrans" cxnId="{AD021458-3DA9-4264-8A94-B43E0D8F23EC}">
      <dgm:prSet/>
      <dgm:spPr/>
      <dgm:t>
        <a:bodyPr/>
        <a:lstStyle/>
        <a:p>
          <a:endParaRPr lang="bg-BG"/>
        </a:p>
      </dgm:t>
    </dgm:pt>
    <dgm:pt modelId="{72D5C84F-9F25-4C74-A139-E96679145D3F}" type="sibTrans" cxnId="{AD021458-3DA9-4264-8A94-B43E0D8F23EC}">
      <dgm:prSet/>
      <dgm:spPr/>
      <dgm:t>
        <a:bodyPr/>
        <a:lstStyle/>
        <a:p>
          <a:endParaRPr lang="bg-BG"/>
        </a:p>
      </dgm:t>
    </dgm:pt>
    <dgm:pt modelId="{38ECB835-198C-4057-9C3F-BB0B6DDC4042}">
      <dgm:prSet phldrT="[Текст]" custT="1"/>
      <dgm:spPr/>
      <dgm:t>
        <a:bodyPr/>
        <a:lstStyle/>
        <a:p>
          <a:r>
            <a:rPr lang="en-US" sz="1800" dirty="0" smtClean="0"/>
            <a:t>6. To elect and be elected to public Board of kindergarten</a:t>
          </a:r>
          <a:endParaRPr lang="bg-BG" sz="1800" dirty="0"/>
        </a:p>
      </dgm:t>
    </dgm:pt>
    <dgm:pt modelId="{38075BE2-1133-4EBB-855C-86C9302D5677}" type="parTrans" cxnId="{761A939B-4E86-4C2E-8B19-418B41517470}">
      <dgm:prSet/>
      <dgm:spPr/>
      <dgm:t>
        <a:bodyPr/>
        <a:lstStyle/>
        <a:p>
          <a:endParaRPr lang="bg-BG"/>
        </a:p>
      </dgm:t>
    </dgm:pt>
    <dgm:pt modelId="{68C35348-012E-4142-8A42-C682A244F946}" type="sibTrans" cxnId="{761A939B-4E86-4C2E-8B19-418B41517470}">
      <dgm:prSet/>
      <dgm:spPr/>
      <dgm:t>
        <a:bodyPr/>
        <a:lstStyle/>
        <a:p>
          <a:endParaRPr lang="bg-BG"/>
        </a:p>
      </dgm:t>
    </dgm:pt>
    <dgm:pt modelId="{41224961-DA84-478D-AB43-281D522BD28F}">
      <dgm:prSet phldrT="[Текст]" custT="1"/>
      <dgm:spPr/>
      <dgm:t>
        <a:bodyPr/>
        <a:lstStyle/>
        <a:p>
          <a:r>
            <a:rPr lang="en-US" sz="1800" dirty="0" smtClean="0"/>
            <a:t>7. To express opinion and make suggestions for the development of the kindergarten</a:t>
          </a:r>
          <a:endParaRPr lang="bg-BG" sz="1800" dirty="0"/>
        </a:p>
      </dgm:t>
    </dgm:pt>
    <dgm:pt modelId="{3CDDCBDA-308E-490F-8389-4451D12C4AE8}" type="parTrans" cxnId="{00463737-E74E-4A1F-9F32-80EED20B55BF}">
      <dgm:prSet/>
      <dgm:spPr/>
      <dgm:t>
        <a:bodyPr/>
        <a:lstStyle/>
        <a:p>
          <a:endParaRPr lang="bg-BG"/>
        </a:p>
      </dgm:t>
    </dgm:pt>
    <dgm:pt modelId="{69DCD0E7-D6AF-4F4C-B589-F611AF6F80A2}" type="sibTrans" cxnId="{00463737-E74E-4A1F-9F32-80EED20B55BF}">
      <dgm:prSet/>
      <dgm:spPr/>
      <dgm:t>
        <a:bodyPr/>
        <a:lstStyle/>
        <a:p>
          <a:endParaRPr lang="bg-BG"/>
        </a:p>
      </dgm:t>
    </dgm:pt>
    <dgm:pt modelId="{272E43A9-4528-4699-9FFE-0248466CAFB7}">
      <dgm:prSet phldrT="[Текст]" phldr="1"/>
      <dgm:spPr/>
      <dgm:t>
        <a:bodyPr/>
        <a:lstStyle/>
        <a:p>
          <a:endParaRPr lang="bg-BG"/>
        </a:p>
      </dgm:t>
    </dgm:pt>
    <dgm:pt modelId="{02952EA7-83C6-42EA-A5AE-AB31DCA90200}" type="parTrans" cxnId="{8FF868D0-46D9-4610-9240-C6E720DBE04D}">
      <dgm:prSet/>
      <dgm:spPr/>
      <dgm:t>
        <a:bodyPr/>
        <a:lstStyle/>
        <a:p>
          <a:endParaRPr lang="bg-BG"/>
        </a:p>
      </dgm:t>
    </dgm:pt>
    <dgm:pt modelId="{70FFCEA3-47E2-40FD-8798-1F7193435445}" type="sibTrans" cxnId="{8FF868D0-46D9-4610-9240-C6E720DBE04D}">
      <dgm:prSet/>
      <dgm:spPr/>
      <dgm:t>
        <a:bodyPr/>
        <a:lstStyle/>
        <a:p>
          <a:endParaRPr lang="bg-BG"/>
        </a:p>
      </dgm:t>
    </dgm:pt>
    <dgm:pt modelId="{E56057E1-51F0-404C-91EF-48EE5FB15E94}">
      <dgm:prSet custScaleX="144328" custScaleY="135881" custRadScaleRad="145203" custRadScaleInc="-64728"/>
      <dgm:spPr/>
      <dgm:t>
        <a:bodyPr/>
        <a:lstStyle/>
        <a:p>
          <a:endParaRPr lang="bg-BG"/>
        </a:p>
      </dgm:t>
    </dgm:pt>
    <dgm:pt modelId="{5BDAB570-CCD6-4D23-B663-193204524915}" type="parTrans" cxnId="{784C7B5D-DCF8-4EAC-ABC2-3CF5FEFBC1CA}">
      <dgm:prSet custAng="3778055" custFlipVert="1" custFlipHor="0" custScaleX="69953" custScaleY="47449" custLinFactNeighborX="-23441" custLinFactNeighborY="-21368"/>
      <dgm:spPr/>
      <dgm:t>
        <a:bodyPr/>
        <a:lstStyle/>
        <a:p>
          <a:endParaRPr lang="bg-BG"/>
        </a:p>
      </dgm:t>
    </dgm:pt>
    <dgm:pt modelId="{66A2460E-5FC8-4261-957E-5B3786A44615}" type="sibTrans" cxnId="{784C7B5D-DCF8-4EAC-ABC2-3CF5FEFBC1CA}">
      <dgm:prSet/>
      <dgm:spPr/>
      <dgm:t>
        <a:bodyPr/>
        <a:lstStyle/>
        <a:p>
          <a:endParaRPr lang="bg-BG"/>
        </a:p>
      </dgm:t>
    </dgm:pt>
    <dgm:pt modelId="{4402C7A1-67E9-41EB-8418-F0D699FF844C}" type="pres">
      <dgm:prSet presAssocID="{7C89B7B9-3CAB-4985-997E-BACF13659F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30B0D0D-5124-43CC-AEF9-F218CB5C5968}" type="pres">
      <dgm:prSet presAssocID="{D4D57F6F-6463-4964-97A7-0EB9F6014031}" presName="centerShape" presStyleLbl="node0" presStyleIdx="0" presStyleCnt="1" custScaleX="172340" custScaleY="85917" custLinFactNeighborX="-2086" custLinFactNeighborY="2854"/>
      <dgm:spPr/>
      <dgm:t>
        <a:bodyPr/>
        <a:lstStyle/>
        <a:p>
          <a:endParaRPr lang="bg-BG"/>
        </a:p>
      </dgm:t>
    </dgm:pt>
    <dgm:pt modelId="{D95980E6-9A38-43CA-BC34-218281DFF8E2}" type="pres">
      <dgm:prSet presAssocID="{35908ACA-D244-4D65-B15F-9423EB2DD634}" presName="parTrans" presStyleLbl="sibTrans2D1" presStyleIdx="0" presStyleCnt="4" custAng="9120536" custFlipHor="1" custScaleX="104934" custScaleY="49125" custLinFactNeighborX="-59" custLinFactNeighborY="13434"/>
      <dgm:spPr/>
      <dgm:t>
        <a:bodyPr/>
        <a:lstStyle/>
        <a:p>
          <a:endParaRPr lang="bg-BG"/>
        </a:p>
      </dgm:t>
    </dgm:pt>
    <dgm:pt modelId="{E9E1B175-ED44-4232-A3BA-6974DA1F9823}" type="pres">
      <dgm:prSet presAssocID="{35908ACA-D244-4D65-B15F-9423EB2DD634}" presName="connectorText" presStyleLbl="sibTrans2D1" presStyleIdx="0" presStyleCnt="4"/>
      <dgm:spPr/>
      <dgm:t>
        <a:bodyPr/>
        <a:lstStyle/>
        <a:p>
          <a:endParaRPr lang="bg-BG"/>
        </a:p>
      </dgm:t>
    </dgm:pt>
    <dgm:pt modelId="{71ADB2AD-F9E6-4081-8A9A-B2BAF9B0905B}" type="pres">
      <dgm:prSet presAssocID="{94D6A39A-01D6-48C6-A110-7770FA6F0F36}" presName="node" presStyleLbl="node1" presStyleIdx="0" presStyleCnt="4" custScaleX="131141" custScaleY="124778" custRadScaleRad="136787" custRadScaleInc="-17943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E5F752E-8F9B-4336-9F12-0767B11BB4E8}" type="pres">
      <dgm:prSet presAssocID="{C724D468-53FB-4303-B4F8-87A9F8D491FA}" presName="parTrans" presStyleLbl="sibTrans2D1" presStyleIdx="1" presStyleCnt="4" custScaleX="155676" custScaleY="43146" custLinFactNeighborX="13204" custLinFactNeighborY="10173"/>
      <dgm:spPr/>
      <dgm:t>
        <a:bodyPr/>
        <a:lstStyle/>
        <a:p>
          <a:endParaRPr lang="bg-BG"/>
        </a:p>
      </dgm:t>
    </dgm:pt>
    <dgm:pt modelId="{97276581-3616-4973-9549-AE53610C08D8}" type="pres">
      <dgm:prSet presAssocID="{C724D468-53FB-4303-B4F8-87A9F8D491FA}" presName="connectorText" presStyleLbl="sibTrans2D1" presStyleIdx="1" presStyleCnt="4"/>
      <dgm:spPr/>
      <dgm:t>
        <a:bodyPr/>
        <a:lstStyle/>
        <a:p>
          <a:endParaRPr lang="bg-BG"/>
        </a:p>
      </dgm:t>
    </dgm:pt>
    <dgm:pt modelId="{8FC600A9-10A7-4783-B3E7-3B8271F26C9B}" type="pres">
      <dgm:prSet presAssocID="{C11FB66F-7C2A-4B14-9BC4-9BE5EB1A8536}" presName="node" presStyleLbl="node1" presStyleIdx="1" presStyleCnt="4" custScaleX="152850" custScaleY="137189" custRadScaleRad="130930" custRadScaleInc="-1387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E119EB-4568-42B6-B538-F1E3A12B855E}" type="pres">
      <dgm:prSet presAssocID="{38075BE2-1133-4EBB-855C-86C9302D5677}" presName="parTrans" presStyleLbl="sibTrans2D1" presStyleIdx="2" presStyleCnt="4" custAng="18273542" custScaleX="171113" custScaleY="40357" custLinFactX="166379" custLinFactNeighborX="200000" custLinFactNeighborY="9154"/>
      <dgm:spPr/>
      <dgm:t>
        <a:bodyPr/>
        <a:lstStyle/>
        <a:p>
          <a:endParaRPr lang="bg-BG"/>
        </a:p>
      </dgm:t>
    </dgm:pt>
    <dgm:pt modelId="{25404DF4-7B78-4D11-B8F7-10457CE77BD6}" type="pres">
      <dgm:prSet presAssocID="{38075BE2-1133-4EBB-855C-86C9302D5677}" presName="connectorText" presStyleLbl="sibTrans2D1" presStyleIdx="2" presStyleCnt="4"/>
      <dgm:spPr/>
      <dgm:t>
        <a:bodyPr/>
        <a:lstStyle/>
        <a:p>
          <a:endParaRPr lang="bg-BG"/>
        </a:p>
      </dgm:t>
    </dgm:pt>
    <dgm:pt modelId="{942ACBBD-978B-41A3-9C88-EC6762A3272A}" type="pres">
      <dgm:prSet presAssocID="{38ECB835-198C-4057-9C3F-BB0B6DDC4042}" presName="node" presStyleLbl="node1" presStyleIdx="2" presStyleCnt="4" custScaleX="127846" custScaleY="120822" custRadScaleRad="98678" custRadScaleInc="4255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763AD1D-57E8-4EF3-8B10-AA0907F7C720}" type="pres">
      <dgm:prSet presAssocID="{3CDDCBDA-308E-490F-8389-4451D12C4AE8}" presName="parTrans" presStyleLbl="sibTrans2D1" presStyleIdx="3" presStyleCnt="4" custAng="3778055" custFlipVert="1" custFlipHor="0" custScaleX="69953" custScaleY="47449" custLinFactNeighborX="-23441" custLinFactNeighborY="-21368"/>
      <dgm:spPr/>
      <dgm:t>
        <a:bodyPr/>
        <a:lstStyle/>
        <a:p>
          <a:endParaRPr lang="bg-BG"/>
        </a:p>
      </dgm:t>
    </dgm:pt>
    <dgm:pt modelId="{9906DA3D-5EC4-4AC7-AC78-83FE0BF512B9}" type="pres">
      <dgm:prSet presAssocID="{3CDDCBDA-308E-490F-8389-4451D12C4AE8}" presName="connectorText" presStyleLbl="sibTrans2D1" presStyleIdx="3" presStyleCnt="4"/>
      <dgm:spPr/>
      <dgm:t>
        <a:bodyPr/>
        <a:lstStyle/>
        <a:p>
          <a:endParaRPr lang="bg-BG"/>
        </a:p>
      </dgm:t>
    </dgm:pt>
    <dgm:pt modelId="{45CF813F-8823-4953-9F58-79D406588C48}" type="pres">
      <dgm:prSet presAssocID="{41224961-DA84-478D-AB43-281D522BD28F}" presName="node" presStyleLbl="node1" presStyleIdx="3" presStyleCnt="4" custScaleX="144328" custScaleY="135881" custRadScaleRad="145203" custRadScaleInc="-6472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D021458-3DA9-4264-8A94-B43E0D8F23EC}" srcId="{D4D57F6F-6463-4964-97A7-0EB9F6014031}" destId="{C11FB66F-7C2A-4B14-9BC4-9BE5EB1A8536}" srcOrd="1" destOrd="0" parTransId="{C724D468-53FB-4303-B4F8-87A9F8D491FA}" sibTransId="{72D5C84F-9F25-4C74-A139-E96679145D3F}"/>
    <dgm:cxn modelId="{784C7B5D-DCF8-4EAC-ABC2-3CF5FEFBC1CA}" srcId="{7C89B7B9-3CAB-4985-997E-BACF13659FEE}" destId="{E56057E1-51F0-404C-91EF-48EE5FB15E94}" srcOrd="2" destOrd="0" parTransId="{5BDAB570-CCD6-4D23-B663-193204524915}" sibTransId="{66A2460E-5FC8-4261-957E-5B3786A44615}"/>
    <dgm:cxn modelId="{0EDD7E86-1F55-49B1-9346-057D5371CE92}" type="presOf" srcId="{38ECB835-198C-4057-9C3F-BB0B6DDC4042}" destId="{942ACBBD-978B-41A3-9C88-EC6762A3272A}" srcOrd="0" destOrd="0" presId="urn:microsoft.com/office/officeart/2005/8/layout/radial5"/>
    <dgm:cxn modelId="{9CB2A73E-981D-4D56-A0CF-5B53233A9DFC}" type="presOf" srcId="{C724D468-53FB-4303-B4F8-87A9F8D491FA}" destId="{FE5F752E-8F9B-4336-9F12-0767B11BB4E8}" srcOrd="0" destOrd="0" presId="urn:microsoft.com/office/officeart/2005/8/layout/radial5"/>
    <dgm:cxn modelId="{00463737-E74E-4A1F-9F32-80EED20B55BF}" srcId="{D4D57F6F-6463-4964-97A7-0EB9F6014031}" destId="{41224961-DA84-478D-AB43-281D522BD28F}" srcOrd="3" destOrd="0" parTransId="{3CDDCBDA-308E-490F-8389-4451D12C4AE8}" sibTransId="{69DCD0E7-D6AF-4F4C-B589-F611AF6F80A2}"/>
    <dgm:cxn modelId="{761A939B-4E86-4C2E-8B19-418B41517470}" srcId="{D4D57F6F-6463-4964-97A7-0EB9F6014031}" destId="{38ECB835-198C-4057-9C3F-BB0B6DDC4042}" srcOrd="2" destOrd="0" parTransId="{38075BE2-1133-4EBB-855C-86C9302D5677}" sibTransId="{68C35348-012E-4142-8A42-C682A244F946}"/>
    <dgm:cxn modelId="{BEDD0DC8-F8F8-4E15-B6D3-44769BC2FC29}" type="presOf" srcId="{35908ACA-D244-4D65-B15F-9423EB2DD634}" destId="{D95980E6-9A38-43CA-BC34-218281DFF8E2}" srcOrd="0" destOrd="0" presId="urn:microsoft.com/office/officeart/2005/8/layout/radial5"/>
    <dgm:cxn modelId="{14FEB4CD-A509-4A39-8F70-AF89F74CC864}" type="presOf" srcId="{38075BE2-1133-4EBB-855C-86C9302D5677}" destId="{63E119EB-4568-42B6-B538-F1E3A12B855E}" srcOrd="0" destOrd="0" presId="urn:microsoft.com/office/officeart/2005/8/layout/radial5"/>
    <dgm:cxn modelId="{C7EE349C-1094-45FF-95D1-EFEBA27F7A65}" type="presOf" srcId="{7C89B7B9-3CAB-4985-997E-BACF13659FEE}" destId="{4402C7A1-67E9-41EB-8418-F0D699FF844C}" srcOrd="0" destOrd="0" presId="urn:microsoft.com/office/officeart/2005/8/layout/radial5"/>
    <dgm:cxn modelId="{94FACFB8-874A-4032-8B14-8267DC48B15C}" type="presOf" srcId="{3CDDCBDA-308E-490F-8389-4451D12C4AE8}" destId="{C763AD1D-57E8-4EF3-8B10-AA0907F7C720}" srcOrd="0" destOrd="0" presId="urn:microsoft.com/office/officeart/2005/8/layout/radial5"/>
    <dgm:cxn modelId="{DF161A82-3888-418C-B562-A64D4449C97E}" type="presOf" srcId="{D4D57F6F-6463-4964-97A7-0EB9F6014031}" destId="{630B0D0D-5124-43CC-AEF9-F218CB5C5968}" srcOrd="0" destOrd="0" presId="urn:microsoft.com/office/officeart/2005/8/layout/radial5"/>
    <dgm:cxn modelId="{6656B1C7-7DDD-468C-87AF-ABDD0F9807DB}" srcId="{D4D57F6F-6463-4964-97A7-0EB9F6014031}" destId="{94D6A39A-01D6-48C6-A110-7770FA6F0F36}" srcOrd="0" destOrd="0" parTransId="{35908ACA-D244-4D65-B15F-9423EB2DD634}" sibTransId="{51ECE6B6-939F-4FB9-A296-BFA6EBBFDEF0}"/>
    <dgm:cxn modelId="{8FF868D0-46D9-4610-9240-C6E720DBE04D}" srcId="{7C89B7B9-3CAB-4985-997E-BACF13659FEE}" destId="{272E43A9-4528-4699-9FFE-0248466CAFB7}" srcOrd="1" destOrd="0" parTransId="{02952EA7-83C6-42EA-A5AE-AB31DCA90200}" sibTransId="{70FFCEA3-47E2-40FD-8798-1F7193435445}"/>
    <dgm:cxn modelId="{CE7AC71F-9044-4801-87DB-01A1B94F6F34}" type="presOf" srcId="{35908ACA-D244-4D65-B15F-9423EB2DD634}" destId="{E9E1B175-ED44-4232-A3BA-6974DA1F9823}" srcOrd="1" destOrd="0" presId="urn:microsoft.com/office/officeart/2005/8/layout/radial5"/>
    <dgm:cxn modelId="{C0297EBC-554E-4299-8B45-961FD246C2AA}" type="presOf" srcId="{38075BE2-1133-4EBB-855C-86C9302D5677}" destId="{25404DF4-7B78-4D11-B8F7-10457CE77BD6}" srcOrd="1" destOrd="0" presId="urn:microsoft.com/office/officeart/2005/8/layout/radial5"/>
    <dgm:cxn modelId="{253C90F3-F46F-4E34-86F4-51697049BAD3}" type="presOf" srcId="{94D6A39A-01D6-48C6-A110-7770FA6F0F36}" destId="{71ADB2AD-F9E6-4081-8A9A-B2BAF9B0905B}" srcOrd="0" destOrd="0" presId="urn:microsoft.com/office/officeart/2005/8/layout/radial5"/>
    <dgm:cxn modelId="{26A476B0-43C4-49D6-A3B1-329240D056DB}" type="presOf" srcId="{3CDDCBDA-308E-490F-8389-4451D12C4AE8}" destId="{9906DA3D-5EC4-4AC7-AC78-83FE0BF512B9}" srcOrd="1" destOrd="0" presId="urn:microsoft.com/office/officeart/2005/8/layout/radial5"/>
    <dgm:cxn modelId="{EF96711A-79C7-464F-AE09-E99AC106612F}" type="presOf" srcId="{41224961-DA84-478D-AB43-281D522BD28F}" destId="{45CF813F-8823-4953-9F58-79D406588C48}" srcOrd="0" destOrd="0" presId="urn:microsoft.com/office/officeart/2005/8/layout/radial5"/>
    <dgm:cxn modelId="{8BCD68C3-A0A5-4919-943B-64C6C7FAB813}" type="presOf" srcId="{C724D468-53FB-4303-B4F8-87A9F8D491FA}" destId="{97276581-3616-4973-9549-AE53610C08D8}" srcOrd="1" destOrd="0" presId="urn:microsoft.com/office/officeart/2005/8/layout/radial5"/>
    <dgm:cxn modelId="{A5A1E1B1-81F1-4992-A71B-A3FCF5E987F6}" srcId="{7C89B7B9-3CAB-4985-997E-BACF13659FEE}" destId="{D4D57F6F-6463-4964-97A7-0EB9F6014031}" srcOrd="0" destOrd="0" parTransId="{3DEBDB83-45AD-4A82-BA6F-BC2ADFE6BE19}" sibTransId="{BF5A912A-FF0A-4870-9535-6D3263117FBB}"/>
    <dgm:cxn modelId="{F1FFA575-BBB2-4F99-9C7A-D75BAE6D3EC5}" type="presOf" srcId="{C11FB66F-7C2A-4B14-9BC4-9BE5EB1A8536}" destId="{8FC600A9-10A7-4783-B3E7-3B8271F26C9B}" srcOrd="0" destOrd="0" presId="urn:microsoft.com/office/officeart/2005/8/layout/radial5"/>
    <dgm:cxn modelId="{3AA235C8-190D-4371-8925-E2A2081295A0}" type="presParOf" srcId="{4402C7A1-67E9-41EB-8418-F0D699FF844C}" destId="{630B0D0D-5124-43CC-AEF9-F218CB5C5968}" srcOrd="0" destOrd="0" presId="urn:microsoft.com/office/officeart/2005/8/layout/radial5"/>
    <dgm:cxn modelId="{C08A18F4-87C1-4D22-9C61-3A9842333204}" type="presParOf" srcId="{4402C7A1-67E9-41EB-8418-F0D699FF844C}" destId="{D95980E6-9A38-43CA-BC34-218281DFF8E2}" srcOrd="1" destOrd="0" presId="urn:microsoft.com/office/officeart/2005/8/layout/radial5"/>
    <dgm:cxn modelId="{128FF070-7648-42EE-A652-BCC5C9B65C24}" type="presParOf" srcId="{D95980E6-9A38-43CA-BC34-218281DFF8E2}" destId="{E9E1B175-ED44-4232-A3BA-6974DA1F9823}" srcOrd="0" destOrd="0" presId="urn:microsoft.com/office/officeart/2005/8/layout/radial5"/>
    <dgm:cxn modelId="{496AF69B-D31D-446E-955A-A3EBE6785119}" type="presParOf" srcId="{4402C7A1-67E9-41EB-8418-F0D699FF844C}" destId="{71ADB2AD-F9E6-4081-8A9A-B2BAF9B0905B}" srcOrd="2" destOrd="0" presId="urn:microsoft.com/office/officeart/2005/8/layout/radial5"/>
    <dgm:cxn modelId="{6AA92502-DD53-413D-BF25-0F8B45E5C061}" type="presParOf" srcId="{4402C7A1-67E9-41EB-8418-F0D699FF844C}" destId="{FE5F752E-8F9B-4336-9F12-0767B11BB4E8}" srcOrd="3" destOrd="0" presId="urn:microsoft.com/office/officeart/2005/8/layout/radial5"/>
    <dgm:cxn modelId="{384EFEFB-4AAB-415E-933B-853DBAA26B85}" type="presParOf" srcId="{FE5F752E-8F9B-4336-9F12-0767B11BB4E8}" destId="{97276581-3616-4973-9549-AE53610C08D8}" srcOrd="0" destOrd="0" presId="urn:microsoft.com/office/officeart/2005/8/layout/radial5"/>
    <dgm:cxn modelId="{A152E269-45C1-428C-B844-0358F55C9B2E}" type="presParOf" srcId="{4402C7A1-67E9-41EB-8418-F0D699FF844C}" destId="{8FC600A9-10A7-4783-B3E7-3B8271F26C9B}" srcOrd="4" destOrd="0" presId="urn:microsoft.com/office/officeart/2005/8/layout/radial5"/>
    <dgm:cxn modelId="{79818B12-4703-40CC-8E57-90672BCD4D7F}" type="presParOf" srcId="{4402C7A1-67E9-41EB-8418-F0D699FF844C}" destId="{63E119EB-4568-42B6-B538-F1E3A12B855E}" srcOrd="5" destOrd="0" presId="urn:microsoft.com/office/officeart/2005/8/layout/radial5"/>
    <dgm:cxn modelId="{114C873A-9EEB-4A8A-A6CF-A41E91F5EAE0}" type="presParOf" srcId="{63E119EB-4568-42B6-B538-F1E3A12B855E}" destId="{25404DF4-7B78-4D11-B8F7-10457CE77BD6}" srcOrd="0" destOrd="0" presId="urn:microsoft.com/office/officeart/2005/8/layout/radial5"/>
    <dgm:cxn modelId="{286E6F4D-C000-49CF-B15E-99DB9AD2C082}" type="presParOf" srcId="{4402C7A1-67E9-41EB-8418-F0D699FF844C}" destId="{942ACBBD-978B-41A3-9C88-EC6762A3272A}" srcOrd="6" destOrd="0" presId="urn:microsoft.com/office/officeart/2005/8/layout/radial5"/>
    <dgm:cxn modelId="{9CE6B216-DBBE-4509-95ED-8D8A5D3C8C3F}" type="presParOf" srcId="{4402C7A1-67E9-41EB-8418-F0D699FF844C}" destId="{C763AD1D-57E8-4EF3-8B10-AA0907F7C720}" srcOrd="7" destOrd="0" presId="urn:microsoft.com/office/officeart/2005/8/layout/radial5"/>
    <dgm:cxn modelId="{F5F764AC-E44D-488B-8365-033FCDF1EAFA}" type="presParOf" srcId="{C763AD1D-57E8-4EF3-8B10-AA0907F7C720}" destId="{9906DA3D-5EC4-4AC7-AC78-83FE0BF512B9}" srcOrd="0" destOrd="0" presId="urn:microsoft.com/office/officeart/2005/8/layout/radial5"/>
    <dgm:cxn modelId="{589316B8-4C09-4EE1-88D2-16E85DFA2121}" type="presParOf" srcId="{4402C7A1-67E9-41EB-8418-F0D699FF844C}" destId="{45CF813F-8823-4953-9F58-79D406588C4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B0D0D-5124-43CC-AEF9-F218CB5C5968}">
      <dsp:nvSpPr>
        <dsp:cNvPr id="0" name=""/>
        <dsp:cNvSpPr/>
      </dsp:nvSpPr>
      <dsp:spPr>
        <a:xfrm>
          <a:off x="2843805" y="2754677"/>
          <a:ext cx="3039891" cy="15154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smtClean="0"/>
            <a:t>Rights:</a:t>
          </a:r>
          <a:endParaRPr lang="bg-BG" sz="4800" kern="1200" dirty="0"/>
        </a:p>
      </dsp:txBody>
      <dsp:txXfrm>
        <a:off x="3288987" y="2976614"/>
        <a:ext cx="2149527" cy="1071609"/>
      </dsp:txXfrm>
    </dsp:sp>
    <dsp:sp modelId="{D95980E6-9A38-43CA-BC34-218281DFF8E2}">
      <dsp:nvSpPr>
        <dsp:cNvPr id="0" name=""/>
        <dsp:cNvSpPr/>
      </dsp:nvSpPr>
      <dsp:spPr>
        <a:xfrm rot="957267" flipH="1">
          <a:off x="2442080" y="3077267"/>
          <a:ext cx="387291" cy="294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/>
        </a:p>
      </dsp:txBody>
      <dsp:txXfrm rot="10800000">
        <a:off x="2528762" y="3148337"/>
        <a:ext cx="298907" cy="176768"/>
      </dsp:txXfrm>
    </dsp:sp>
    <dsp:sp modelId="{71ADB2AD-F9E6-4081-8A9A-B2BAF9B0905B}">
      <dsp:nvSpPr>
        <dsp:cNvPr id="0" name=""/>
        <dsp:cNvSpPr/>
      </dsp:nvSpPr>
      <dsp:spPr>
        <a:xfrm>
          <a:off x="0" y="1728099"/>
          <a:ext cx="2313185" cy="22009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To receive periodic and timely information on the success and development of children</a:t>
          </a:r>
          <a:endParaRPr lang="bg-BG" sz="1800" kern="1200" dirty="0"/>
        </a:p>
      </dsp:txBody>
      <dsp:txXfrm>
        <a:off x="338758" y="2050421"/>
        <a:ext cx="1635669" cy="1556305"/>
      </dsp:txXfrm>
    </dsp:sp>
    <dsp:sp modelId="{FE5F752E-8F9B-4336-9F12-0767B11BB4E8}">
      <dsp:nvSpPr>
        <dsp:cNvPr id="0" name=""/>
        <dsp:cNvSpPr/>
      </dsp:nvSpPr>
      <dsp:spPr>
        <a:xfrm rot="21090296">
          <a:off x="5890602" y="3189558"/>
          <a:ext cx="426320" cy="258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100" kern="1200"/>
        </a:p>
      </dsp:txBody>
      <dsp:txXfrm>
        <a:off x="5891028" y="3247043"/>
        <a:ext cx="348693" cy="155254"/>
      </dsp:txXfrm>
    </dsp:sp>
    <dsp:sp modelId="{8FC600A9-10A7-4783-B3E7-3B8271F26C9B}">
      <dsp:nvSpPr>
        <dsp:cNvPr id="0" name=""/>
        <dsp:cNvSpPr/>
      </dsp:nvSpPr>
      <dsp:spPr>
        <a:xfrm>
          <a:off x="6312496" y="1810066"/>
          <a:ext cx="2696109" cy="241986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Attend and, if they wish, be heard when addressing issues affecting the rights and interests of the child</a:t>
          </a:r>
          <a:endParaRPr lang="bg-BG" sz="1800" kern="1200" dirty="0"/>
        </a:p>
      </dsp:txBody>
      <dsp:txXfrm>
        <a:off x="6707332" y="2164447"/>
        <a:ext cx="1906437" cy="1711103"/>
      </dsp:txXfrm>
    </dsp:sp>
    <dsp:sp modelId="{63E119EB-4568-42B6-B538-F1E3A12B855E}">
      <dsp:nvSpPr>
        <dsp:cNvPr id="0" name=""/>
        <dsp:cNvSpPr/>
      </dsp:nvSpPr>
      <dsp:spPr>
        <a:xfrm rot="3145112">
          <a:off x="4674934" y="4384755"/>
          <a:ext cx="373861" cy="242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000" kern="1200"/>
        </a:p>
      </dsp:txBody>
      <dsp:txXfrm rot="10800000">
        <a:off x="4689097" y="4404390"/>
        <a:ext cx="301252" cy="145218"/>
      </dsp:txXfrm>
    </dsp:sp>
    <dsp:sp modelId="{942ACBBD-978B-41A3-9C88-EC6762A3272A}">
      <dsp:nvSpPr>
        <dsp:cNvPr id="0" name=""/>
        <dsp:cNvSpPr/>
      </dsp:nvSpPr>
      <dsp:spPr>
        <a:xfrm>
          <a:off x="2540275" y="4606732"/>
          <a:ext cx="2255065" cy="213116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6. To elect and be elected to public Board of kindergarten</a:t>
          </a:r>
          <a:endParaRPr lang="bg-BG" sz="1800" kern="1200" dirty="0"/>
        </a:p>
      </dsp:txBody>
      <dsp:txXfrm>
        <a:off x="2870522" y="4918834"/>
        <a:ext cx="1594571" cy="1506965"/>
      </dsp:txXfrm>
    </dsp:sp>
    <dsp:sp modelId="{C763AD1D-57E8-4EF3-8B10-AA0907F7C720}">
      <dsp:nvSpPr>
        <dsp:cNvPr id="0" name=""/>
        <dsp:cNvSpPr/>
      </dsp:nvSpPr>
      <dsp:spPr>
        <a:xfrm rot="8696403" flipV="1">
          <a:off x="2589789" y="4018907"/>
          <a:ext cx="367731" cy="28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kern="1200"/>
        </a:p>
      </dsp:txBody>
      <dsp:txXfrm rot="10800000">
        <a:off x="2667413" y="4051300"/>
        <a:ext cx="282362" cy="170738"/>
      </dsp:txXfrm>
    </dsp:sp>
    <dsp:sp modelId="{45CF813F-8823-4953-9F58-79D406588C48}">
      <dsp:nvSpPr>
        <dsp:cNvPr id="0" name=""/>
        <dsp:cNvSpPr/>
      </dsp:nvSpPr>
      <dsp:spPr>
        <a:xfrm>
          <a:off x="63193" y="3917603"/>
          <a:ext cx="2545790" cy="239679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7. To express opinion and make suggestions for the development of the kindergarten</a:t>
          </a:r>
          <a:endParaRPr lang="bg-BG" sz="1800" kern="1200" dirty="0"/>
        </a:p>
      </dsp:txBody>
      <dsp:txXfrm>
        <a:off x="436015" y="4268605"/>
        <a:ext cx="1800146" cy="169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296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81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114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970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61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725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678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987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006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94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014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CCDE-CEFB-4249-B51A-E7C7DFC55ACD}" type="datetimeFigureOut">
              <a:rPr lang="bg-BG" smtClean="0"/>
              <a:t>29.9.2017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2C3C-17CA-4A4E-9C0E-D6CDB99B2E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145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en-US" b="1" dirty="0"/>
              <a:t>Valuing family and including families to everyday activities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1915122" cy="2708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21" y="4413561"/>
            <a:ext cx="3960440" cy="22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>
          <a:xfrm>
            <a:off x="3275856" y="1844824"/>
            <a:ext cx="3096344" cy="2970595"/>
          </a:xfrm>
          <a:prstGeom prst="rect">
            <a:avLst/>
          </a:prstGeom>
        </p:spPr>
      </p:pic>
      <p:cxnSp>
        <p:nvCxnSpPr>
          <p:cNvPr id="4" name="Право съединение 3"/>
          <p:cNvCxnSpPr/>
          <p:nvPr/>
        </p:nvCxnSpPr>
        <p:spPr>
          <a:xfrm>
            <a:off x="3275856" y="4815419"/>
            <a:ext cx="3096000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аво съединение 4"/>
          <p:cNvCxnSpPr/>
          <p:nvPr/>
        </p:nvCxnSpPr>
        <p:spPr>
          <a:xfrm>
            <a:off x="3275856" y="4839763"/>
            <a:ext cx="3096000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39552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Pre-primary education in Bulgaria as a process of schooling,</a:t>
            </a:r>
            <a:r>
              <a:rPr lang="bg-BG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ocialization </a:t>
            </a:r>
            <a:r>
              <a:rPr lang="en-US" dirty="0"/>
              <a:t>and education of children takes place in interaction </a:t>
            </a:r>
            <a:r>
              <a:rPr lang="en-US" dirty="0" smtClean="0"/>
              <a:t>and cooperation </a:t>
            </a:r>
            <a:r>
              <a:rPr lang="en-US" dirty="0"/>
              <a:t>with parents. Parents are participants and partners in pre-school </a:t>
            </a:r>
            <a:r>
              <a:rPr lang="en-US" dirty="0" smtClean="0"/>
              <a:t>education along </a:t>
            </a:r>
            <a:r>
              <a:rPr lang="en-US" dirty="0"/>
              <a:t>with children, teachers, directors, and other pedagogical </a:t>
            </a:r>
            <a:r>
              <a:rPr lang="en-US" dirty="0" smtClean="0"/>
              <a:t>staff specialists. Through: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611560" y="1772816"/>
            <a:ext cx="7992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consultations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633314" y="2636912"/>
            <a:ext cx="7992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Parenting meetings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611560" y="3501008"/>
            <a:ext cx="7992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Trainings</a:t>
            </a:r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611560" y="4333651"/>
            <a:ext cx="7992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henever </a:t>
            </a:r>
            <a:r>
              <a:rPr lang="en-US" dirty="0"/>
              <a:t>a particular situation or behavior of the child </a:t>
            </a:r>
            <a:r>
              <a:rPr lang="en-US" dirty="0" smtClean="0"/>
              <a:t>makes </a:t>
            </a:r>
            <a:r>
              <a:rPr lang="en-US" dirty="0"/>
              <a:t>it </a:t>
            </a:r>
            <a:r>
              <a:rPr lang="en-US" dirty="0" smtClean="0"/>
              <a:t>necessary</a:t>
            </a:r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611560" y="5229200"/>
            <a:ext cx="7992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Participation in projects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55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иране 27"/>
          <p:cNvGrpSpPr/>
          <p:nvPr/>
        </p:nvGrpSpPr>
        <p:grpSpPr>
          <a:xfrm>
            <a:off x="4817813" y="3926102"/>
            <a:ext cx="2823703" cy="2821256"/>
            <a:chOff x="5766573" y="2309134"/>
            <a:chExt cx="1646427" cy="1646427"/>
          </a:xfrm>
        </p:grpSpPr>
        <p:sp>
          <p:nvSpPr>
            <p:cNvPr id="29" name="Овал 28"/>
            <p:cNvSpPr/>
            <p:nvPr/>
          </p:nvSpPr>
          <p:spPr>
            <a:xfrm>
              <a:off x="5766573" y="2309134"/>
              <a:ext cx="1646427" cy="1646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6007687" y="2550248"/>
              <a:ext cx="1164199" cy="1164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3000" kern="1200"/>
            </a:p>
          </p:txBody>
        </p:sp>
      </p:grp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4118858606"/>
              </p:ext>
            </p:extLst>
          </p:nvPr>
        </p:nvGraphicFramePr>
        <p:xfrm>
          <a:off x="0" y="53489"/>
          <a:ext cx="9008606" cy="670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вал 4"/>
          <p:cNvSpPr/>
          <p:nvPr/>
        </p:nvSpPr>
        <p:spPr>
          <a:xfrm>
            <a:off x="2411760" y="697423"/>
            <a:ext cx="1112024" cy="10101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000" kern="1200"/>
          </a:p>
        </p:txBody>
      </p:sp>
      <p:grpSp>
        <p:nvGrpSpPr>
          <p:cNvPr id="12" name="Групиране 11"/>
          <p:cNvGrpSpPr/>
          <p:nvPr/>
        </p:nvGrpSpPr>
        <p:grpSpPr>
          <a:xfrm rot="21072036">
            <a:off x="3602485" y="4397379"/>
            <a:ext cx="363319" cy="209156"/>
            <a:chOff x="2559920" y="2585248"/>
            <a:chExt cx="363319" cy="209156"/>
          </a:xfrm>
        </p:grpSpPr>
        <p:sp>
          <p:nvSpPr>
            <p:cNvPr id="13" name="Стрелка надясно 12"/>
            <p:cNvSpPr/>
            <p:nvPr/>
          </p:nvSpPr>
          <p:spPr>
            <a:xfrm rot="6898581">
              <a:off x="2637002" y="2508166"/>
              <a:ext cx="209156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трелка надясно 4"/>
            <p:cNvSpPr/>
            <p:nvPr/>
          </p:nvSpPr>
          <p:spPr>
            <a:xfrm rot="17698581">
              <a:off x="2681623" y="2552390"/>
              <a:ext cx="146409" cy="21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</p:grpSp>
      <p:grpSp>
        <p:nvGrpSpPr>
          <p:cNvPr id="18" name="Групиране 17"/>
          <p:cNvGrpSpPr/>
          <p:nvPr/>
        </p:nvGrpSpPr>
        <p:grpSpPr>
          <a:xfrm rot="8710581">
            <a:off x="3914417" y="2560382"/>
            <a:ext cx="363319" cy="200955"/>
            <a:chOff x="2559920" y="2585248"/>
            <a:chExt cx="363319" cy="209156"/>
          </a:xfrm>
        </p:grpSpPr>
        <p:sp>
          <p:nvSpPr>
            <p:cNvPr id="19" name="Стрелка надясно 18"/>
            <p:cNvSpPr/>
            <p:nvPr/>
          </p:nvSpPr>
          <p:spPr>
            <a:xfrm rot="6898581">
              <a:off x="2637002" y="2508166"/>
              <a:ext cx="209156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надясно 4"/>
            <p:cNvSpPr/>
            <p:nvPr/>
          </p:nvSpPr>
          <p:spPr>
            <a:xfrm rot="17698581">
              <a:off x="2681623" y="2552390"/>
              <a:ext cx="146409" cy="21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</p:grpSp>
      <p:grpSp>
        <p:nvGrpSpPr>
          <p:cNvPr id="21" name="Групиране 20"/>
          <p:cNvGrpSpPr/>
          <p:nvPr/>
        </p:nvGrpSpPr>
        <p:grpSpPr>
          <a:xfrm>
            <a:off x="1742995" y="20094"/>
            <a:ext cx="2877209" cy="2689655"/>
            <a:chOff x="5766573" y="2309134"/>
            <a:chExt cx="1646427" cy="1646427"/>
          </a:xfrm>
          <a:solidFill>
            <a:srgbClr val="92D050"/>
          </a:solidFill>
        </p:grpSpPr>
        <p:sp>
          <p:nvSpPr>
            <p:cNvPr id="22" name="Овал 21"/>
            <p:cNvSpPr/>
            <p:nvPr/>
          </p:nvSpPr>
          <p:spPr>
            <a:xfrm>
              <a:off x="5766573" y="2309134"/>
              <a:ext cx="1646427" cy="164642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6007687" y="2550248"/>
              <a:ext cx="1164199" cy="11641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3000" kern="1200"/>
            </a:p>
          </p:txBody>
        </p:sp>
      </p:grpSp>
      <p:sp>
        <p:nvSpPr>
          <p:cNvPr id="24" name="Правоъгълник 23"/>
          <p:cNvSpPr/>
          <p:nvPr/>
        </p:nvSpPr>
        <p:spPr>
          <a:xfrm>
            <a:off x="1858579" y="448234"/>
            <a:ext cx="2646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smtClean="0">
                <a:solidFill>
                  <a:schemeClr val="bg1"/>
                </a:solidFill>
              </a:rPr>
              <a:t>To meet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director, teachers </a:t>
            </a:r>
            <a:r>
              <a:rPr lang="en-US" dirty="0">
                <a:solidFill>
                  <a:schemeClr val="bg1"/>
                </a:solidFill>
              </a:rPr>
              <a:t>and other pedagogical specialists at the appointed reception time or in another time convenient for both </a:t>
            </a:r>
            <a:r>
              <a:rPr lang="en-US" dirty="0" smtClean="0">
                <a:solidFill>
                  <a:schemeClr val="bg1"/>
                </a:solidFill>
              </a:rPr>
              <a:t>sides</a:t>
            </a:r>
            <a:endParaRPr lang="bg-BG" dirty="0">
              <a:solidFill>
                <a:schemeClr val="bg1"/>
              </a:solidFill>
            </a:endParaRPr>
          </a:p>
        </p:txBody>
      </p:sp>
      <p:grpSp>
        <p:nvGrpSpPr>
          <p:cNvPr id="25" name="Групиране 24"/>
          <p:cNvGrpSpPr/>
          <p:nvPr/>
        </p:nvGrpSpPr>
        <p:grpSpPr>
          <a:xfrm>
            <a:off x="4620204" y="254631"/>
            <a:ext cx="2455851" cy="2295764"/>
            <a:chOff x="5766573" y="2309134"/>
            <a:chExt cx="1646427" cy="1646427"/>
          </a:xfrm>
          <a:solidFill>
            <a:schemeClr val="accent6">
              <a:lumMod val="75000"/>
            </a:schemeClr>
          </a:solidFill>
        </p:grpSpPr>
        <p:sp>
          <p:nvSpPr>
            <p:cNvPr id="26" name="Овал 25"/>
            <p:cNvSpPr/>
            <p:nvPr/>
          </p:nvSpPr>
          <p:spPr>
            <a:xfrm>
              <a:off x="5766573" y="2309134"/>
              <a:ext cx="1646427" cy="164642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6007687" y="2550248"/>
              <a:ext cx="1164199" cy="11641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3000" kern="1200"/>
            </a:p>
          </p:txBody>
        </p:sp>
      </p:grpSp>
      <p:sp>
        <p:nvSpPr>
          <p:cNvPr id="31" name="Правоъгълник 30"/>
          <p:cNvSpPr/>
          <p:nvPr/>
        </p:nvSpPr>
        <p:spPr>
          <a:xfrm>
            <a:off x="4765752" y="574313"/>
            <a:ext cx="21647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3. To get acquainted with the school curriculum or with the educational system in kindergarten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2" name="Правоъгълник 31"/>
          <p:cNvSpPr/>
          <p:nvPr/>
        </p:nvSpPr>
        <p:spPr>
          <a:xfrm>
            <a:off x="5000532" y="4283422"/>
            <a:ext cx="2489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5. At least once a year receive information, support and counseling in </a:t>
            </a:r>
            <a:r>
              <a:rPr lang="en-US" dirty="0" smtClean="0">
                <a:solidFill>
                  <a:schemeClr val="bg1"/>
                </a:solidFill>
              </a:rPr>
              <a:t>kindergarten </a:t>
            </a:r>
            <a:r>
              <a:rPr lang="en-US" dirty="0">
                <a:solidFill>
                  <a:schemeClr val="bg1"/>
                </a:solidFill>
              </a:rPr>
              <a:t>on issues related to education and the personal development of their children</a:t>
            </a:r>
            <a:endParaRPr lang="bg-BG" dirty="0">
              <a:solidFill>
                <a:schemeClr val="bg1"/>
              </a:solidFill>
            </a:endParaRPr>
          </a:p>
        </p:txBody>
      </p:sp>
      <p:grpSp>
        <p:nvGrpSpPr>
          <p:cNvPr id="33" name="Групиране 32"/>
          <p:cNvGrpSpPr/>
          <p:nvPr/>
        </p:nvGrpSpPr>
        <p:grpSpPr>
          <a:xfrm rot="10401933">
            <a:off x="4885545" y="2602248"/>
            <a:ext cx="363319" cy="209156"/>
            <a:chOff x="2559920" y="2585248"/>
            <a:chExt cx="363319" cy="209156"/>
          </a:xfrm>
        </p:grpSpPr>
        <p:sp>
          <p:nvSpPr>
            <p:cNvPr id="34" name="Стрелка надясно 33"/>
            <p:cNvSpPr/>
            <p:nvPr/>
          </p:nvSpPr>
          <p:spPr>
            <a:xfrm rot="6898581">
              <a:off x="2637002" y="2508166"/>
              <a:ext cx="209156" cy="3633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трелка надясно 4"/>
            <p:cNvSpPr/>
            <p:nvPr/>
          </p:nvSpPr>
          <p:spPr>
            <a:xfrm rot="17698581">
              <a:off x="2681623" y="2552390"/>
              <a:ext cx="146409" cy="21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g-BG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661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691680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PUBLIC BOARD</a:t>
            </a:r>
            <a:endParaRPr lang="bg-BG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259632" y="137807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Public </a:t>
            </a:r>
            <a:r>
              <a:rPr lang="en-US" sz="2800" dirty="0" smtClean="0"/>
              <a:t>Board </a:t>
            </a:r>
            <a:r>
              <a:rPr lang="en-US" sz="2800" dirty="0"/>
              <a:t>is a body to support the development of kindergarten and civic control over its management.</a:t>
            </a:r>
            <a:endParaRPr lang="bg-BG" sz="28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3" y="2886083"/>
            <a:ext cx="5268017" cy="3971917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6300192" y="6176872"/>
            <a:ext cx="7920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6300192" y="6165304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4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вободна форма 94"/>
          <p:cNvSpPr/>
          <p:nvPr/>
        </p:nvSpPr>
        <p:spPr>
          <a:xfrm>
            <a:off x="1392794" y="1772816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3. It offers policies and measures to improve the quality of the education process</a:t>
            </a:r>
            <a:endParaRPr lang="bg-BG" kern="1200" dirty="0"/>
          </a:p>
        </p:txBody>
      </p:sp>
      <p:sp>
        <p:nvSpPr>
          <p:cNvPr id="188" name="Свободна форма 187"/>
          <p:cNvSpPr/>
          <p:nvPr/>
        </p:nvSpPr>
        <p:spPr>
          <a:xfrm>
            <a:off x="21133" y="1124744"/>
            <a:ext cx="8367291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2. It participates in the work of the Pedagogical </a:t>
            </a:r>
            <a:r>
              <a:rPr lang="en-US" dirty="0" smtClean="0"/>
              <a:t>Board </a:t>
            </a:r>
            <a:r>
              <a:rPr lang="en-US" dirty="0"/>
              <a:t>when discussing the programs</a:t>
            </a:r>
            <a:endParaRPr lang="bg-BG" kern="1200" dirty="0"/>
          </a:p>
        </p:txBody>
      </p:sp>
      <p:sp>
        <p:nvSpPr>
          <p:cNvPr id="189" name="Свободна форма 188"/>
          <p:cNvSpPr/>
          <p:nvPr/>
        </p:nvSpPr>
        <p:spPr>
          <a:xfrm>
            <a:off x="1736" y="2448619"/>
            <a:ext cx="8386688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4. It has an opinion on the breakdown of the budget by activity and the amount of capital expenditure</a:t>
            </a:r>
            <a:endParaRPr lang="bg-BG" kern="1200" dirty="0"/>
          </a:p>
        </p:txBody>
      </p:sp>
      <p:sp>
        <p:nvSpPr>
          <p:cNvPr id="190" name="Свободна форма 189"/>
          <p:cNvSpPr/>
          <p:nvPr/>
        </p:nvSpPr>
        <p:spPr>
          <a:xfrm>
            <a:off x="1392794" y="3068960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It coordinates the school curriculum</a:t>
            </a:r>
          </a:p>
        </p:txBody>
      </p:sp>
      <p:sp>
        <p:nvSpPr>
          <p:cNvPr id="191" name="Свободна форма 190"/>
          <p:cNvSpPr/>
          <p:nvPr/>
        </p:nvSpPr>
        <p:spPr>
          <a:xfrm>
            <a:off x="21133" y="3717032"/>
            <a:ext cx="8367291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6. </a:t>
            </a:r>
            <a:r>
              <a:rPr lang="en-US" dirty="0"/>
              <a:t>It participates with representatives in committees for evaluation and professional development of teachers, </a:t>
            </a:r>
            <a:r>
              <a:rPr lang="en-US" dirty="0" smtClean="0"/>
              <a:t>director </a:t>
            </a:r>
            <a:r>
              <a:rPr lang="en-US" dirty="0"/>
              <a:t>and other pedagogical specialists</a:t>
            </a:r>
            <a:endParaRPr lang="bg-BG" kern="1200" dirty="0"/>
          </a:p>
        </p:txBody>
      </p:sp>
      <p:sp>
        <p:nvSpPr>
          <p:cNvPr id="192" name="Свободна форма 191"/>
          <p:cNvSpPr/>
          <p:nvPr/>
        </p:nvSpPr>
        <p:spPr>
          <a:xfrm>
            <a:off x="1392819" y="4365104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7. </a:t>
            </a:r>
            <a:r>
              <a:rPr lang="en-US" dirty="0"/>
              <a:t>It approves the selection of textbooks and school kits</a:t>
            </a:r>
            <a:endParaRPr lang="bg-BG" kern="1200" dirty="0"/>
          </a:p>
        </p:txBody>
      </p:sp>
      <p:sp>
        <p:nvSpPr>
          <p:cNvPr id="193" name="Свободна форма 192"/>
          <p:cNvSpPr/>
          <p:nvPr/>
        </p:nvSpPr>
        <p:spPr>
          <a:xfrm>
            <a:off x="28004" y="5013176"/>
            <a:ext cx="8360420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8. </a:t>
            </a:r>
            <a:r>
              <a:rPr lang="en-US" dirty="0"/>
              <a:t>It shall notify the competent </a:t>
            </a:r>
            <a:r>
              <a:rPr lang="en-US" dirty="0" smtClean="0"/>
              <a:t>authorities when </a:t>
            </a:r>
            <a:r>
              <a:rPr lang="en-US" dirty="0"/>
              <a:t>it finds violations of normative acts</a:t>
            </a:r>
            <a:endParaRPr lang="bg-BG" kern="1200" dirty="0"/>
          </a:p>
        </p:txBody>
      </p:sp>
      <p:sp>
        <p:nvSpPr>
          <p:cNvPr id="194" name="Свободна форма 193"/>
          <p:cNvSpPr/>
          <p:nvPr/>
        </p:nvSpPr>
        <p:spPr>
          <a:xfrm>
            <a:off x="1392819" y="5661248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/>
              <a:t>It gives an opinion on the school reception plan</a:t>
            </a:r>
            <a:endParaRPr lang="bg-BG" kern="1200" dirty="0"/>
          </a:p>
        </p:txBody>
      </p:sp>
      <p:sp>
        <p:nvSpPr>
          <p:cNvPr id="196" name="Свободна форма 195"/>
          <p:cNvSpPr/>
          <p:nvPr/>
        </p:nvSpPr>
        <p:spPr>
          <a:xfrm>
            <a:off x="1392819" y="482104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1. It approves the strategy for the development of the kindergarten and adopts the annual report of the </a:t>
            </a:r>
            <a:r>
              <a:rPr lang="en-US" dirty="0" smtClean="0"/>
              <a:t>director</a:t>
            </a:r>
            <a:endParaRPr lang="bg-BG" kern="1200" dirty="0"/>
          </a:p>
        </p:txBody>
      </p:sp>
    </p:spTree>
    <p:extLst>
      <p:ext uri="{BB962C8B-B14F-4D97-AF65-F5344CB8AC3E}">
        <p14:creationId xmlns:p14="http://schemas.microsoft.com/office/powerpoint/2010/main" val="17075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691680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SCHOOL  BOARD</a:t>
            </a:r>
            <a:endParaRPr lang="bg-BG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67544" y="1378074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School </a:t>
            </a:r>
            <a:r>
              <a:rPr lang="en-US" sz="2800" dirty="0" smtClean="0"/>
              <a:t>board is an </a:t>
            </a:r>
            <a:r>
              <a:rPr lang="en-US" sz="2800" dirty="0"/>
              <a:t>independent voluntary </a:t>
            </a:r>
            <a:r>
              <a:rPr lang="en-US" sz="2800" dirty="0" smtClean="0"/>
              <a:t>association </a:t>
            </a:r>
            <a:r>
              <a:rPr lang="en-US" sz="2800" dirty="0"/>
              <a:t>to support the activity of the educational institution. </a:t>
            </a:r>
            <a:r>
              <a:rPr lang="en-US" sz="2800" dirty="0" smtClean="0"/>
              <a:t>It  includes parents and </a:t>
            </a:r>
            <a:r>
              <a:rPr lang="en-US" sz="2800" dirty="0"/>
              <a:t>people who are not parents of kindergarten children.</a:t>
            </a:r>
            <a:endParaRPr lang="bg-BG" sz="28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300192" y="6176872"/>
            <a:ext cx="7920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6300192" y="6165304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9" y="3193956"/>
            <a:ext cx="2512165" cy="35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вободна форма 94"/>
          <p:cNvSpPr/>
          <p:nvPr/>
        </p:nvSpPr>
        <p:spPr>
          <a:xfrm>
            <a:off x="1392794" y="2215728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3. It helps in solving other social and household problems of children</a:t>
            </a:r>
            <a:endParaRPr lang="bg-BG" kern="1200" dirty="0"/>
          </a:p>
        </p:txBody>
      </p:sp>
      <p:sp>
        <p:nvSpPr>
          <p:cNvPr id="188" name="Свободна форма 187"/>
          <p:cNvSpPr/>
          <p:nvPr/>
        </p:nvSpPr>
        <p:spPr>
          <a:xfrm>
            <a:off x="49633" y="1567656"/>
            <a:ext cx="8367291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2. It supports the building and maintenance </a:t>
            </a:r>
            <a:r>
              <a:rPr lang="en-US" dirty="0" smtClean="0"/>
              <a:t>of the </a:t>
            </a:r>
            <a:r>
              <a:rPr lang="en-US" dirty="0"/>
              <a:t>material and technical base of the kindergarten</a:t>
            </a:r>
            <a:endParaRPr lang="bg-BG" kern="1200" dirty="0"/>
          </a:p>
        </p:txBody>
      </p:sp>
      <p:sp>
        <p:nvSpPr>
          <p:cNvPr id="189" name="Свободна форма 188"/>
          <p:cNvSpPr/>
          <p:nvPr/>
        </p:nvSpPr>
        <p:spPr>
          <a:xfrm>
            <a:off x="30236" y="2996952"/>
            <a:ext cx="8386688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4. It contributes to the realization of programs on the problems of children,</a:t>
            </a:r>
            <a:br>
              <a:rPr lang="en-US" dirty="0"/>
            </a:br>
            <a:r>
              <a:rPr lang="en-US" dirty="0" smtClean="0"/>
              <a:t>for </a:t>
            </a:r>
            <a:r>
              <a:rPr lang="en-US" dirty="0"/>
              <a:t>activities of interest, organized recreation, tourism and sports with children</a:t>
            </a:r>
            <a:endParaRPr lang="bg-BG" kern="1200" dirty="0"/>
          </a:p>
        </p:txBody>
      </p:sp>
      <p:sp>
        <p:nvSpPr>
          <p:cNvPr id="190" name="Свободна форма 189"/>
          <p:cNvSpPr/>
          <p:nvPr/>
        </p:nvSpPr>
        <p:spPr>
          <a:xfrm>
            <a:off x="1392819" y="3789040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r>
              <a:rPr lang="en-US" dirty="0"/>
              <a:t>5. It organizes and assists parents' education on the issues of the education and development of their </a:t>
            </a:r>
            <a:r>
              <a:rPr lang="en-US" dirty="0" smtClean="0"/>
              <a:t>children</a:t>
            </a:r>
          </a:p>
        </p:txBody>
      </p:sp>
      <p:sp>
        <p:nvSpPr>
          <p:cNvPr id="191" name="Свободна форма 190"/>
          <p:cNvSpPr/>
          <p:nvPr/>
        </p:nvSpPr>
        <p:spPr>
          <a:xfrm>
            <a:off x="21133" y="4509120"/>
            <a:ext cx="8367291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6. It organizes citizens to support kindergarten</a:t>
            </a:r>
            <a:endParaRPr lang="bg-BG" kern="1200" dirty="0"/>
          </a:p>
        </p:txBody>
      </p:sp>
      <p:sp>
        <p:nvSpPr>
          <p:cNvPr id="192" name="Свободна форма 191"/>
          <p:cNvSpPr/>
          <p:nvPr/>
        </p:nvSpPr>
        <p:spPr>
          <a:xfrm>
            <a:off x="1392819" y="5229200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7. It alerts competent authorities to violations committed</a:t>
            </a:r>
            <a:endParaRPr lang="bg-BG" kern="1200" dirty="0"/>
          </a:p>
        </p:txBody>
      </p:sp>
      <p:sp>
        <p:nvSpPr>
          <p:cNvPr id="196" name="Свободна форма 195"/>
          <p:cNvSpPr/>
          <p:nvPr/>
        </p:nvSpPr>
        <p:spPr>
          <a:xfrm>
            <a:off x="1419247" y="828476"/>
            <a:ext cx="6663209" cy="442912"/>
          </a:xfrm>
          <a:custGeom>
            <a:avLst/>
            <a:gdLst>
              <a:gd name="connsiteX0" fmla="*/ 0 w 6663209"/>
              <a:gd name="connsiteY0" fmla="*/ 0 h 442912"/>
              <a:gd name="connsiteX1" fmla="*/ 6663209 w 6663209"/>
              <a:gd name="connsiteY1" fmla="*/ 0 h 442912"/>
              <a:gd name="connsiteX2" fmla="*/ 6663209 w 6663209"/>
              <a:gd name="connsiteY2" fmla="*/ 442912 h 442912"/>
              <a:gd name="connsiteX3" fmla="*/ 0 w 6663209"/>
              <a:gd name="connsiteY3" fmla="*/ 442912 h 442912"/>
              <a:gd name="connsiteX4" fmla="*/ 0 w 6663209"/>
              <a:gd name="connsiteY4" fmla="*/ 0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209" h="442912">
                <a:moveTo>
                  <a:pt x="0" y="0"/>
                </a:moveTo>
                <a:lnTo>
                  <a:pt x="6663209" y="0"/>
                </a:lnTo>
                <a:lnTo>
                  <a:pt x="6663209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2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1. It helps to provide additional financial and material resources for the kindergarten and controls their expense</a:t>
            </a:r>
            <a:endParaRPr lang="bg-BG" kern="1200" dirty="0"/>
          </a:p>
        </p:txBody>
      </p:sp>
    </p:spTree>
    <p:extLst>
      <p:ext uri="{BB962C8B-B14F-4D97-AF65-F5344CB8AC3E}">
        <p14:creationId xmlns:p14="http://schemas.microsoft.com/office/powerpoint/2010/main" val="24907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39552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Parents can every day </a:t>
            </a:r>
            <a:r>
              <a:rPr lang="en-US" sz="2800" dirty="0" smtClean="0"/>
              <a:t>…</a:t>
            </a:r>
            <a:endParaRPr lang="bg-BG" sz="28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5" y="675710"/>
            <a:ext cx="2910543" cy="168326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7" y="260648"/>
            <a:ext cx="2074619" cy="229930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61" y="4355841"/>
            <a:ext cx="2502159" cy="2502159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16" y="1124744"/>
            <a:ext cx="2524125" cy="180975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6" y="2775884"/>
            <a:ext cx="2857500" cy="1990725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16" y="3025051"/>
            <a:ext cx="2459074" cy="184184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561"/>
              </a:clrFrom>
              <a:clrTo>
                <a:srgbClr val="FBF5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06" y="2606289"/>
            <a:ext cx="1752600" cy="1749552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" y="4866897"/>
            <a:ext cx="4043455" cy="18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55576" y="736511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Collaboration and interaction between </a:t>
            </a:r>
            <a:r>
              <a:rPr lang="en-US" sz="2800" dirty="0" smtClean="0"/>
              <a:t>teachers, directors </a:t>
            </a:r>
            <a:r>
              <a:rPr lang="en-US" sz="2800" dirty="0"/>
              <a:t>and other pedagogical specialists and parents create the conditions for achieving the goals </a:t>
            </a:r>
            <a:r>
              <a:rPr lang="en-US" sz="2800" dirty="0" smtClean="0"/>
              <a:t>of The </a:t>
            </a:r>
            <a:r>
              <a:rPr lang="en-US" sz="2800" dirty="0"/>
              <a:t>Law on Pre-school and School </a:t>
            </a:r>
            <a:r>
              <a:rPr lang="en-US" sz="2800" dirty="0" smtClean="0"/>
              <a:t>Education, </a:t>
            </a:r>
            <a:r>
              <a:rPr lang="en-US" sz="2800" dirty="0"/>
              <a:t>a</a:t>
            </a:r>
            <a:r>
              <a:rPr lang="en-US" sz="2800" dirty="0" smtClean="0"/>
              <a:t>s </a:t>
            </a:r>
            <a:r>
              <a:rPr lang="en-US" sz="2800" dirty="0"/>
              <a:t>well as to develop a positive attitude towards kindergarten and motivation for learning.</a:t>
            </a:r>
            <a:endParaRPr lang="bg-BG" sz="28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458" y="3717032"/>
            <a:ext cx="2762250" cy="276225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31539" r="39585"/>
          <a:stretch/>
        </p:blipFill>
        <p:spPr>
          <a:xfrm>
            <a:off x="4220816" y="4313486"/>
            <a:ext cx="1015547" cy="15693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18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547</Words>
  <Application>Microsoft Office PowerPoint</Application>
  <PresentationFormat>Презентация на цял екран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тема</vt:lpstr>
      <vt:lpstr>Valuing family and including families to everyday activities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Родителите</dc:title>
  <dc:creator>svetla</dc:creator>
  <cp:lastModifiedBy>svetla</cp:lastModifiedBy>
  <cp:revision>28</cp:revision>
  <dcterms:created xsi:type="dcterms:W3CDTF">2017-06-25T12:14:04Z</dcterms:created>
  <dcterms:modified xsi:type="dcterms:W3CDTF">2017-09-29T11:25:59Z</dcterms:modified>
</cp:coreProperties>
</file>