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8" r:id="rId5"/>
    <p:sldId id="263" r:id="rId6"/>
    <p:sldId id="264" r:id="rId7"/>
    <p:sldId id="265" r:id="rId8"/>
    <p:sldId id="269" r:id="rId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Редакт. стил загл. образец</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редакция стил подзагл. обр.</a:t>
            </a:r>
            <a:endParaRPr lang="bg-BG"/>
          </a:p>
        </p:txBody>
      </p:sp>
      <p:sp>
        <p:nvSpPr>
          <p:cNvPr id="4" name="Контейнер за дата 3"/>
          <p:cNvSpPr>
            <a:spLocks noGrp="1"/>
          </p:cNvSpPr>
          <p:nvPr>
            <p:ph type="dt" sz="half" idx="10"/>
          </p:nvPr>
        </p:nvSpPr>
        <p:spPr/>
        <p:txBody>
          <a:body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239065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131959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353316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253403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3291370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7765FD6D-82EC-473A-89FD-F15EB63AC5E2}" type="datetimeFigureOut">
              <a:rPr lang="bg-BG" smtClean="0"/>
              <a:t>6.10.2017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249618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7765FD6D-82EC-473A-89FD-F15EB63AC5E2}" type="datetimeFigureOut">
              <a:rPr lang="bg-BG" smtClean="0"/>
              <a:t>6.10.2017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79588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дата 2"/>
          <p:cNvSpPr>
            <a:spLocks noGrp="1"/>
          </p:cNvSpPr>
          <p:nvPr>
            <p:ph type="dt" sz="half" idx="10"/>
          </p:nvPr>
        </p:nvSpPr>
        <p:spPr/>
        <p:txBody>
          <a:bodyPr/>
          <a:lstStyle/>
          <a:p>
            <a:fld id="{7765FD6D-82EC-473A-89FD-F15EB63AC5E2}" type="datetimeFigureOut">
              <a:rPr lang="bg-BG" smtClean="0"/>
              <a:t>6.10.2017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352080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7765FD6D-82EC-473A-89FD-F15EB63AC5E2}" type="datetimeFigureOut">
              <a:rPr lang="bg-BG" smtClean="0"/>
              <a:t>6.10.2017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347527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Редакт. стил загл. образец</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7765FD6D-82EC-473A-89FD-F15EB63AC5E2}" type="datetimeFigureOut">
              <a:rPr lang="bg-BG" smtClean="0"/>
              <a:t>6.10.2017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82613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Редакт. стил загл. образец</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7765FD6D-82EC-473A-89FD-F15EB63AC5E2}" type="datetimeFigureOut">
              <a:rPr lang="bg-BG" smtClean="0"/>
              <a:t>6.10.2017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02907FE1-C8B9-4F2B-94D4-923E4563441A}" type="slidenum">
              <a:rPr lang="bg-BG" smtClean="0"/>
              <a:t>‹#›</a:t>
            </a:fld>
            <a:endParaRPr lang="bg-BG"/>
          </a:p>
        </p:txBody>
      </p:sp>
    </p:spTree>
    <p:extLst>
      <p:ext uri="{BB962C8B-B14F-4D97-AF65-F5344CB8AC3E}">
        <p14:creationId xmlns:p14="http://schemas.microsoft.com/office/powerpoint/2010/main" val="52280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5FD6D-82EC-473A-89FD-F15EB63AC5E2}" type="datetimeFigureOut">
              <a:rPr lang="bg-BG" smtClean="0"/>
              <a:t>6.10.2017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07FE1-C8B9-4F2B-94D4-923E4563441A}" type="slidenum">
              <a:rPr lang="bg-BG" smtClean="0"/>
              <a:t>‹#›</a:t>
            </a:fld>
            <a:endParaRPr lang="bg-BG"/>
          </a:p>
        </p:txBody>
      </p:sp>
    </p:spTree>
    <p:extLst>
      <p:ext uri="{BB962C8B-B14F-4D97-AF65-F5344CB8AC3E}">
        <p14:creationId xmlns:p14="http://schemas.microsoft.com/office/powerpoint/2010/main" val="388264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p:cNvSpPr txBox="1"/>
          <p:nvPr/>
        </p:nvSpPr>
        <p:spPr>
          <a:xfrm>
            <a:off x="-14986" y="-22626"/>
            <a:ext cx="9144000" cy="212365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6600" b="1" dirty="0"/>
              <a:t>Fifth</a:t>
            </a:r>
            <a:r>
              <a:rPr lang="en-US" sz="6600" b="1" dirty="0" smtClean="0"/>
              <a:t> Persona Doll</a:t>
            </a:r>
          </a:p>
          <a:p>
            <a:pPr algn="ctr"/>
            <a:endParaRPr lang="bg-BG" sz="6600" b="1" dirty="0"/>
          </a:p>
        </p:txBody>
      </p:sp>
      <p:sp>
        <p:nvSpPr>
          <p:cNvPr id="3" name="Текстово поле 2"/>
          <p:cNvSpPr txBox="1"/>
          <p:nvPr/>
        </p:nvSpPr>
        <p:spPr>
          <a:xfrm>
            <a:off x="-14986" y="2137481"/>
            <a:ext cx="9144000" cy="830997"/>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4800" b="1" dirty="0"/>
              <a:t>Project "Every child is special"</a:t>
            </a:r>
            <a:endParaRPr lang="bg-BG" sz="4800" b="1" dirty="0"/>
          </a:p>
        </p:txBody>
      </p:sp>
      <p:pic>
        <p:nvPicPr>
          <p:cNvPr id="4" name="Картина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656856"/>
            <a:ext cx="2420446" cy="490894"/>
          </a:xfrm>
          <a:prstGeom prst="rect">
            <a:avLst/>
          </a:prstGeom>
        </p:spPr>
      </p:pic>
      <p:pic>
        <p:nvPicPr>
          <p:cNvPr id="5" name="Картина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4355" y="3031416"/>
            <a:ext cx="2645318" cy="3741773"/>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4" y="4310959"/>
            <a:ext cx="1774825"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89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Картина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980728"/>
            <a:ext cx="3651870" cy="4869160"/>
          </a:xfrm>
          <a:prstGeom prst="rect">
            <a:avLst/>
          </a:prstGeom>
        </p:spPr>
      </p:pic>
    </p:spTree>
    <p:extLst>
      <p:ext uri="{BB962C8B-B14F-4D97-AF65-F5344CB8AC3E}">
        <p14:creationId xmlns:p14="http://schemas.microsoft.com/office/powerpoint/2010/main" val="385769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p:cNvSpPr txBox="1"/>
          <p:nvPr/>
        </p:nvSpPr>
        <p:spPr>
          <a:xfrm>
            <a:off x="0" y="33327"/>
            <a:ext cx="9144000" cy="1446550"/>
          </a:xfrm>
          <a:prstGeom prst="rect">
            <a:avLst/>
          </a:prstGeom>
          <a:solidFill>
            <a:schemeClr val="accent3">
              <a:lumMod val="40000"/>
              <a:lumOff val="60000"/>
            </a:schemeClr>
          </a:solidFill>
        </p:spPr>
        <p:txBody>
          <a:bodyPr wrap="square" rtlCol="0">
            <a:spAutoFit/>
          </a:bodyPr>
          <a:lstStyle/>
          <a:p>
            <a:pPr algn="ctr"/>
            <a:r>
              <a:rPr lang="en-US" sz="8800" b="1" dirty="0" smtClean="0">
                <a:solidFill>
                  <a:srgbClr val="FF0000"/>
                </a:solidFill>
                <a:latin typeface="Tempus Sans ITC" panose="04020404030D07020202" pitchFamily="82" charset="0"/>
              </a:rPr>
              <a:t>Chan Li</a:t>
            </a:r>
            <a:endParaRPr lang="bg-BG" sz="8800" b="1" dirty="0">
              <a:solidFill>
                <a:srgbClr val="FF0000"/>
              </a:solidFill>
              <a:effectLst>
                <a:outerShdw blurRad="38100" dist="38100" dir="2700000" algn="tl">
                  <a:srgbClr val="000000">
                    <a:alpha val="43137"/>
                  </a:srgbClr>
                </a:outerShdw>
              </a:effectLst>
            </a:endParaRPr>
          </a:p>
        </p:txBody>
      </p:sp>
      <p:sp>
        <p:nvSpPr>
          <p:cNvPr id="3" name="Текстово поле 2"/>
          <p:cNvSpPr txBox="1"/>
          <p:nvPr/>
        </p:nvSpPr>
        <p:spPr>
          <a:xfrm>
            <a:off x="827584" y="2204864"/>
            <a:ext cx="7800354" cy="3539430"/>
          </a:xfrm>
          <a:prstGeom prst="rect">
            <a:avLst/>
          </a:prstGeom>
          <a:noFill/>
        </p:spPr>
        <p:txBody>
          <a:bodyPr wrap="square" rtlCol="0">
            <a:spAutoFit/>
          </a:bodyPr>
          <a:lstStyle/>
          <a:p>
            <a:r>
              <a:rPr lang="bg-BG" sz="3200" b="1" dirty="0" err="1"/>
              <a:t>Age</a:t>
            </a:r>
            <a:r>
              <a:rPr lang="bg-BG" sz="3200" dirty="0"/>
              <a:t>: </a:t>
            </a:r>
            <a:r>
              <a:rPr lang="en-US" sz="3200" dirty="0" smtClean="0"/>
              <a:t>6</a:t>
            </a:r>
            <a:r>
              <a:rPr lang="bg-BG" sz="3200" dirty="0" smtClean="0"/>
              <a:t> </a:t>
            </a:r>
            <a:r>
              <a:rPr lang="bg-BG" sz="3200" dirty="0" err="1"/>
              <a:t>years</a:t>
            </a:r>
            <a:r>
              <a:rPr lang="bg-BG" sz="3200" dirty="0"/>
              <a:t/>
            </a:r>
            <a:br>
              <a:rPr lang="bg-BG" sz="3200" dirty="0"/>
            </a:br>
            <a:r>
              <a:rPr lang="bg-BG" sz="3200" b="1" dirty="0" err="1"/>
              <a:t>Gender</a:t>
            </a:r>
            <a:r>
              <a:rPr lang="bg-BG" sz="3200" b="1" dirty="0"/>
              <a:t>:</a:t>
            </a:r>
            <a:r>
              <a:rPr lang="bg-BG" sz="3200" dirty="0"/>
              <a:t> </a:t>
            </a:r>
            <a:r>
              <a:rPr lang="en-US" sz="3200" dirty="0"/>
              <a:t>M</a:t>
            </a:r>
            <a:r>
              <a:rPr lang="bg-BG" sz="3200" dirty="0" err="1" smtClean="0"/>
              <a:t>ale</a:t>
            </a:r>
            <a:r>
              <a:rPr lang="bg-BG" sz="3200" dirty="0"/>
              <a:t/>
            </a:r>
            <a:br>
              <a:rPr lang="bg-BG" sz="3200" dirty="0"/>
            </a:br>
            <a:r>
              <a:rPr lang="bg-BG" sz="3200" b="1" dirty="0" err="1"/>
              <a:t>Physical</a:t>
            </a:r>
            <a:r>
              <a:rPr lang="bg-BG" sz="3200" b="1" dirty="0"/>
              <a:t> </a:t>
            </a:r>
            <a:r>
              <a:rPr lang="bg-BG" sz="3200" b="1" dirty="0" err="1"/>
              <a:t>feature</a:t>
            </a:r>
            <a:r>
              <a:rPr lang="bg-BG" sz="3200" b="1" dirty="0"/>
              <a:t>:</a:t>
            </a:r>
            <a:r>
              <a:rPr lang="bg-BG" sz="3200" dirty="0"/>
              <a:t> </a:t>
            </a:r>
            <a:r>
              <a:rPr lang="en-US" sz="3200" dirty="0" smtClean="0"/>
              <a:t>a </a:t>
            </a:r>
            <a:r>
              <a:rPr lang="en-US" sz="3200" dirty="0"/>
              <a:t>l</a:t>
            </a:r>
            <a:r>
              <a:rPr lang="en-US" sz="3200" dirty="0" smtClean="0"/>
              <a:t>ight skin, dark eyes, </a:t>
            </a:r>
            <a:r>
              <a:rPr lang="en-US" sz="3200" dirty="0"/>
              <a:t>black</a:t>
            </a:r>
            <a:r>
              <a:rPr lang="en-US" sz="3200" dirty="0" smtClean="0"/>
              <a:t> hair, </a:t>
            </a:r>
            <a:r>
              <a:rPr lang="en-US" sz="3200" dirty="0"/>
              <a:t>overweight, of short stature</a:t>
            </a:r>
            <a:r>
              <a:rPr lang="bg-BG" sz="3200" dirty="0"/>
              <a:t/>
            </a:r>
            <a:br>
              <a:rPr lang="bg-BG" sz="3200" dirty="0"/>
            </a:br>
            <a:r>
              <a:rPr lang="bg-BG" sz="3200" b="1" dirty="0"/>
              <a:t>Family:</a:t>
            </a:r>
            <a:r>
              <a:rPr lang="bg-BG" sz="3200" dirty="0"/>
              <a:t> </a:t>
            </a:r>
            <a:r>
              <a:rPr lang="en-US" sz="3200" dirty="0"/>
              <a:t>Mother and father - Chinese</a:t>
            </a:r>
            <a:r>
              <a:rPr lang="en-US" sz="3200" dirty="0" smtClean="0"/>
              <a:t>, </a:t>
            </a:r>
            <a:r>
              <a:rPr lang="en-US" sz="3200" dirty="0"/>
              <a:t>the profession of parents </a:t>
            </a:r>
            <a:r>
              <a:rPr lang="en-US" sz="3200" dirty="0" smtClean="0"/>
              <a:t>– cooks</a:t>
            </a:r>
            <a:r>
              <a:rPr lang="en-US" sz="3200" dirty="0"/>
              <a:t>. H</a:t>
            </a:r>
            <a:r>
              <a:rPr lang="en-US" sz="3200" dirty="0" smtClean="0"/>
              <a:t>e </a:t>
            </a:r>
            <a:r>
              <a:rPr lang="en-US" sz="3200" dirty="0"/>
              <a:t>has no brother or sister.</a:t>
            </a:r>
            <a:endParaRPr lang="en-US" sz="3200" dirty="0" smtClean="0"/>
          </a:p>
        </p:txBody>
      </p:sp>
    </p:spTree>
    <p:extLst>
      <p:ext uri="{BB962C8B-B14F-4D97-AF65-F5344CB8AC3E}">
        <p14:creationId xmlns:p14="http://schemas.microsoft.com/office/powerpoint/2010/main" val="265376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о поле 1"/>
          <p:cNvSpPr txBox="1"/>
          <p:nvPr/>
        </p:nvSpPr>
        <p:spPr>
          <a:xfrm>
            <a:off x="384274" y="188640"/>
            <a:ext cx="8364189" cy="6494085"/>
          </a:xfrm>
          <a:prstGeom prst="rect">
            <a:avLst/>
          </a:prstGeom>
          <a:noFill/>
        </p:spPr>
        <p:txBody>
          <a:bodyPr wrap="square" rtlCol="0">
            <a:spAutoFit/>
          </a:bodyPr>
          <a:lstStyle/>
          <a:p>
            <a:r>
              <a:rPr lang="bg-BG" sz="3200" b="1" dirty="0"/>
              <a:t>Background</a:t>
            </a:r>
            <a:r>
              <a:rPr lang="bg-BG" sz="3200" b="1" dirty="0" smtClean="0"/>
              <a:t>:</a:t>
            </a:r>
            <a:r>
              <a:rPr lang="en-US" sz="3200" b="1" dirty="0" smtClean="0"/>
              <a:t> </a:t>
            </a:r>
            <a:r>
              <a:rPr lang="en-US" sz="3200" dirty="0"/>
              <a:t>The family is from China, Wuhan, located near the Yangzhou River. There are almost 10 million inhabitants. Here is one of the tallest buildings in the world</a:t>
            </a:r>
            <a:r>
              <a:rPr lang="en-US" sz="3200" dirty="0" smtClean="0"/>
              <a:t>. </a:t>
            </a:r>
          </a:p>
          <a:p>
            <a:endParaRPr lang="en-US" sz="3200" dirty="0"/>
          </a:p>
          <a:p>
            <a:endParaRPr lang="en-US" sz="3200" dirty="0" smtClean="0"/>
          </a:p>
          <a:p>
            <a:endParaRPr lang="en-US" sz="3200" dirty="0"/>
          </a:p>
          <a:p>
            <a:endParaRPr lang="en-US" sz="3200" dirty="0" smtClean="0"/>
          </a:p>
          <a:p>
            <a:endParaRPr lang="en-US" sz="3200" dirty="0" smtClean="0"/>
          </a:p>
          <a:p>
            <a:r>
              <a:rPr lang="en-US" sz="3200" dirty="0"/>
              <a:t>The family moved to Bulgaria six months ago. It </a:t>
            </a:r>
            <a:r>
              <a:rPr lang="en-US" sz="3200" dirty="0" err="1" smtClean="0"/>
              <a:t>comed</a:t>
            </a:r>
            <a:r>
              <a:rPr lang="en-US" sz="3200" dirty="0" smtClean="0"/>
              <a:t> </a:t>
            </a:r>
            <a:r>
              <a:rPr lang="en-US" sz="3200" dirty="0"/>
              <a:t>to their relatives who have a restaurant on one of the main streets. They </a:t>
            </a:r>
            <a:r>
              <a:rPr lang="en-US" sz="3200" dirty="0" smtClean="0"/>
              <a:t>decided </a:t>
            </a:r>
            <a:r>
              <a:rPr lang="en-US" sz="3200" dirty="0"/>
              <a:t>to stay in Shumen and work in the restaurant</a:t>
            </a:r>
            <a:r>
              <a:rPr lang="en-US" sz="3200" dirty="0" smtClean="0"/>
              <a:t>.</a:t>
            </a:r>
          </a:p>
        </p:txBody>
      </p:sp>
      <p:pic>
        <p:nvPicPr>
          <p:cNvPr id="3" name="Картина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5618" y="2204864"/>
            <a:ext cx="2898550" cy="2421404"/>
          </a:xfrm>
          <a:prstGeom prst="rect">
            <a:avLst/>
          </a:prstGeom>
        </p:spPr>
      </p:pic>
    </p:spTree>
    <p:extLst>
      <p:ext uri="{BB962C8B-B14F-4D97-AF65-F5344CB8AC3E}">
        <p14:creationId xmlns:p14="http://schemas.microsoft.com/office/powerpoint/2010/main" val="168070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307525" y="188640"/>
            <a:ext cx="8352928" cy="6494085"/>
          </a:xfrm>
          <a:prstGeom prst="rect">
            <a:avLst/>
          </a:prstGeom>
        </p:spPr>
        <p:txBody>
          <a:bodyPr wrap="square">
            <a:spAutoFit/>
          </a:bodyPr>
          <a:lstStyle/>
          <a:p>
            <a:r>
              <a:rPr lang="bg-BG" sz="3200" b="1" dirty="0" err="1"/>
              <a:t>Where</a:t>
            </a:r>
            <a:r>
              <a:rPr lang="bg-BG" sz="3200" b="1" dirty="0"/>
              <a:t> </a:t>
            </a:r>
            <a:r>
              <a:rPr lang="bg-BG" sz="3200" b="1" dirty="0" smtClean="0"/>
              <a:t>he </a:t>
            </a:r>
            <a:r>
              <a:rPr lang="bg-BG" sz="3200" b="1" dirty="0"/>
              <a:t>lives:</a:t>
            </a:r>
            <a:r>
              <a:rPr lang="bg-BG" sz="3200" dirty="0"/>
              <a:t> </a:t>
            </a:r>
            <a:r>
              <a:rPr lang="en-US" sz="3200" dirty="0"/>
              <a:t>The family lives in an apartment for rent on the outskirts of town. </a:t>
            </a:r>
            <a:r>
              <a:rPr lang="en-US" sz="3200" dirty="0" smtClean="0"/>
              <a:t>Chan </a:t>
            </a:r>
            <a:r>
              <a:rPr lang="en-US" sz="3200" dirty="0"/>
              <a:t>Li has his own room.</a:t>
            </a:r>
            <a:r>
              <a:rPr lang="en-US" sz="3200" dirty="0" smtClean="0"/>
              <a:t> </a:t>
            </a:r>
          </a:p>
          <a:p>
            <a:r>
              <a:rPr lang="bg-BG" sz="3200" b="1" dirty="0" err="1" smtClean="0"/>
              <a:t>What</a:t>
            </a:r>
            <a:r>
              <a:rPr lang="bg-BG" sz="3200" b="1" dirty="0" smtClean="0"/>
              <a:t> he </a:t>
            </a:r>
            <a:r>
              <a:rPr lang="bg-BG" sz="3200" b="1" dirty="0" err="1"/>
              <a:t>likes</a:t>
            </a:r>
            <a:r>
              <a:rPr lang="bg-BG" sz="3200" b="1" dirty="0"/>
              <a:t> to </a:t>
            </a:r>
            <a:r>
              <a:rPr lang="bg-BG" sz="3200" b="1" dirty="0" err="1" smtClean="0"/>
              <a:t>do</a:t>
            </a:r>
            <a:r>
              <a:rPr lang="bg-BG" sz="3200" b="1" dirty="0" smtClean="0"/>
              <a:t>:</a:t>
            </a:r>
            <a:r>
              <a:rPr lang="en-US" sz="3200" b="1" dirty="0" smtClean="0"/>
              <a:t> </a:t>
            </a:r>
            <a:r>
              <a:rPr lang="en-US" sz="3200" dirty="0"/>
              <a:t>To talk online with his Wuhan friends</a:t>
            </a:r>
            <a:endParaRPr lang="en-US" sz="3200" b="1" dirty="0" smtClean="0"/>
          </a:p>
          <a:p>
            <a:r>
              <a:rPr lang="bg-BG" sz="3200" b="1" dirty="0" smtClean="0"/>
              <a:t>Languages </a:t>
            </a:r>
            <a:r>
              <a:rPr lang="bg-BG" sz="3200" b="1" dirty="0"/>
              <a:t>that </a:t>
            </a:r>
            <a:r>
              <a:rPr lang="bg-BG" sz="3200" b="1" dirty="0" smtClean="0"/>
              <a:t>he </a:t>
            </a:r>
            <a:r>
              <a:rPr lang="bg-BG" sz="3200" b="1" dirty="0" err="1"/>
              <a:t>speaks</a:t>
            </a:r>
            <a:r>
              <a:rPr lang="bg-BG" sz="3200" b="1" dirty="0"/>
              <a:t>:</a:t>
            </a:r>
            <a:r>
              <a:rPr lang="bg-BG" sz="3200" dirty="0"/>
              <a:t> </a:t>
            </a:r>
            <a:r>
              <a:rPr lang="en-US" sz="3200" dirty="0"/>
              <a:t>Mother tongue - Chinese. He knows a few Bulgarian words</a:t>
            </a:r>
            <a:r>
              <a:rPr lang="en-US" sz="3200" dirty="0" smtClean="0"/>
              <a:t>.</a:t>
            </a:r>
          </a:p>
          <a:p>
            <a:r>
              <a:rPr lang="en-US" sz="3200" b="1" dirty="0"/>
              <a:t>H</a:t>
            </a:r>
            <a:r>
              <a:rPr lang="bg-BG" sz="3200" b="1" dirty="0" smtClean="0"/>
              <a:t>e </a:t>
            </a:r>
            <a:r>
              <a:rPr lang="bg-BG" sz="3200" b="1" dirty="0" err="1"/>
              <a:t>does</a:t>
            </a:r>
            <a:r>
              <a:rPr lang="bg-BG" sz="3200" b="1" dirty="0"/>
              <a:t> with </a:t>
            </a:r>
            <a:r>
              <a:rPr lang="bg-BG" sz="3200" b="1" dirty="0" err="1"/>
              <a:t>ease</a:t>
            </a:r>
            <a:r>
              <a:rPr lang="bg-BG" sz="3200" b="1" dirty="0"/>
              <a:t> / </a:t>
            </a:r>
            <a:r>
              <a:rPr lang="bg-BG" sz="3200" b="1" dirty="0" err="1"/>
              <a:t>dislikes</a:t>
            </a:r>
            <a:r>
              <a:rPr lang="bg-BG" sz="3200" b="1" dirty="0" smtClean="0"/>
              <a:t>:</a:t>
            </a:r>
            <a:r>
              <a:rPr lang="en-US" sz="3200" b="1" dirty="0" smtClean="0"/>
              <a:t> </a:t>
            </a:r>
            <a:r>
              <a:rPr lang="en-US" sz="3200" dirty="0" smtClean="0"/>
              <a:t>He is good at sums to 100 and </a:t>
            </a:r>
            <a:r>
              <a:rPr lang="en-US" sz="3200" dirty="0"/>
              <a:t>count to 1 000 000. </a:t>
            </a:r>
            <a:r>
              <a:rPr lang="en-US" sz="3200" dirty="0" smtClean="0"/>
              <a:t>He </a:t>
            </a:r>
            <a:r>
              <a:rPr lang="en-US" sz="3200" dirty="0"/>
              <a:t>is very disciplined and executive</a:t>
            </a:r>
            <a:r>
              <a:rPr lang="en-US" sz="3200" dirty="0" smtClean="0"/>
              <a:t>.</a:t>
            </a:r>
            <a:endParaRPr lang="en-US" sz="3200" dirty="0"/>
          </a:p>
          <a:p>
            <a:r>
              <a:rPr lang="en-US" sz="3200" dirty="0"/>
              <a:t>He does not like physical loads. He dislikes the Bulgarian cuisine. He does not eat in the kindergarten.</a:t>
            </a:r>
            <a:endParaRPr lang="bg-BG" sz="3200" dirty="0"/>
          </a:p>
        </p:txBody>
      </p:sp>
    </p:spTree>
    <p:extLst>
      <p:ext uri="{BB962C8B-B14F-4D97-AF65-F5344CB8AC3E}">
        <p14:creationId xmlns:p14="http://schemas.microsoft.com/office/powerpoint/2010/main" val="3717476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467543" y="260648"/>
            <a:ext cx="8274469" cy="6001643"/>
          </a:xfrm>
          <a:prstGeom prst="rect">
            <a:avLst/>
          </a:prstGeom>
        </p:spPr>
        <p:txBody>
          <a:bodyPr wrap="square">
            <a:spAutoFit/>
          </a:bodyPr>
          <a:lstStyle/>
          <a:p>
            <a:r>
              <a:rPr lang="bg-BG" sz="3200" b="1" dirty="0" err="1"/>
              <a:t>What</a:t>
            </a:r>
            <a:r>
              <a:rPr lang="bg-BG" sz="3200" b="1" dirty="0"/>
              <a:t> </a:t>
            </a:r>
            <a:r>
              <a:rPr lang="bg-BG" sz="3200" b="1" dirty="0" smtClean="0"/>
              <a:t>he </a:t>
            </a:r>
            <a:r>
              <a:rPr lang="bg-BG" sz="3200" b="1" dirty="0" err="1"/>
              <a:t>cannot</a:t>
            </a:r>
            <a:r>
              <a:rPr lang="bg-BG" sz="3200" b="1" dirty="0"/>
              <a:t> </a:t>
            </a:r>
            <a:r>
              <a:rPr lang="bg-BG" sz="3200" b="1" dirty="0" err="1"/>
              <a:t>do</a:t>
            </a:r>
            <a:r>
              <a:rPr lang="bg-BG" sz="3200" b="1" dirty="0"/>
              <a:t> / </a:t>
            </a:r>
            <a:r>
              <a:rPr lang="bg-BG" sz="3200" b="1" dirty="0" err="1"/>
              <a:t>has</a:t>
            </a:r>
            <a:r>
              <a:rPr lang="bg-BG" sz="3200" b="1" dirty="0"/>
              <a:t> </a:t>
            </a:r>
            <a:r>
              <a:rPr lang="bg-BG" sz="3200" b="1" dirty="0" err="1"/>
              <a:t>difficulty</a:t>
            </a:r>
            <a:r>
              <a:rPr lang="bg-BG" sz="3200" b="1" dirty="0"/>
              <a:t>:</a:t>
            </a:r>
            <a:r>
              <a:rPr lang="bg-BG" sz="3200" dirty="0"/>
              <a:t> </a:t>
            </a:r>
            <a:r>
              <a:rPr lang="en-US" sz="3200" dirty="0"/>
              <a:t>He can not participate actively in Bulgarian language classes, first: because he does not speak Bulgarian, </a:t>
            </a:r>
            <a:r>
              <a:rPr lang="en-US" sz="3200" dirty="0" smtClean="0"/>
              <a:t>second</a:t>
            </a:r>
            <a:r>
              <a:rPr lang="en-US" sz="3200" dirty="0"/>
              <a:t>: because he stutters. Sports classes are a real torture for him.</a:t>
            </a:r>
            <a:endParaRPr lang="en-US" sz="3200" dirty="0" smtClean="0"/>
          </a:p>
          <a:p>
            <a:r>
              <a:rPr lang="bg-BG" sz="3200" b="1" dirty="0" err="1" smtClean="0"/>
              <a:t>What</a:t>
            </a:r>
            <a:r>
              <a:rPr lang="bg-BG" sz="3200" b="1" dirty="0" smtClean="0"/>
              <a:t> </a:t>
            </a:r>
            <a:r>
              <a:rPr lang="bg-BG" sz="3200" b="1" dirty="0" err="1"/>
              <a:t>makes</a:t>
            </a:r>
            <a:r>
              <a:rPr lang="bg-BG" sz="3200" b="1" dirty="0"/>
              <a:t> </a:t>
            </a:r>
            <a:r>
              <a:rPr lang="en-US" sz="3200" b="1" dirty="0" smtClean="0"/>
              <a:t>Li </a:t>
            </a:r>
            <a:r>
              <a:rPr lang="bg-BG" sz="3200" b="1" dirty="0" err="1" smtClean="0"/>
              <a:t>happy</a:t>
            </a:r>
            <a:r>
              <a:rPr lang="bg-BG" sz="3200" b="1" dirty="0" smtClean="0"/>
              <a:t> </a:t>
            </a:r>
            <a:r>
              <a:rPr lang="bg-BG" sz="3200" b="1" dirty="0"/>
              <a:t>/ </a:t>
            </a:r>
            <a:r>
              <a:rPr lang="bg-BG" sz="3200" b="1" dirty="0" err="1"/>
              <a:t>sad</a:t>
            </a:r>
            <a:r>
              <a:rPr lang="bg-BG" sz="3200" b="1" dirty="0"/>
              <a:t> / </a:t>
            </a:r>
            <a:r>
              <a:rPr lang="bg-BG" sz="3200" b="1" dirty="0" err="1"/>
              <a:t>depressed</a:t>
            </a:r>
            <a:r>
              <a:rPr lang="bg-BG" sz="3200" b="1" dirty="0" smtClean="0"/>
              <a:t>:</a:t>
            </a:r>
            <a:endParaRPr lang="en-US" sz="3200" b="1" dirty="0" smtClean="0"/>
          </a:p>
          <a:p>
            <a:r>
              <a:rPr lang="en-US" sz="3200" dirty="0"/>
              <a:t>He is happy when he listens to Chinese music. Every evening he visits the restaurant where his parents work. Li loves eating Chinese food in large quantities. His favorite dish is three kinds of meat with fried vegetables.</a:t>
            </a:r>
            <a:endParaRPr lang="en-US" sz="3200" b="1" dirty="0" smtClean="0"/>
          </a:p>
          <a:p>
            <a:endParaRPr lang="bg-BG" sz="3200" dirty="0"/>
          </a:p>
        </p:txBody>
      </p:sp>
      <p:pic>
        <p:nvPicPr>
          <p:cNvPr id="3" name="Картина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6136" y="5105400"/>
            <a:ext cx="1656184" cy="1656184"/>
          </a:xfrm>
          <a:prstGeom prst="ellipse">
            <a:avLst/>
          </a:prstGeom>
        </p:spPr>
      </p:pic>
    </p:spTree>
    <p:extLst>
      <p:ext uri="{BB962C8B-B14F-4D97-AF65-F5344CB8AC3E}">
        <p14:creationId xmlns:p14="http://schemas.microsoft.com/office/powerpoint/2010/main" val="3860521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323528" y="2902"/>
            <a:ext cx="8820472" cy="6494085"/>
          </a:xfrm>
          <a:prstGeom prst="rect">
            <a:avLst/>
          </a:prstGeom>
        </p:spPr>
        <p:txBody>
          <a:bodyPr wrap="square">
            <a:spAutoFit/>
          </a:bodyPr>
          <a:lstStyle/>
          <a:p>
            <a:r>
              <a:rPr lang="en-US" sz="3200" dirty="0" smtClean="0"/>
              <a:t>He is </a:t>
            </a:r>
            <a:r>
              <a:rPr lang="en-US" sz="3200" dirty="0"/>
              <a:t>sad because he can not walk around the fairy paths of Wuhan Park with the countless fireflies that provoke him to dream. He shows pictures of children. But they can not understand </a:t>
            </a:r>
            <a:r>
              <a:rPr lang="en-US" sz="3200" dirty="0" smtClean="0"/>
              <a:t>him. </a:t>
            </a:r>
            <a:r>
              <a:rPr lang="en-US" sz="3200" dirty="0"/>
              <a:t>In Shumen no park with fireflies</a:t>
            </a:r>
            <a:r>
              <a:rPr lang="en-US" sz="3200" dirty="0" smtClean="0"/>
              <a:t>.</a:t>
            </a:r>
          </a:p>
          <a:p>
            <a:endParaRPr lang="en-US" sz="3200" dirty="0"/>
          </a:p>
          <a:p>
            <a:endParaRPr lang="en-US" sz="3200" dirty="0" smtClean="0"/>
          </a:p>
          <a:p>
            <a:endParaRPr lang="en-US" sz="3200" dirty="0"/>
          </a:p>
          <a:p>
            <a:endParaRPr lang="en-US" sz="3200" dirty="0" smtClean="0"/>
          </a:p>
          <a:p>
            <a:endParaRPr lang="en-US" sz="3200" dirty="0" smtClean="0"/>
          </a:p>
          <a:p>
            <a:r>
              <a:rPr lang="en-US" sz="3200" dirty="0" smtClean="0"/>
              <a:t>Next </a:t>
            </a:r>
            <a:r>
              <a:rPr lang="en-US" sz="3200" dirty="0"/>
              <a:t>year he will start attending school and will be in the 1st grade. This suppresses him - he does not speak Bulgarian, he stutters and is overweight</a:t>
            </a:r>
            <a:r>
              <a:rPr lang="en-US" sz="3200" dirty="0" smtClean="0"/>
              <a:t>.</a:t>
            </a:r>
            <a:endParaRPr lang="en-US" sz="3200" b="1" dirty="0" smtClean="0"/>
          </a:p>
        </p:txBody>
      </p:sp>
      <p:pic>
        <p:nvPicPr>
          <p:cNvPr id="3" name="Картина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453" y="2538081"/>
            <a:ext cx="3617094" cy="2413254"/>
          </a:xfrm>
          <a:prstGeom prst="rect">
            <a:avLst/>
          </a:prstGeom>
        </p:spPr>
      </p:pic>
    </p:spTree>
    <p:extLst>
      <p:ext uri="{BB962C8B-B14F-4D97-AF65-F5344CB8AC3E}">
        <p14:creationId xmlns:p14="http://schemas.microsoft.com/office/powerpoint/2010/main" val="1341550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Картина 3"/>
          <p:cNvPicPr>
            <a:picLocks noChangeAspect="1"/>
          </p:cNvPicPr>
          <p:nvPr/>
        </p:nvPicPr>
        <p:blipFill rotWithShape="1">
          <a:blip r:embed="rId2">
            <a:extLst>
              <a:ext uri="{28A0092B-C50C-407E-A947-70E740481C1C}">
                <a14:useLocalDpi xmlns:a14="http://schemas.microsoft.com/office/drawing/2010/main" val="0"/>
              </a:ext>
            </a:extLst>
          </a:blip>
          <a:srcRect t="4241" r="6473" b="14509"/>
          <a:stretch/>
        </p:blipFill>
        <p:spPr>
          <a:xfrm>
            <a:off x="4739587" y="3491712"/>
            <a:ext cx="3056383" cy="2655186"/>
          </a:xfrm>
          <a:prstGeom prst="ellipse">
            <a:avLst/>
          </a:prstGeom>
        </p:spPr>
      </p:pic>
      <p:sp>
        <p:nvSpPr>
          <p:cNvPr id="2" name="Правоъгълник 1"/>
          <p:cNvSpPr/>
          <p:nvPr/>
        </p:nvSpPr>
        <p:spPr>
          <a:xfrm>
            <a:off x="611560" y="188640"/>
            <a:ext cx="7992888" cy="6494085"/>
          </a:xfrm>
          <a:prstGeom prst="rect">
            <a:avLst/>
          </a:prstGeom>
        </p:spPr>
        <p:txBody>
          <a:bodyPr wrap="square">
            <a:spAutoFit/>
          </a:bodyPr>
          <a:lstStyle/>
          <a:p>
            <a:r>
              <a:rPr lang="bg-BG" sz="3200" b="1" dirty="0" err="1"/>
              <a:t>Fears</a:t>
            </a:r>
            <a:r>
              <a:rPr lang="bg-BG" sz="3200" b="1" dirty="0"/>
              <a:t>:</a:t>
            </a:r>
            <a:r>
              <a:rPr lang="bg-BG" sz="3200" dirty="0"/>
              <a:t> </a:t>
            </a:r>
            <a:r>
              <a:rPr lang="en-US" sz="3200" dirty="0"/>
              <a:t>He's afraid to talk to peers. H</a:t>
            </a:r>
            <a:r>
              <a:rPr lang="en-US" sz="3200" dirty="0" smtClean="0"/>
              <a:t>e </a:t>
            </a:r>
            <a:r>
              <a:rPr lang="en-US" sz="3200" dirty="0"/>
              <a:t>stutters and for this reason </a:t>
            </a:r>
            <a:r>
              <a:rPr lang="en-US" sz="3200" dirty="0" smtClean="0"/>
              <a:t>he </a:t>
            </a:r>
            <a:r>
              <a:rPr lang="en-US" sz="3200" dirty="0"/>
              <a:t>almost does not communicate with children and teachers.</a:t>
            </a:r>
            <a:br>
              <a:rPr lang="en-US" sz="3200" dirty="0"/>
            </a:br>
            <a:r>
              <a:rPr lang="en-US" sz="3200" dirty="0"/>
              <a:t>They </a:t>
            </a:r>
            <a:r>
              <a:rPr lang="en-US" sz="3200" dirty="0" smtClean="0"/>
              <a:t>mock at him </a:t>
            </a:r>
            <a:r>
              <a:rPr lang="en-US" sz="3200" dirty="0"/>
              <a:t>sometimes</a:t>
            </a:r>
            <a:r>
              <a:rPr lang="en-US" sz="3200" dirty="0" smtClean="0"/>
              <a:t>.</a:t>
            </a:r>
          </a:p>
          <a:p>
            <a:r>
              <a:rPr lang="bg-BG" sz="3200" b="1" dirty="0" smtClean="0"/>
              <a:t>Foods </a:t>
            </a:r>
            <a:r>
              <a:rPr lang="bg-BG" sz="3200" b="1" dirty="0"/>
              <a:t>that </a:t>
            </a:r>
            <a:r>
              <a:rPr lang="bg-BG" sz="3200" b="1" dirty="0" smtClean="0"/>
              <a:t>he </a:t>
            </a:r>
            <a:r>
              <a:rPr lang="bg-BG" sz="3200" b="1" dirty="0" err="1"/>
              <a:t>likes</a:t>
            </a:r>
            <a:r>
              <a:rPr lang="bg-BG" sz="3200" b="1" dirty="0"/>
              <a:t> / </a:t>
            </a:r>
            <a:r>
              <a:rPr lang="bg-BG" sz="3200" b="1" dirty="0" err="1"/>
              <a:t>dislikes</a:t>
            </a:r>
            <a:r>
              <a:rPr lang="bg-BG" sz="3200" b="1" dirty="0"/>
              <a:t>:</a:t>
            </a:r>
            <a:r>
              <a:rPr lang="bg-BG" sz="3200" dirty="0"/>
              <a:t> </a:t>
            </a:r>
            <a:r>
              <a:rPr lang="en-US" sz="3200" dirty="0"/>
              <a:t>Vegetables, meat, rice, Chinese bread. Everything must be prepared in a traditional Chinese pan - a walk</a:t>
            </a:r>
            <a:r>
              <a:rPr lang="en-US" sz="3200" dirty="0" smtClean="0"/>
              <a:t>.</a:t>
            </a:r>
          </a:p>
          <a:p>
            <a:endParaRPr lang="en-US" sz="3200" dirty="0" smtClean="0"/>
          </a:p>
          <a:p>
            <a:endParaRPr lang="en-US" sz="3200" dirty="0"/>
          </a:p>
          <a:p>
            <a:endParaRPr lang="en-US" sz="3200" dirty="0" smtClean="0"/>
          </a:p>
          <a:p>
            <a:endParaRPr lang="en-US" sz="3200" dirty="0"/>
          </a:p>
          <a:p>
            <a:endParaRPr lang="en-US" sz="3200" dirty="0" smtClean="0"/>
          </a:p>
          <a:p>
            <a:r>
              <a:rPr lang="en-US" sz="3200" dirty="0" smtClean="0"/>
              <a:t>He </a:t>
            </a:r>
            <a:r>
              <a:rPr lang="en-US" sz="3200" dirty="0"/>
              <a:t>does not like Bulgarian cuisine.</a:t>
            </a:r>
            <a:endParaRPr lang="bg-BG" sz="3200" dirty="0"/>
          </a:p>
        </p:txBody>
      </p:sp>
      <p:pic>
        <p:nvPicPr>
          <p:cNvPr id="3" name="Картина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696461"/>
            <a:ext cx="3586814" cy="2376264"/>
          </a:xfrm>
          <a:prstGeom prst="rect">
            <a:avLst/>
          </a:prstGeom>
        </p:spPr>
      </p:pic>
    </p:spTree>
    <p:extLst>
      <p:ext uri="{BB962C8B-B14F-4D97-AF65-F5344CB8AC3E}">
        <p14:creationId xmlns:p14="http://schemas.microsoft.com/office/powerpoint/2010/main" val="3140129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386</Words>
  <Application>Microsoft Office PowerPoint</Application>
  <PresentationFormat>Презентация на цял екран (4:3)</PresentationFormat>
  <Paragraphs>34</Paragraphs>
  <Slides>8</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8</vt:i4>
      </vt:variant>
    </vt:vector>
  </HeadingPairs>
  <TitlesOfParts>
    <vt:vector size="9" baseType="lpstr">
      <vt:lpstr>Office тема</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svetla</dc:creator>
  <cp:lastModifiedBy>svetla</cp:lastModifiedBy>
  <cp:revision>20</cp:revision>
  <dcterms:created xsi:type="dcterms:W3CDTF">2016-02-17T19:44:06Z</dcterms:created>
  <dcterms:modified xsi:type="dcterms:W3CDTF">2017-10-06T10:30:14Z</dcterms:modified>
</cp:coreProperties>
</file>