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7" r:id="rId3"/>
    <p:sldId id="262" r:id="rId4"/>
    <p:sldId id="261" r:id="rId5"/>
    <p:sldId id="263" r:id="rId6"/>
    <p:sldId id="264" r:id="rId7"/>
    <p:sldId id="258" r:id="rId8"/>
    <p:sldId id="260" r:id="rId9"/>
    <p:sldId id="266" r:id="rId10"/>
    <p:sldId id="267" r:id="rId11"/>
    <p:sldId id="274" r:id="rId12"/>
    <p:sldId id="269" r:id="rId13"/>
    <p:sldId id="279" r:id="rId14"/>
    <p:sldId id="270" r:id="rId15"/>
    <p:sldId id="272" r:id="rId16"/>
    <p:sldId id="276" r:id="rId17"/>
    <p:sldId id="271" r:id="rId18"/>
    <p:sldId id="268" r:id="rId19"/>
    <p:sldId id="265" r:id="rId20"/>
    <p:sldId id="278" r:id="rId21"/>
    <p:sldId id="259" r:id="rId22"/>
    <p:sldId id="277" r:id="rId23"/>
    <p:sldId id="273" r:id="rId24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7906-EACE-4BA1-8F4E-C1E46D417AE4}" type="datetimeFigureOut">
              <a:rPr lang="bg-BG" smtClean="0"/>
              <a:t>12.3.2016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DE25-6C00-49BF-B373-5C1E61FC27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96758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7906-EACE-4BA1-8F4E-C1E46D417AE4}" type="datetimeFigureOut">
              <a:rPr lang="bg-BG" smtClean="0"/>
              <a:t>12.3.2016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DE25-6C00-49BF-B373-5C1E61FC27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35089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7906-EACE-4BA1-8F4E-C1E46D417AE4}" type="datetimeFigureOut">
              <a:rPr lang="bg-BG" smtClean="0"/>
              <a:t>12.3.2016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DE25-6C00-49BF-B373-5C1E61FC27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23117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7906-EACE-4BA1-8F4E-C1E46D417AE4}" type="datetimeFigureOut">
              <a:rPr lang="bg-BG" smtClean="0"/>
              <a:t>12.3.2016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DE25-6C00-49BF-B373-5C1E61FC27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84860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7906-EACE-4BA1-8F4E-C1E46D417AE4}" type="datetimeFigureOut">
              <a:rPr lang="bg-BG" smtClean="0"/>
              <a:t>12.3.2016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DE25-6C00-49BF-B373-5C1E61FC27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59771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7906-EACE-4BA1-8F4E-C1E46D417AE4}" type="datetimeFigureOut">
              <a:rPr lang="bg-BG" smtClean="0"/>
              <a:t>12.3.2016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DE25-6C00-49BF-B373-5C1E61FC27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81939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7906-EACE-4BA1-8F4E-C1E46D417AE4}" type="datetimeFigureOut">
              <a:rPr lang="bg-BG" smtClean="0"/>
              <a:t>12.3.2016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DE25-6C00-49BF-B373-5C1E61FC27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74586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7906-EACE-4BA1-8F4E-C1E46D417AE4}" type="datetimeFigureOut">
              <a:rPr lang="bg-BG" smtClean="0"/>
              <a:t>12.3.2016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DE25-6C00-49BF-B373-5C1E61FC27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61275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7906-EACE-4BA1-8F4E-C1E46D417AE4}" type="datetimeFigureOut">
              <a:rPr lang="bg-BG" smtClean="0"/>
              <a:t>12.3.2016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DE25-6C00-49BF-B373-5C1E61FC27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61170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7906-EACE-4BA1-8F4E-C1E46D417AE4}" type="datetimeFigureOut">
              <a:rPr lang="bg-BG" smtClean="0"/>
              <a:t>12.3.2016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DE25-6C00-49BF-B373-5C1E61FC27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72174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7906-EACE-4BA1-8F4E-C1E46D417AE4}" type="datetimeFigureOut">
              <a:rPr lang="bg-BG" smtClean="0"/>
              <a:t>12.3.2016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DE25-6C00-49BF-B373-5C1E61FC27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34413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C7906-EACE-4BA1-8F4E-C1E46D417AE4}" type="datetimeFigureOut">
              <a:rPr lang="bg-BG" smtClean="0"/>
              <a:t>12.3.2016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CDE25-6C00-49BF-B373-5C1E61FC27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8250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1.jpg"/><Relationship Id="rId7" Type="http://schemas.openxmlformats.org/officeDocument/2006/relationships/image" Target="../media/image34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microsoft.com/office/2007/relationships/hdphoto" Target="../media/hdphoto1.wdp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ssuu.com/svpopova/docs/ugly_duckling/1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live.etwinning.net/projects/project/12237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0.jpg"/><Relationship Id="rId2" Type="http://schemas.openxmlformats.org/officeDocument/2006/relationships/hyperlink" Target="http://www.slideshare.net/SvetlaPopova1/pd-metodology-5673947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ssuu.com/svpopova/docs/_________________persona_dolls/1" TargetMode="External"/><Relationship Id="rId5" Type="http://schemas.openxmlformats.org/officeDocument/2006/relationships/image" Target="../media/image19.jpg"/><Relationship Id="rId4" Type="http://schemas.openxmlformats.org/officeDocument/2006/relationships/hyperlink" Target="https://issuu.com/svpopova/docs/anane/1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/>
          <p:cNvSpPr txBox="1"/>
          <p:nvPr/>
        </p:nvSpPr>
        <p:spPr>
          <a:xfrm>
            <a:off x="0" y="2137480"/>
            <a:ext cx="9144000" cy="83099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Project "Every child is special"</a:t>
            </a:r>
            <a:endParaRPr lang="bg-BG" sz="4800" b="1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55" y="3031416"/>
            <a:ext cx="2645318" cy="3741773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56856"/>
            <a:ext cx="2420446" cy="49089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310959"/>
            <a:ext cx="1774825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Текстово поле 6"/>
          <p:cNvSpPr txBox="1"/>
          <p:nvPr/>
        </p:nvSpPr>
        <p:spPr>
          <a:xfrm>
            <a:off x="-14986" y="-51247"/>
            <a:ext cx="9144000" cy="230832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b="1" dirty="0"/>
              <a:t>Activities</a:t>
            </a:r>
          </a:p>
          <a:p>
            <a:pPr algn="ctr"/>
            <a:r>
              <a:rPr lang="en-US" sz="4800" b="1" dirty="0"/>
              <a:t>done after seminar in Estonia</a:t>
            </a:r>
            <a:endParaRPr lang="bg-BG" sz="4800" b="1" dirty="0"/>
          </a:p>
        </p:txBody>
      </p:sp>
    </p:spTree>
    <p:extLst>
      <p:ext uri="{BB962C8B-B14F-4D97-AF65-F5344CB8AC3E}">
        <p14:creationId xmlns:p14="http://schemas.microsoft.com/office/powerpoint/2010/main" val="334704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488" y="3140968"/>
            <a:ext cx="4574447" cy="3430835"/>
          </a:xfrm>
          <a:prstGeom prst="rect">
            <a:avLst/>
          </a:prstGeom>
        </p:spPr>
      </p:pic>
      <p:sp>
        <p:nvSpPr>
          <p:cNvPr id="2" name="Текстово поле 1"/>
          <p:cNvSpPr txBox="1"/>
          <p:nvPr/>
        </p:nvSpPr>
        <p:spPr>
          <a:xfrm>
            <a:off x="1425" y="260648"/>
            <a:ext cx="9114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3600" b="1" dirty="0">
                <a:solidFill>
                  <a:srgbClr val="FF0000"/>
                </a:solidFill>
              </a:rPr>
              <a:t>Differences week </a:t>
            </a:r>
            <a:r>
              <a:rPr lang="bg-BG" sz="3600" b="1" dirty="0">
                <a:solidFill>
                  <a:srgbClr val="FF0000"/>
                </a:solidFill>
              </a:rPr>
              <a:t>across</a:t>
            </a:r>
            <a:r>
              <a:rPr lang="en-US" sz="3600" b="1" dirty="0">
                <a:solidFill>
                  <a:srgbClr val="FF0000"/>
                </a:solidFill>
              </a:rPr>
              <a:t> kindergarten 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3" name="Текстово поле 2"/>
          <p:cNvSpPr txBox="1"/>
          <p:nvPr/>
        </p:nvSpPr>
        <p:spPr>
          <a:xfrm>
            <a:off x="251519" y="780745"/>
            <a:ext cx="86409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Children danced, </a:t>
            </a:r>
            <a:r>
              <a:rPr lang="en-US" sz="2800" b="1" dirty="0" smtClean="0"/>
              <a:t>played </a:t>
            </a:r>
            <a:r>
              <a:rPr lang="en-US" sz="2800" b="1" dirty="0"/>
              <a:t>games from Europe and </a:t>
            </a:r>
            <a:r>
              <a:rPr lang="en-US" sz="2800" b="1" dirty="0" smtClean="0"/>
              <a:t>Africa, </a:t>
            </a:r>
            <a:r>
              <a:rPr lang="en-US" sz="2800" b="1" dirty="0"/>
              <a:t>played African </a:t>
            </a:r>
            <a:r>
              <a:rPr lang="en-US" sz="2800" b="1" dirty="0" smtClean="0"/>
              <a:t>instruments. </a:t>
            </a:r>
          </a:p>
          <a:p>
            <a:pPr algn="ctr"/>
            <a:r>
              <a:rPr lang="en-US" sz="2800" b="1" dirty="0" smtClean="0"/>
              <a:t>We </a:t>
            </a:r>
            <a:r>
              <a:rPr lang="en-US" sz="2800" b="1" dirty="0"/>
              <a:t>played a game with cubes "Different people</a:t>
            </a:r>
            <a:r>
              <a:rPr lang="en-US" sz="2800" b="1" dirty="0" smtClean="0"/>
              <a:t>"</a:t>
            </a:r>
            <a:endParaRPr lang="bg-BG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0" y="2276872"/>
            <a:ext cx="4575053" cy="343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45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0" y="11663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We met children </a:t>
            </a:r>
            <a:r>
              <a:rPr lang="en-US" sz="2800" b="1" dirty="0" smtClean="0">
                <a:solidFill>
                  <a:srgbClr val="FF0000"/>
                </a:solidFill>
              </a:rPr>
              <a:t>with the </a:t>
            </a:r>
            <a:r>
              <a:rPr lang="en-US" sz="2800" b="1" dirty="0">
                <a:solidFill>
                  <a:srgbClr val="FF0000"/>
                </a:solidFill>
              </a:rPr>
              <a:t>World's Most Famous Disabled </a:t>
            </a:r>
            <a:r>
              <a:rPr lang="en-US" sz="2800" b="1" dirty="0" smtClean="0">
                <a:solidFill>
                  <a:srgbClr val="FF0000"/>
                </a:solidFill>
              </a:rPr>
              <a:t>People </a:t>
            </a:r>
            <a:r>
              <a:rPr lang="en-US" sz="2800" b="1" dirty="0">
                <a:solidFill>
                  <a:srgbClr val="FF0000"/>
                </a:solidFill>
              </a:rPr>
              <a:t>who have contributed to the progress of </a:t>
            </a:r>
            <a:r>
              <a:rPr lang="en-US" sz="2800" b="1" dirty="0" smtClean="0">
                <a:solidFill>
                  <a:srgbClr val="FF0000"/>
                </a:solidFill>
              </a:rPr>
              <a:t>humanity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6" y="1283251"/>
            <a:ext cx="2160240" cy="2160240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82" y="1283251"/>
            <a:ext cx="1796635" cy="2160240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76" y="3793470"/>
            <a:ext cx="2512120" cy="2512120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3" y="1275967"/>
            <a:ext cx="2717801" cy="1531028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82" y="3793470"/>
            <a:ext cx="1828952" cy="2512120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9" r="33075"/>
          <a:stretch/>
        </p:blipFill>
        <p:spPr>
          <a:xfrm>
            <a:off x="6228184" y="2996952"/>
            <a:ext cx="2717801" cy="369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5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Картина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663" y="1234126"/>
            <a:ext cx="3263337" cy="2447503"/>
          </a:xfrm>
          <a:prstGeom prst="rect">
            <a:avLst/>
          </a:prstGeom>
        </p:spPr>
      </p:pic>
      <p:sp>
        <p:nvSpPr>
          <p:cNvPr id="2" name="Текстово поле 1"/>
          <p:cNvSpPr txBox="1"/>
          <p:nvPr/>
        </p:nvSpPr>
        <p:spPr>
          <a:xfrm>
            <a:off x="0" y="15783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“The Ugly </a:t>
            </a:r>
            <a:r>
              <a:rPr lang="en-US" sz="3600" b="1" dirty="0">
                <a:solidFill>
                  <a:srgbClr val="FF0000"/>
                </a:solidFill>
              </a:rPr>
              <a:t>duckling”</a:t>
            </a:r>
            <a:endParaRPr lang="bg-BG" sz="3600" b="1" dirty="0">
              <a:solidFill>
                <a:srgbClr val="FF0000"/>
              </a:solidFill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19" y="978145"/>
            <a:ext cx="2469362" cy="1852021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" y="1200947"/>
            <a:ext cx="3263337" cy="2447503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1" y="4221088"/>
            <a:ext cx="3263338" cy="2447503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425" y="4221087"/>
            <a:ext cx="3263338" cy="2447503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331" y="3140968"/>
            <a:ext cx="3263338" cy="244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2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0" y="15783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8th </a:t>
            </a:r>
            <a:r>
              <a:rPr lang="en-US" sz="3600" b="1" dirty="0">
                <a:solidFill>
                  <a:srgbClr val="FF0000"/>
                </a:solidFill>
              </a:rPr>
              <a:t>International Children's Theatre </a:t>
            </a:r>
            <a:r>
              <a:rPr lang="en-US" sz="3600" b="1" dirty="0" smtClean="0">
                <a:solidFill>
                  <a:srgbClr val="FF0000"/>
                </a:solidFill>
              </a:rPr>
              <a:t>Festival</a:t>
            </a:r>
            <a:endParaRPr lang="bg-BG" sz="3600" b="1" dirty="0">
              <a:solidFill>
                <a:srgbClr val="FF0000"/>
              </a:solidFill>
            </a:endParaRPr>
          </a:p>
        </p:txBody>
      </p:sp>
      <p:pic>
        <p:nvPicPr>
          <p:cNvPr id="9" name="Картина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558" y="3816270"/>
            <a:ext cx="2230884" cy="3025413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11392"/>
            <a:ext cx="2562956" cy="3653274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950" y="3211392"/>
            <a:ext cx="2575688" cy="3646608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43" y="804170"/>
            <a:ext cx="4249069" cy="3012100"/>
          </a:xfrm>
          <a:prstGeom prst="rect">
            <a:avLst/>
          </a:prstGeom>
        </p:spPr>
      </p:pic>
      <p:sp>
        <p:nvSpPr>
          <p:cNvPr id="13" name="Текстово поле 12"/>
          <p:cNvSpPr txBox="1"/>
          <p:nvPr/>
        </p:nvSpPr>
        <p:spPr>
          <a:xfrm>
            <a:off x="0" y="1196752"/>
            <a:ext cx="2319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March 9</a:t>
            </a:r>
            <a:endParaRPr lang="bg-BG" sz="2800" b="1" dirty="0"/>
          </a:p>
        </p:txBody>
      </p:sp>
      <p:sp>
        <p:nvSpPr>
          <p:cNvPr id="14" name="Текстово поле 13"/>
          <p:cNvSpPr txBox="1"/>
          <p:nvPr/>
        </p:nvSpPr>
        <p:spPr>
          <a:xfrm>
            <a:off x="6568312" y="1196752"/>
            <a:ext cx="2575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2016</a:t>
            </a:r>
            <a:endParaRPr lang="bg-BG" sz="2800" b="1" dirty="0"/>
          </a:p>
        </p:txBody>
      </p:sp>
    </p:spTree>
    <p:extLst>
      <p:ext uri="{BB962C8B-B14F-4D97-AF65-F5344CB8AC3E}">
        <p14:creationId xmlns:p14="http://schemas.microsoft.com/office/powerpoint/2010/main" val="9924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71" y="1775939"/>
            <a:ext cx="7284978" cy="4536504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0" y="476672"/>
            <a:ext cx="9092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Recorded </a:t>
            </a:r>
            <a:r>
              <a:rPr lang="en-US" sz="3600" b="1" dirty="0">
                <a:solidFill>
                  <a:srgbClr val="FF0000"/>
                </a:solidFill>
              </a:rPr>
              <a:t>music of the story in National Radio Shumen</a:t>
            </a:r>
            <a:endParaRPr lang="bg-BG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0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8856" y="33265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C</a:t>
            </a:r>
            <a:r>
              <a:rPr lang="en-US" sz="3600" b="1" dirty="0" smtClean="0">
                <a:solidFill>
                  <a:srgbClr val="FF0000"/>
                </a:solidFill>
              </a:rPr>
              <a:t>reated </a:t>
            </a:r>
            <a:r>
              <a:rPr lang="en-US" sz="3600" b="1" dirty="0">
                <a:solidFill>
                  <a:srgbClr val="FF0000"/>
                </a:solidFill>
              </a:rPr>
              <a:t>real and virtual book "The Ugly Duckling"</a:t>
            </a:r>
            <a:endParaRPr lang="bg-BG" sz="3600" b="1" dirty="0">
              <a:solidFill>
                <a:srgbClr val="FF0000"/>
              </a:solidFill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8" y="1693984"/>
            <a:ext cx="9036496" cy="342923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Текстово поле 3"/>
          <p:cNvSpPr txBox="1"/>
          <p:nvPr/>
        </p:nvSpPr>
        <p:spPr>
          <a:xfrm>
            <a:off x="107504" y="5517232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issuu.com/svpopova/docs/ugly_duckling/1</a:t>
            </a:r>
            <a:endParaRPr lang="en-US" dirty="0" smtClean="0"/>
          </a:p>
          <a:p>
            <a:pPr algn="ctr"/>
            <a:endParaRPr lang="bg-BG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8" y="1749005"/>
            <a:ext cx="4425588" cy="331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7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3" y="899534"/>
            <a:ext cx="3654152" cy="2740614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89" y="1223428"/>
            <a:ext cx="3848874" cy="2092825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053" y="3789041"/>
            <a:ext cx="4091947" cy="3068960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040"/>
            <a:ext cx="4081759" cy="3061319"/>
          </a:xfrm>
          <a:prstGeom prst="rect">
            <a:avLst/>
          </a:prstGeom>
        </p:spPr>
      </p:pic>
      <p:sp>
        <p:nvSpPr>
          <p:cNvPr id="6" name="Текстово поле 5"/>
          <p:cNvSpPr txBox="1"/>
          <p:nvPr/>
        </p:nvSpPr>
        <p:spPr>
          <a:xfrm>
            <a:off x="0" y="15670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Exhibition </a:t>
            </a:r>
            <a:r>
              <a:rPr lang="en-US" sz="3600" b="1" dirty="0">
                <a:solidFill>
                  <a:srgbClr val="FF0000"/>
                </a:solidFill>
              </a:rPr>
              <a:t>"The Ugly Duckling"</a:t>
            </a:r>
            <a:r>
              <a:rPr lang="en-US" sz="3600" b="1" dirty="0" smtClean="0">
                <a:solidFill>
                  <a:srgbClr val="FF0000"/>
                </a:solidFill>
              </a:rPr>
              <a:t> in Kindergarten</a:t>
            </a:r>
            <a:endParaRPr lang="bg-BG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01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9" y="0"/>
            <a:ext cx="4492740" cy="3124443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61" y="0"/>
            <a:ext cx="4496784" cy="3124442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2875"/>
            <a:ext cx="4499993" cy="3301194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60" y="3562875"/>
            <a:ext cx="4492740" cy="3301194"/>
          </a:xfrm>
          <a:prstGeom prst="rect">
            <a:avLst/>
          </a:prstGeom>
        </p:spPr>
      </p:pic>
      <p:sp>
        <p:nvSpPr>
          <p:cNvPr id="7" name="Текстово поле 6"/>
          <p:cNvSpPr txBox="1"/>
          <p:nvPr/>
        </p:nvSpPr>
        <p:spPr>
          <a:xfrm>
            <a:off x="-11181" y="307124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Our </a:t>
            </a:r>
            <a:r>
              <a:rPr lang="en-US" sz="2800" b="1" dirty="0"/>
              <a:t>drawings</a:t>
            </a:r>
            <a:endParaRPr lang="bg-BG" sz="2800" b="1" dirty="0"/>
          </a:p>
        </p:txBody>
      </p:sp>
    </p:spTree>
    <p:extLst>
      <p:ext uri="{BB962C8B-B14F-4D97-AF65-F5344CB8AC3E}">
        <p14:creationId xmlns:p14="http://schemas.microsoft.com/office/powerpoint/2010/main" val="15378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6896" y="1340768"/>
            <a:ext cx="2620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Producing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first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Persona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Doll</a:t>
            </a:r>
            <a:endParaRPr lang="bg-BG" sz="2800" b="1" dirty="0">
              <a:solidFill>
                <a:srgbClr val="FF0000"/>
              </a:solidFill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0"/>
            <a:ext cx="4371950" cy="5829267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" y="4593802"/>
            <a:ext cx="2915816" cy="2186862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732405"/>
            <a:ext cx="2771800" cy="2078850"/>
          </a:xfrm>
          <a:prstGeom prst="rect">
            <a:avLst/>
          </a:prstGeom>
        </p:spPr>
      </p:pic>
      <p:sp>
        <p:nvSpPr>
          <p:cNvPr id="6" name="Текстово поле 5"/>
          <p:cNvSpPr txBox="1"/>
          <p:nvPr/>
        </p:nvSpPr>
        <p:spPr>
          <a:xfrm>
            <a:off x="6999734" y="1987099"/>
            <a:ext cx="2144266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ALBENA</a:t>
            </a:r>
            <a:endParaRPr lang="bg-BG" sz="4400" b="1" dirty="0">
              <a:solidFill>
                <a:srgbClr val="FF0000"/>
              </a:solidFill>
            </a:endParaRPr>
          </a:p>
        </p:txBody>
      </p:sp>
      <p:sp>
        <p:nvSpPr>
          <p:cNvPr id="7" name="Текстово поле 6"/>
          <p:cNvSpPr txBox="1"/>
          <p:nvPr/>
        </p:nvSpPr>
        <p:spPr>
          <a:xfrm>
            <a:off x="2922712" y="6237312"/>
            <a:ext cx="3449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dirty="0" smtClean="0"/>
              <a:t>Discussion</a:t>
            </a:r>
            <a:r>
              <a:rPr lang="en-US" sz="2800" b="1" dirty="0" smtClean="0"/>
              <a:t>s</a:t>
            </a:r>
            <a:endParaRPr lang="bg-BG" sz="2800" b="1" dirty="0"/>
          </a:p>
        </p:txBody>
      </p:sp>
    </p:spTree>
    <p:extLst>
      <p:ext uri="{BB962C8B-B14F-4D97-AF65-F5344CB8AC3E}">
        <p14:creationId xmlns:p14="http://schemas.microsoft.com/office/powerpoint/2010/main" val="291032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0" y="17846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b="1" dirty="0" smtClean="0">
                <a:solidFill>
                  <a:srgbClr val="FF0000"/>
                </a:solidFill>
              </a:rPr>
              <a:t>Skype meeting</a:t>
            </a:r>
            <a:r>
              <a:rPr lang="en-US" sz="3600" b="1" dirty="0" smtClean="0">
                <a:solidFill>
                  <a:srgbClr val="FF0000"/>
                </a:solidFill>
              </a:rPr>
              <a:t>s</a:t>
            </a:r>
            <a:r>
              <a:rPr lang="bg-BG" sz="3600" b="1" dirty="0" smtClean="0">
                <a:solidFill>
                  <a:srgbClr val="FF0000"/>
                </a:solidFill>
              </a:rPr>
              <a:t> </a:t>
            </a:r>
            <a:r>
              <a:rPr lang="bg-BG" sz="3600" b="1" dirty="0">
                <a:solidFill>
                  <a:srgbClr val="FF0000"/>
                </a:solidFill>
              </a:rPr>
              <a:t>with partners from Italy</a:t>
            </a: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9" y="795806"/>
            <a:ext cx="4237303" cy="3114907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4406461" y="2003841"/>
            <a:ext cx="477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December 16, </a:t>
            </a:r>
            <a:r>
              <a:rPr lang="en-US" sz="2800" b="1" dirty="0" smtClean="0"/>
              <a:t>2015</a:t>
            </a:r>
            <a:endParaRPr lang="en-US" sz="2800" b="1" dirty="0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58" y="3983569"/>
            <a:ext cx="4555067" cy="2794804"/>
          </a:xfrm>
          <a:prstGeom prst="rect">
            <a:avLst/>
          </a:prstGeom>
        </p:spPr>
      </p:pic>
      <p:sp>
        <p:nvSpPr>
          <p:cNvPr id="7" name="Текстово поле 6"/>
          <p:cNvSpPr txBox="1"/>
          <p:nvPr/>
        </p:nvSpPr>
        <p:spPr>
          <a:xfrm>
            <a:off x="4558145" y="5245239"/>
            <a:ext cx="4566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February 3, </a:t>
            </a:r>
            <a:r>
              <a:rPr lang="en-US" sz="2800" b="1" dirty="0" smtClean="0"/>
              <a:t>2016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9571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Картина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084" y="3429000"/>
            <a:ext cx="5129311" cy="3424095"/>
          </a:xfrm>
          <a:prstGeom prst="rect">
            <a:avLst/>
          </a:prstGeom>
        </p:spPr>
      </p:pic>
      <p:sp>
        <p:nvSpPr>
          <p:cNvPr id="6" name="Текстово поле 5"/>
          <p:cNvSpPr txBox="1"/>
          <p:nvPr/>
        </p:nvSpPr>
        <p:spPr>
          <a:xfrm>
            <a:off x="0" y="9535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Introduction of Estonia and Estonian </a:t>
            </a:r>
            <a:r>
              <a:rPr lang="en-US" sz="3600" b="1" dirty="0" smtClean="0">
                <a:solidFill>
                  <a:srgbClr val="FF0000"/>
                </a:solidFill>
              </a:rPr>
              <a:t>culture</a:t>
            </a:r>
            <a:endParaRPr lang="bg-BG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c\Every child is special\2015\NOVEMBER\present to children\IMG_94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6712"/>
            <a:ext cx="5292080" cy="396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0" y="5301208"/>
            <a:ext cx="3980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Countries </a:t>
            </a:r>
            <a:r>
              <a:rPr lang="en-US" sz="3600" b="1" dirty="0">
                <a:solidFill>
                  <a:srgbClr val="FF0000"/>
                </a:solidFill>
              </a:rPr>
              <a:t>week</a:t>
            </a:r>
            <a:endParaRPr lang="bg-BG" sz="3600" b="1" dirty="0">
              <a:solidFill>
                <a:srgbClr val="FF0000"/>
              </a:solidFill>
            </a:endParaRPr>
          </a:p>
        </p:txBody>
      </p:sp>
      <p:sp>
        <p:nvSpPr>
          <p:cNvPr id="3" name="Текстово поле 2"/>
          <p:cNvSpPr txBox="1"/>
          <p:nvPr/>
        </p:nvSpPr>
        <p:spPr>
          <a:xfrm>
            <a:off x="5292081" y="1658517"/>
            <a:ext cx="381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 Bulgaria </a:t>
            </a:r>
            <a:endParaRPr lang="bg-BG" sz="2800" dirty="0"/>
          </a:p>
        </p:txBody>
      </p:sp>
    </p:spTree>
    <p:extLst>
      <p:ext uri="{BB962C8B-B14F-4D97-AF65-F5344CB8AC3E}">
        <p14:creationId xmlns:p14="http://schemas.microsoft.com/office/powerpoint/2010/main" val="218836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-29670" y="17846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b="1" dirty="0" smtClean="0">
                <a:solidFill>
                  <a:srgbClr val="FF0000"/>
                </a:solidFill>
              </a:rPr>
              <a:t>Skype </a:t>
            </a:r>
            <a:r>
              <a:rPr lang="bg-BG" sz="3600" b="1" dirty="0" smtClean="0">
                <a:solidFill>
                  <a:srgbClr val="FF0000"/>
                </a:solidFill>
              </a:rPr>
              <a:t>meeting </a:t>
            </a:r>
            <a:r>
              <a:rPr lang="bg-BG" sz="3600" b="1" dirty="0">
                <a:solidFill>
                  <a:srgbClr val="FF0000"/>
                </a:solidFill>
              </a:rPr>
              <a:t>with partners from </a:t>
            </a:r>
            <a:r>
              <a:rPr lang="en-US" sz="3600" b="1" dirty="0" smtClean="0">
                <a:solidFill>
                  <a:srgbClr val="FF0000"/>
                </a:solidFill>
              </a:rPr>
              <a:t>Estonia</a:t>
            </a:r>
            <a:endParaRPr lang="bg-BG" sz="3600" b="1" dirty="0">
              <a:solidFill>
                <a:srgbClr val="FF0000"/>
              </a:solidFill>
            </a:endParaRPr>
          </a:p>
        </p:txBody>
      </p:sp>
      <p:sp>
        <p:nvSpPr>
          <p:cNvPr id="7" name="Текстово поле 6"/>
          <p:cNvSpPr txBox="1"/>
          <p:nvPr/>
        </p:nvSpPr>
        <p:spPr>
          <a:xfrm>
            <a:off x="5220072" y="1777849"/>
            <a:ext cx="354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March 11, </a:t>
            </a:r>
            <a:r>
              <a:rPr lang="en-US" sz="2800" b="1" dirty="0" smtClean="0"/>
              <a:t>2016</a:t>
            </a:r>
            <a:endParaRPr lang="en-US" sz="2800" b="1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12655" r="9398"/>
          <a:stretch/>
        </p:blipFill>
        <p:spPr>
          <a:xfrm>
            <a:off x="0" y="1068105"/>
            <a:ext cx="4542329" cy="3877303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329" y="3406747"/>
            <a:ext cx="4601671" cy="345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3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0" y="579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We presented the project in Shumen Municipality </a:t>
            </a:r>
            <a:r>
              <a:rPr lang="en-US" sz="3200" b="1" dirty="0" smtClean="0">
                <a:solidFill>
                  <a:srgbClr val="FF0000"/>
                </a:solidFill>
              </a:rPr>
              <a:t>to </a:t>
            </a:r>
            <a:r>
              <a:rPr lang="en-US" sz="3200" b="1" dirty="0">
                <a:solidFill>
                  <a:srgbClr val="FF0000"/>
                </a:solidFill>
              </a:rPr>
              <a:t>teachers, inspectors and D</a:t>
            </a:r>
            <a:r>
              <a:rPr lang="en-US" sz="3200" b="1" dirty="0" smtClean="0">
                <a:solidFill>
                  <a:srgbClr val="FF0000"/>
                </a:solidFill>
              </a:rPr>
              <a:t>eputy Mayor of Education</a:t>
            </a:r>
            <a:endParaRPr lang="bg-BG" sz="3200" b="1" dirty="0">
              <a:solidFill>
                <a:srgbClr val="FF0000"/>
              </a:solidFill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4" y="1071151"/>
            <a:ext cx="7740352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2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5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0" y="33265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Established a National </a:t>
            </a:r>
            <a:r>
              <a:rPr lang="en-US" sz="3600" b="1" dirty="0" smtClean="0">
                <a:solidFill>
                  <a:srgbClr val="FF0000"/>
                </a:solidFill>
              </a:rPr>
              <a:t>eTwinning Project</a:t>
            </a:r>
            <a:endParaRPr lang="bg-BG" sz="3600" b="1" dirty="0">
              <a:solidFill>
                <a:srgbClr val="FF0000"/>
              </a:solidFill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6802"/>
            <a:ext cx="9144000" cy="4934486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0" y="602128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/>
              </a:rPr>
              <a:t>https://</a:t>
            </a:r>
            <a:r>
              <a:rPr lang="en-US" b="1" dirty="0" smtClean="0">
                <a:hlinkClick r:id="rId4"/>
              </a:rPr>
              <a:t>live.etwinning.net/projects/project/122371</a:t>
            </a:r>
            <a:endParaRPr lang="en-US" b="1" dirty="0" smtClean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79147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c\Every child is special\2015\NOVEMBER\present to children\IMG_94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" r="4636"/>
          <a:stretch/>
        </p:blipFill>
        <p:spPr bwMode="auto">
          <a:xfrm>
            <a:off x="3311770" y="1953369"/>
            <a:ext cx="5832765" cy="489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c\Every child is special\2015\NOVEMBER\present to children\IMG_94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426017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4426018" y="764704"/>
            <a:ext cx="471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</a:rPr>
              <a:t>To children </a:t>
            </a:r>
            <a:r>
              <a:rPr lang="en-US" sz="2800" b="1" dirty="0">
                <a:solidFill>
                  <a:srgbClr val="7030A0"/>
                </a:solidFill>
              </a:rPr>
              <a:t>from kindergarten</a:t>
            </a:r>
            <a:endParaRPr lang="bg-BG" sz="2800" b="1" dirty="0">
              <a:solidFill>
                <a:srgbClr val="7030A0"/>
              </a:solidFill>
            </a:endParaRPr>
          </a:p>
        </p:txBody>
      </p:sp>
      <p:sp>
        <p:nvSpPr>
          <p:cNvPr id="3" name="Текстово поле 2"/>
          <p:cNvSpPr txBox="1"/>
          <p:nvPr/>
        </p:nvSpPr>
        <p:spPr>
          <a:xfrm>
            <a:off x="32227" y="4710407"/>
            <a:ext cx="3311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</a:t>
            </a:r>
            <a:r>
              <a:rPr lang="en-US" sz="2800" b="1" dirty="0" smtClean="0"/>
              <a:t>n all </a:t>
            </a:r>
            <a:r>
              <a:rPr lang="en-US" sz="2800" b="1" dirty="0"/>
              <a:t>groups</a:t>
            </a:r>
            <a:endParaRPr lang="bg-BG" sz="2800" b="1" dirty="0"/>
          </a:p>
        </p:txBody>
      </p:sp>
    </p:spTree>
    <p:extLst>
      <p:ext uri="{BB962C8B-B14F-4D97-AF65-F5344CB8AC3E}">
        <p14:creationId xmlns:p14="http://schemas.microsoft.com/office/powerpoint/2010/main" val="125729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c\Every child is special\2015\NOVEMBER\present to children\IMG_94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59106"/>
            <a:ext cx="4932040" cy="369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c\Every child is special\2015\NOVEMBER\present to children\IMG_94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4128" cy="429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5724128" y="980728"/>
            <a:ext cx="3419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Dancing </a:t>
            </a:r>
          </a:p>
          <a:p>
            <a:pPr algn="ctr"/>
            <a:r>
              <a:rPr lang="en-US" sz="2800" b="1" dirty="0" smtClean="0"/>
              <a:t>Estonian </a:t>
            </a:r>
            <a:r>
              <a:rPr lang="en-US" sz="2800" b="1" dirty="0"/>
              <a:t>folk dance</a:t>
            </a:r>
            <a:endParaRPr lang="bg-BG" sz="2800" b="1" dirty="0"/>
          </a:p>
        </p:txBody>
      </p:sp>
      <p:sp>
        <p:nvSpPr>
          <p:cNvPr id="3" name="Текстово поле 2"/>
          <p:cNvSpPr txBox="1"/>
          <p:nvPr/>
        </p:nvSpPr>
        <p:spPr>
          <a:xfrm>
            <a:off x="0" y="5075590"/>
            <a:ext cx="4211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Viewing </a:t>
            </a:r>
            <a:r>
              <a:rPr lang="en-US" sz="2800" b="1" dirty="0"/>
              <a:t>pictures and books</a:t>
            </a:r>
            <a:endParaRPr lang="bg-BG" sz="2800" b="1" dirty="0"/>
          </a:p>
        </p:txBody>
      </p:sp>
    </p:spTree>
    <p:extLst>
      <p:ext uri="{BB962C8B-B14F-4D97-AF65-F5344CB8AC3E}">
        <p14:creationId xmlns:p14="http://schemas.microsoft.com/office/powerpoint/2010/main" val="43989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24002" y="1737436"/>
            <a:ext cx="40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T</a:t>
            </a:r>
            <a:r>
              <a:rPr lang="en-US" sz="2800" b="1" dirty="0" smtClean="0">
                <a:solidFill>
                  <a:srgbClr val="7030A0"/>
                </a:solidFill>
              </a:rPr>
              <a:t>o </a:t>
            </a:r>
            <a:r>
              <a:rPr lang="en-US" sz="2800" b="1" dirty="0">
                <a:solidFill>
                  <a:srgbClr val="7030A0"/>
                </a:solidFill>
              </a:rPr>
              <a:t>colleagues</a:t>
            </a:r>
            <a:endParaRPr lang="bg-BG" sz="2800" b="1" dirty="0">
              <a:solidFill>
                <a:srgbClr val="7030A0"/>
              </a:solidFill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7042"/>
            <a:ext cx="4067944" cy="305095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46" y="3068960"/>
            <a:ext cx="5052053" cy="3789040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5" y="18581"/>
            <a:ext cx="5076056" cy="38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2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8"/>
          <a:stretch/>
        </p:blipFill>
        <p:spPr>
          <a:xfrm>
            <a:off x="4726368" y="3350452"/>
            <a:ext cx="4417632" cy="3501008"/>
          </a:xfrm>
          <a:prstGeom prst="rect">
            <a:avLst/>
          </a:prstGeom>
        </p:spPr>
      </p:pic>
      <p:sp>
        <p:nvSpPr>
          <p:cNvPr id="2" name="Текстово поле 1"/>
          <p:cNvSpPr txBox="1"/>
          <p:nvPr/>
        </p:nvSpPr>
        <p:spPr>
          <a:xfrm>
            <a:off x="0" y="908720"/>
            <a:ext cx="451063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algn="ctr"/>
            <a:r>
              <a:rPr lang="en-US" sz="2800" b="1" dirty="0" smtClean="0">
                <a:solidFill>
                  <a:srgbClr val="7030A0"/>
                </a:solidFill>
                <a:effectLst/>
              </a:rPr>
              <a:t>To </a:t>
            </a:r>
            <a:r>
              <a:rPr lang="en-US" sz="2800" b="1" dirty="0">
                <a:solidFill>
                  <a:srgbClr val="7030A0"/>
                </a:solidFill>
              </a:rPr>
              <a:t>o</a:t>
            </a:r>
            <a:r>
              <a:rPr lang="en-US" sz="2800" b="1" dirty="0" smtClean="0">
                <a:solidFill>
                  <a:srgbClr val="7030A0"/>
                </a:solidFill>
                <a:effectLst/>
              </a:rPr>
              <a:t>ur </a:t>
            </a:r>
            <a:r>
              <a:rPr lang="en-US" sz="2800" b="1" dirty="0" smtClean="0">
                <a:solidFill>
                  <a:srgbClr val="7030A0"/>
                </a:solidFill>
              </a:rPr>
              <a:t>inspector</a:t>
            </a:r>
            <a:endParaRPr lang="en-US" sz="2800" b="1" dirty="0">
              <a:solidFill>
                <a:srgbClr val="7030A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7030A0"/>
                </a:solidFill>
                <a:effectLst/>
              </a:rPr>
              <a:t>of Shumen Municipality</a:t>
            </a:r>
          </a:p>
          <a:p>
            <a:endParaRPr lang="bg-BG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996" y="0"/>
            <a:ext cx="4436003" cy="3152564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b="7070"/>
          <a:stretch/>
        </p:blipFill>
        <p:spPr>
          <a:xfrm>
            <a:off x="0" y="3356992"/>
            <a:ext cx="4435207" cy="349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6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0" y="2709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W</a:t>
            </a:r>
            <a:r>
              <a:rPr lang="en-US" sz="3600" b="1" dirty="0" smtClean="0">
                <a:solidFill>
                  <a:srgbClr val="FF0000"/>
                </a:solidFill>
              </a:rPr>
              <a:t>all </a:t>
            </a:r>
            <a:r>
              <a:rPr lang="en-US" sz="3600" b="1" dirty="0">
                <a:solidFill>
                  <a:srgbClr val="FF0000"/>
                </a:solidFill>
              </a:rPr>
              <a:t>“Good mate” rules with children </a:t>
            </a:r>
            <a:endParaRPr lang="bg-BG" sz="36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D:\c\Every child is special\2015\NOVEMBER\good rules\bulgaria“Good mate” rul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1" t="11291" r="21771"/>
          <a:stretch/>
        </p:blipFill>
        <p:spPr bwMode="auto">
          <a:xfrm>
            <a:off x="17062" y="1196752"/>
            <a:ext cx="4752528" cy="547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c\Every child is special\2015\NOVEMBER\good rules\Bulgaria-ru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321" y="2117268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49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28716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Persona Dolls methodology training in kindergarten</a:t>
            </a:r>
            <a:endParaRPr lang="bg-BG" sz="3600" b="1" dirty="0">
              <a:solidFill>
                <a:srgbClr val="FF0000"/>
              </a:solidFill>
            </a:endParaRPr>
          </a:p>
        </p:txBody>
      </p:sp>
      <p:sp>
        <p:nvSpPr>
          <p:cNvPr id="4" name="Текстово поле 3"/>
          <p:cNvSpPr txBox="1"/>
          <p:nvPr/>
        </p:nvSpPr>
        <p:spPr>
          <a:xfrm>
            <a:off x="3460495" y="1707555"/>
            <a:ext cx="545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Presentation in SlideShare</a:t>
            </a:r>
          </a:p>
          <a:p>
            <a:pPr algn="ctr"/>
            <a:r>
              <a:rPr lang="en-US" sz="1400" b="1" dirty="0">
                <a:hlinkClick r:id="rId2"/>
              </a:rPr>
              <a:t>http://</a:t>
            </a:r>
            <a:r>
              <a:rPr lang="en-US" sz="1400" b="1" dirty="0" smtClean="0">
                <a:hlinkClick r:id="rId2"/>
              </a:rPr>
              <a:t>www.slideshare.net/SvetlaPopova1/pd-metodology-56739470</a:t>
            </a:r>
            <a:endParaRPr lang="en-US" sz="1400" b="1" dirty="0" smtClean="0"/>
          </a:p>
        </p:txBody>
      </p:sp>
      <p:sp>
        <p:nvSpPr>
          <p:cNvPr id="5" name="Текстово поле 4"/>
          <p:cNvSpPr txBox="1"/>
          <p:nvPr/>
        </p:nvSpPr>
        <p:spPr>
          <a:xfrm>
            <a:off x="2944420" y="4177927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e books</a:t>
            </a:r>
          </a:p>
          <a:p>
            <a:pPr algn="ctr"/>
            <a:r>
              <a:rPr lang="en-US" sz="2800" b="1" dirty="0"/>
              <a:t>i</a:t>
            </a:r>
            <a:r>
              <a:rPr lang="en-US" sz="2800" b="1" dirty="0" smtClean="0"/>
              <a:t>n Issuu</a:t>
            </a:r>
            <a:endParaRPr lang="bg-BG" sz="2800" b="1" dirty="0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496423"/>
            <a:ext cx="2016224" cy="287297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Текстово поле 6"/>
          <p:cNvSpPr txBox="1"/>
          <p:nvPr/>
        </p:nvSpPr>
        <p:spPr>
          <a:xfrm>
            <a:off x="-1" y="6369399"/>
            <a:ext cx="3872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linkClick r:id="rId4"/>
              </a:rPr>
              <a:t>https://</a:t>
            </a:r>
            <a:r>
              <a:rPr lang="en-US" sz="1400" b="1" dirty="0" smtClean="0">
                <a:hlinkClick r:id="rId4"/>
              </a:rPr>
              <a:t>issuu.com/svpopova/docs/anane/1</a:t>
            </a:r>
            <a:endParaRPr lang="en-US" sz="1400" b="1" dirty="0" smtClean="0"/>
          </a:p>
        </p:txBody>
      </p:sp>
      <p:pic>
        <p:nvPicPr>
          <p:cNvPr id="8" name="Картина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60" y="3496423"/>
            <a:ext cx="4001440" cy="287121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3592132" y="6369399"/>
            <a:ext cx="5567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linkClick r:id="rId6"/>
              </a:rPr>
              <a:t>https://issuu.com/svpopova/docs/_________________</a:t>
            </a:r>
            <a:r>
              <a:rPr lang="en-US" sz="1400" b="1" dirty="0" smtClean="0">
                <a:hlinkClick r:id="rId6"/>
              </a:rPr>
              <a:t>persona_dolls/1</a:t>
            </a:r>
            <a:endParaRPr lang="en-US" sz="1400" b="1" dirty="0" smtClean="0"/>
          </a:p>
        </p:txBody>
      </p:sp>
      <p:pic>
        <p:nvPicPr>
          <p:cNvPr id="10" name="Картина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0" y="778716"/>
            <a:ext cx="3151600" cy="259634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294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-3511" y="173645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Conducting pre-project questionnaire with children</a:t>
            </a:r>
            <a:endParaRPr lang="bg-BG" sz="36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508" y="1523026"/>
            <a:ext cx="4398983" cy="32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" y="2132856"/>
            <a:ext cx="2837197" cy="1329936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" y="3693107"/>
            <a:ext cx="2837196" cy="1332822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513" y="5301208"/>
            <a:ext cx="2837196" cy="1301392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804" y="2141739"/>
            <a:ext cx="2837196" cy="1312169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804" y="3775994"/>
            <a:ext cx="2784199" cy="1282371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6" b="18586"/>
          <a:stretch/>
        </p:blipFill>
        <p:spPr>
          <a:xfrm>
            <a:off x="4572000" y="5301208"/>
            <a:ext cx="2852110" cy="127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5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233</Words>
  <Application>Microsoft Office PowerPoint</Application>
  <PresentationFormat>Презентация на цял екран (4:3)</PresentationFormat>
  <Paragraphs>51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23</vt:i4>
      </vt:variant>
    </vt:vector>
  </HeadingPairs>
  <TitlesOfParts>
    <vt:vector size="24" baseType="lpstr">
      <vt:lpstr>Office тема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svetla</dc:creator>
  <cp:lastModifiedBy>svetla</cp:lastModifiedBy>
  <cp:revision>25</cp:revision>
  <dcterms:created xsi:type="dcterms:W3CDTF">2016-02-21T17:41:32Z</dcterms:created>
  <dcterms:modified xsi:type="dcterms:W3CDTF">2016-03-12T10:26:55Z</dcterms:modified>
</cp:coreProperties>
</file>