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10/14/2016</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10/14/2016</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29166" y="2974448"/>
            <a:ext cx="4645152" cy="249387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94337" y="2971669"/>
            <a:ext cx="4645152" cy="248719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10/14/2016</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10/14/2016</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71119" y="945913"/>
            <a:ext cx="10788242" cy="2618554"/>
          </a:xfrm>
        </p:spPr>
        <p:txBody>
          <a:bodyPr>
            <a:normAutofit/>
          </a:bodyPr>
          <a:lstStyle/>
          <a:p>
            <a:pPr algn="ctr"/>
            <a:r>
              <a:rPr lang="pl-PL" dirty="0">
                <a:solidFill>
                  <a:schemeClr val="accent3">
                    <a:lumMod val="50000"/>
                  </a:schemeClr>
                </a:solidFill>
                <a:latin typeface="Cambria" panose="02040503050406030204" pitchFamily="18" charset="0"/>
              </a:rPr>
              <a:t>CHILDREN AGGRESIVE BEHAVIOUR AND BULLYING</a:t>
            </a:r>
          </a:p>
        </p:txBody>
      </p:sp>
      <p:pic>
        <p:nvPicPr>
          <p:cNvPr id="4" name="Obraz 3"/>
          <p:cNvPicPr>
            <a:picLocks noChangeAspect="1"/>
          </p:cNvPicPr>
          <p:nvPr/>
        </p:nvPicPr>
        <p:blipFill>
          <a:blip r:embed="rId2"/>
          <a:stretch>
            <a:fillRect/>
          </a:stretch>
        </p:blipFill>
        <p:spPr>
          <a:xfrm>
            <a:off x="4994521" y="3760150"/>
            <a:ext cx="2141438" cy="2225968"/>
          </a:xfrm>
          <a:prstGeom prst="rect">
            <a:avLst/>
          </a:prstGeom>
        </p:spPr>
      </p:pic>
    </p:spTree>
    <p:extLst>
      <p:ext uri="{BB962C8B-B14F-4D97-AF65-F5344CB8AC3E}">
        <p14:creationId xmlns:p14="http://schemas.microsoft.com/office/powerpoint/2010/main" val="375927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5656" y="953324"/>
            <a:ext cx="10237889" cy="3803234"/>
          </a:xfrm>
        </p:spPr>
        <p:txBody>
          <a:bodyPr>
            <a:normAutofit/>
          </a:bodyPr>
          <a:lstStyle/>
          <a:p>
            <a:pPr algn="ctr"/>
            <a:r>
              <a:rPr lang="en-US" sz="2800" dirty="0" err="1">
                <a:solidFill>
                  <a:srgbClr val="002060"/>
                </a:solidFill>
                <a:latin typeface="Cambria" panose="02040503050406030204" pitchFamily="18" charset="0"/>
              </a:rPr>
              <a:t>Aggres</a:t>
            </a:r>
            <a:r>
              <a:rPr lang="pl-PL" sz="2800" dirty="0" err="1">
                <a:solidFill>
                  <a:srgbClr val="002060"/>
                </a:solidFill>
                <a:latin typeface="Cambria" panose="02040503050406030204" pitchFamily="18" charset="0"/>
              </a:rPr>
              <a:t>ive</a:t>
            </a:r>
            <a:r>
              <a:rPr lang="pl-PL" sz="2800" dirty="0">
                <a:solidFill>
                  <a:srgbClr val="002060"/>
                </a:solidFill>
                <a:latin typeface="Cambria" panose="02040503050406030204" pitchFamily="18" charset="0"/>
              </a:rPr>
              <a:t> </a:t>
            </a:r>
            <a:r>
              <a:rPr lang="pl-PL" sz="2800" dirty="0" err="1">
                <a:solidFill>
                  <a:srgbClr val="002060"/>
                </a:solidFill>
                <a:latin typeface="Cambria" panose="02040503050406030204" pitchFamily="18" charset="0"/>
              </a:rPr>
              <a:t>behaviour</a:t>
            </a:r>
            <a:r>
              <a:rPr lang="en-US" sz="2800" dirty="0">
                <a:solidFill>
                  <a:srgbClr val="002060"/>
                </a:solidFill>
                <a:latin typeface="Cambria" panose="02040503050406030204" pitchFamily="18" charset="0"/>
              </a:rPr>
              <a:t> is not a new phenomenon. We experience it almost every day. Only in early childhood, we can </a:t>
            </a:r>
            <a:r>
              <a:rPr lang="pl-PL" sz="2800" dirty="0" err="1">
                <a:solidFill>
                  <a:srgbClr val="002060"/>
                </a:solidFill>
                <a:latin typeface="Cambria" panose="02040503050406030204" pitchFamily="18" charset="0"/>
              </a:rPr>
              <a:t>prevent</a:t>
            </a:r>
            <a:r>
              <a:rPr lang="en-US" sz="2800" dirty="0">
                <a:solidFill>
                  <a:srgbClr val="002060"/>
                </a:solidFill>
                <a:latin typeface="Cambria" panose="02040503050406030204" pitchFamily="18" charset="0"/>
              </a:rPr>
              <a:t> and even reduce its explosions. </a:t>
            </a:r>
            <a:br>
              <a:rPr lang="pl-PL" sz="2800" dirty="0">
                <a:solidFill>
                  <a:srgbClr val="002060"/>
                </a:solidFill>
                <a:latin typeface="Cambria" panose="02040503050406030204" pitchFamily="18" charset="0"/>
              </a:rPr>
            </a:br>
            <a:br>
              <a:rPr lang="pl-PL" sz="2800" dirty="0">
                <a:solidFill>
                  <a:srgbClr val="002060"/>
                </a:solidFill>
                <a:latin typeface="Cambria" panose="02040503050406030204" pitchFamily="18" charset="0"/>
              </a:rPr>
            </a:br>
            <a:r>
              <a:rPr lang="en-US" sz="2800" dirty="0">
                <a:solidFill>
                  <a:srgbClr val="002060"/>
                </a:solidFill>
                <a:latin typeface="Cambria" panose="02040503050406030204" pitchFamily="18" charset="0"/>
              </a:rPr>
              <a:t>In </a:t>
            </a:r>
            <a:r>
              <a:rPr lang="pl-PL" sz="2800" dirty="0" err="1">
                <a:solidFill>
                  <a:srgbClr val="002060"/>
                </a:solidFill>
                <a:latin typeface="Cambria" panose="02040503050406030204" pitchFamily="18" charset="0"/>
              </a:rPr>
              <a:t>our</a:t>
            </a:r>
            <a:r>
              <a:rPr lang="pl-PL" sz="2800" dirty="0">
                <a:solidFill>
                  <a:srgbClr val="002060"/>
                </a:solidFill>
                <a:latin typeface="Cambria" panose="02040503050406030204" pitchFamily="18" charset="0"/>
              </a:rPr>
              <a:t> </a:t>
            </a:r>
            <a:r>
              <a:rPr lang="en-US" sz="2800" dirty="0">
                <a:solidFill>
                  <a:srgbClr val="002060"/>
                </a:solidFill>
                <a:latin typeface="Cambria" panose="02040503050406030204" pitchFamily="18" charset="0"/>
              </a:rPr>
              <a:t>kindergarten </a:t>
            </a:r>
            <a:r>
              <a:rPr lang="pl-PL" sz="2800" dirty="0">
                <a:solidFill>
                  <a:srgbClr val="002060"/>
                </a:solidFill>
                <a:latin typeface="Cambria" panose="02040503050406030204" pitchFamily="18" charset="0"/>
              </a:rPr>
              <a:t>we </a:t>
            </a:r>
            <a:r>
              <a:rPr lang="en-US" sz="2800" dirty="0">
                <a:solidFill>
                  <a:srgbClr val="002060"/>
                </a:solidFill>
                <a:latin typeface="Cambria" panose="02040503050406030204" pitchFamily="18" charset="0"/>
              </a:rPr>
              <a:t>often faced with aggression than bullying</a:t>
            </a:r>
            <a:r>
              <a:rPr lang="pl-PL" sz="2800" dirty="0">
                <a:solidFill>
                  <a:srgbClr val="002060"/>
                </a:solidFill>
                <a:latin typeface="Cambria" panose="02040503050406030204" pitchFamily="18" charset="0"/>
              </a:rPr>
              <a:t>.</a:t>
            </a:r>
            <a:br>
              <a:rPr lang="pl-PL" sz="2800" dirty="0">
                <a:solidFill>
                  <a:srgbClr val="002060"/>
                </a:solidFill>
                <a:latin typeface="Cambria" panose="02040503050406030204" pitchFamily="18" charset="0"/>
              </a:rPr>
            </a:br>
            <a:br>
              <a:rPr lang="pl-PL" sz="2800" dirty="0">
                <a:solidFill>
                  <a:srgbClr val="002060"/>
                </a:solidFill>
                <a:latin typeface="Cambria" panose="02040503050406030204" pitchFamily="18" charset="0"/>
              </a:rPr>
            </a:br>
            <a:r>
              <a:rPr lang="pl-PL" sz="2800" dirty="0">
                <a:solidFill>
                  <a:srgbClr val="002060"/>
                </a:solidFill>
                <a:latin typeface="Cambria" panose="02040503050406030204" pitchFamily="18" charset="0"/>
              </a:rPr>
              <a:t>We </a:t>
            </a:r>
            <a:r>
              <a:rPr lang="pl-PL" sz="2800" dirty="0" err="1">
                <a:solidFill>
                  <a:srgbClr val="002060"/>
                </a:solidFill>
                <a:latin typeface="Cambria" panose="02040503050406030204" pitchFamily="18" charset="0"/>
              </a:rPr>
              <a:t>sometimes</a:t>
            </a:r>
            <a:r>
              <a:rPr lang="pl-PL" sz="2800" dirty="0">
                <a:solidFill>
                  <a:srgbClr val="002060"/>
                </a:solidFill>
                <a:latin typeface="Cambria" panose="02040503050406030204" pitchFamily="18" charset="0"/>
              </a:rPr>
              <a:t> </a:t>
            </a:r>
            <a:r>
              <a:rPr lang="pl-PL" sz="2800" dirty="0" err="1">
                <a:solidFill>
                  <a:srgbClr val="002060"/>
                </a:solidFill>
                <a:latin typeface="Cambria" panose="02040503050406030204" pitchFamily="18" charset="0"/>
              </a:rPr>
              <a:t>have</a:t>
            </a:r>
            <a:r>
              <a:rPr lang="pl-PL" sz="2800" dirty="0">
                <a:solidFill>
                  <a:srgbClr val="002060"/>
                </a:solidFill>
                <a:latin typeface="Cambria" panose="02040503050406030204" pitchFamily="18" charset="0"/>
              </a:rPr>
              <a:t> a problem with </a:t>
            </a:r>
            <a:r>
              <a:rPr lang="pl-PL" sz="2800" dirty="0" err="1">
                <a:solidFill>
                  <a:srgbClr val="002060"/>
                </a:solidFill>
                <a:latin typeface="Cambria" panose="02040503050406030204" pitchFamily="18" charset="0"/>
              </a:rPr>
              <a:t>verbal</a:t>
            </a:r>
            <a:r>
              <a:rPr lang="pl-PL" sz="2800" dirty="0">
                <a:solidFill>
                  <a:srgbClr val="002060"/>
                </a:solidFill>
                <a:latin typeface="Cambria" panose="02040503050406030204" pitchFamily="18" charset="0"/>
              </a:rPr>
              <a:t> and </a:t>
            </a:r>
            <a:r>
              <a:rPr lang="pl-PL" sz="2800" dirty="0" err="1">
                <a:solidFill>
                  <a:srgbClr val="002060"/>
                </a:solidFill>
                <a:latin typeface="Cambria" panose="02040503050406030204" pitchFamily="18" charset="0"/>
              </a:rPr>
              <a:t>physical</a:t>
            </a:r>
            <a:r>
              <a:rPr lang="pl-PL" sz="2800" dirty="0">
                <a:solidFill>
                  <a:srgbClr val="002060"/>
                </a:solidFill>
                <a:latin typeface="Cambria" panose="02040503050406030204" pitchFamily="18" charset="0"/>
              </a:rPr>
              <a:t> </a:t>
            </a:r>
            <a:r>
              <a:rPr lang="pl-PL" sz="2800" dirty="0" err="1">
                <a:solidFill>
                  <a:srgbClr val="002060"/>
                </a:solidFill>
                <a:latin typeface="Cambria" panose="02040503050406030204" pitchFamily="18" charset="0"/>
              </a:rPr>
              <a:t>aggression</a:t>
            </a:r>
            <a:r>
              <a:rPr lang="pl-PL" sz="2800" dirty="0">
                <a:solidFill>
                  <a:srgbClr val="002060"/>
                </a:solidFill>
                <a:latin typeface="Cambria" panose="02040503050406030204" pitchFamily="18" charset="0"/>
              </a:rPr>
              <a:t>.</a:t>
            </a:r>
            <a:br>
              <a:rPr lang="pl-PL" sz="2800" dirty="0">
                <a:latin typeface="Cambria" panose="02040503050406030204" pitchFamily="18" charset="0"/>
              </a:rPr>
            </a:br>
            <a:endParaRPr lang="pl-PL" sz="2800" dirty="0">
              <a:latin typeface="Cambria" panose="02040503050406030204" pitchFamily="18" charset="0"/>
            </a:endParaRPr>
          </a:p>
        </p:txBody>
      </p:sp>
    </p:spTree>
    <p:extLst>
      <p:ext uri="{BB962C8B-B14F-4D97-AF65-F5344CB8AC3E}">
        <p14:creationId xmlns:p14="http://schemas.microsoft.com/office/powerpoint/2010/main" val="328054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370" y="953323"/>
            <a:ext cx="12029630" cy="5421839"/>
          </a:xfrm>
        </p:spPr>
        <p:txBody>
          <a:bodyPr>
            <a:normAutofit/>
          </a:bodyPr>
          <a:lstStyle/>
          <a:p>
            <a:r>
              <a:rPr lang="pl-PL" sz="2800" b="1" dirty="0">
                <a:solidFill>
                  <a:srgbClr val="002060"/>
                </a:solidFill>
                <a:effectLst>
                  <a:outerShdw blurRad="38100" dist="38100" dir="2700000" algn="tl">
                    <a:srgbClr val="000000">
                      <a:alpha val="43137"/>
                    </a:srgbClr>
                  </a:outerShdw>
                </a:effectLst>
                <a:latin typeface="Cambria" panose="02040503050406030204" pitchFamily="18" charset="0"/>
              </a:rPr>
              <a:t>CAUSES OF AGGRESSION:</a:t>
            </a:r>
            <a:br>
              <a:rPr lang="pl-PL" sz="2800" b="1" dirty="0">
                <a:solidFill>
                  <a:srgbClr val="002060"/>
                </a:solidFill>
                <a:effectLst>
                  <a:outerShdw blurRad="38100" dist="38100" dir="2700000" algn="tl">
                    <a:srgbClr val="000000">
                      <a:alpha val="43137"/>
                    </a:srgbClr>
                  </a:outerShdw>
                </a:effectLst>
                <a:latin typeface="Cambria" panose="02040503050406030204" pitchFamily="18" charset="0"/>
              </a:rPr>
            </a:br>
            <a:br>
              <a:rPr lang="pl-PL" sz="2800" dirty="0">
                <a:solidFill>
                  <a:srgbClr val="002060"/>
                </a:solidFill>
                <a:latin typeface="Cambria" panose="02040503050406030204" pitchFamily="18" charset="0"/>
              </a:rPr>
            </a:br>
            <a:r>
              <a:rPr lang="en-US" sz="2800" dirty="0">
                <a:solidFill>
                  <a:srgbClr val="002060"/>
                </a:solidFill>
                <a:latin typeface="Cambria" panose="02040503050406030204" pitchFamily="18" charset="0"/>
              </a:rPr>
              <a:t>family environment,</a:t>
            </a:r>
            <a:br>
              <a:rPr lang="pl-PL" sz="2800" dirty="0">
                <a:solidFill>
                  <a:srgbClr val="002060"/>
                </a:solidFill>
                <a:latin typeface="Cambria" panose="02040503050406030204" pitchFamily="18" charset="0"/>
              </a:rPr>
            </a:br>
            <a:br>
              <a:rPr lang="en-US" sz="2800" dirty="0">
                <a:solidFill>
                  <a:srgbClr val="002060"/>
                </a:solidFill>
                <a:latin typeface="Cambria" panose="02040503050406030204" pitchFamily="18" charset="0"/>
              </a:rPr>
            </a:br>
            <a:r>
              <a:rPr lang="pl-PL" sz="2800" dirty="0" err="1">
                <a:solidFill>
                  <a:srgbClr val="002060"/>
                </a:solidFill>
                <a:latin typeface="Cambria" panose="02040503050406030204" pitchFamily="18" charset="0"/>
              </a:rPr>
              <a:t>describe</a:t>
            </a:r>
            <a:r>
              <a:rPr lang="en-US" sz="2800" dirty="0">
                <a:solidFill>
                  <a:srgbClr val="002060"/>
                </a:solidFill>
                <a:latin typeface="Cambria" panose="02040503050406030204" pitchFamily="18" charset="0"/>
              </a:rPr>
              <a:t> of the child (mainly temperamental</a:t>
            </a:r>
            <a:r>
              <a:rPr lang="pl-PL" sz="2800" dirty="0">
                <a:solidFill>
                  <a:srgbClr val="002060"/>
                </a:solidFill>
                <a:latin typeface="Cambria" panose="02040503050406030204" pitchFamily="18" charset="0"/>
              </a:rPr>
              <a:t>),</a:t>
            </a:r>
            <a:br>
              <a:rPr lang="pl-PL" sz="2800" dirty="0">
                <a:solidFill>
                  <a:srgbClr val="002060"/>
                </a:solidFill>
                <a:latin typeface="Cambria" panose="02040503050406030204" pitchFamily="18" charset="0"/>
              </a:rPr>
            </a:br>
            <a:br>
              <a:rPr lang="en-US" sz="2800" dirty="0">
                <a:solidFill>
                  <a:srgbClr val="002060"/>
                </a:solidFill>
                <a:latin typeface="Cambria" panose="02040503050406030204" pitchFamily="18" charset="0"/>
              </a:rPr>
            </a:br>
            <a:r>
              <a:rPr lang="pl-PL" sz="2800" dirty="0" err="1">
                <a:solidFill>
                  <a:srgbClr val="002060"/>
                </a:solidFill>
                <a:latin typeface="Cambria" panose="02040503050406030204" pitchFamily="18" charset="0"/>
              </a:rPr>
              <a:t>describe</a:t>
            </a:r>
            <a:r>
              <a:rPr lang="en-US" sz="2800" dirty="0">
                <a:solidFill>
                  <a:srgbClr val="002060"/>
                </a:solidFill>
                <a:latin typeface="Cambria" panose="02040503050406030204" pitchFamily="18" charset="0"/>
              </a:rPr>
              <a:t> of a peer group environment preschool</a:t>
            </a:r>
            <a:r>
              <a:rPr lang="pl-PL" sz="2800" dirty="0">
                <a:solidFill>
                  <a:srgbClr val="002060"/>
                </a:solidFill>
                <a:latin typeface="Cambria" panose="02040503050406030204" pitchFamily="18" charset="0"/>
              </a:rPr>
              <a:t>,</a:t>
            </a:r>
            <a:br>
              <a:rPr lang="pl-PL" sz="2800" dirty="0">
                <a:solidFill>
                  <a:srgbClr val="002060"/>
                </a:solidFill>
                <a:latin typeface="Cambria" panose="02040503050406030204" pitchFamily="18" charset="0"/>
              </a:rPr>
            </a:br>
            <a:br>
              <a:rPr lang="en-US" sz="2800" dirty="0">
                <a:solidFill>
                  <a:srgbClr val="002060"/>
                </a:solidFill>
                <a:latin typeface="Cambria" panose="02040503050406030204" pitchFamily="18" charset="0"/>
              </a:rPr>
            </a:br>
            <a:r>
              <a:rPr lang="en-US" sz="2800" dirty="0">
                <a:solidFill>
                  <a:srgbClr val="002060"/>
                </a:solidFill>
                <a:latin typeface="Cambria" panose="02040503050406030204" pitchFamily="18" charset="0"/>
              </a:rPr>
              <a:t>cultural patterns related to violence</a:t>
            </a:r>
            <a:br>
              <a:rPr lang="pl-PL" sz="2800" dirty="0">
                <a:solidFill>
                  <a:srgbClr val="002060"/>
                </a:solidFill>
                <a:latin typeface="Cambria" panose="02040503050406030204" pitchFamily="18" charset="0"/>
              </a:rPr>
            </a:br>
            <a:br>
              <a:rPr lang="pl-PL" sz="2200" dirty="0">
                <a:solidFill>
                  <a:srgbClr val="002060"/>
                </a:solidFill>
                <a:latin typeface="Cambria" panose="02040503050406030204" pitchFamily="18" charset="0"/>
              </a:rPr>
            </a:br>
            <a:r>
              <a:rPr lang="pl-PL" sz="2200" dirty="0">
                <a:solidFill>
                  <a:srgbClr val="002060"/>
                </a:solidFill>
                <a:latin typeface="Cambria" panose="02040503050406030204" pitchFamily="18" charset="0"/>
              </a:rPr>
              <a:t>We </a:t>
            </a:r>
            <a:r>
              <a:rPr lang="pl-PL" sz="2200" dirty="0" err="1">
                <a:solidFill>
                  <a:srgbClr val="002060"/>
                </a:solidFill>
                <a:latin typeface="Cambria" panose="02040503050406030204" pitchFamily="18" charset="0"/>
              </a:rPr>
              <a:t>should</a:t>
            </a:r>
            <a:r>
              <a:rPr lang="pl-PL" sz="2200" dirty="0">
                <a:solidFill>
                  <a:srgbClr val="002060"/>
                </a:solidFill>
                <a:latin typeface="Cambria" panose="02040503050406030204" pitchFamily="18" charset="0"/>
              </a:rPr>
              <a:t> </a:t>
            </a:r>
            <a:r>
              <a:rPr lang="pl-PL" sz="2200" dirty="0" err="1">
                <a:solidFill>
                  <a:srgbClr val="002060"/>
                </a:solidFill>
                <a:latin typeface="Cambria" panose="02040503050406030204" pitchFamily="18" charset="0"/>
              </a:rPr>
              <a:t>remember</a:t>
            </a:r>
            <a:r>
              <a:rPr lang="pl-PL" sz="2200" dirty="0">
                <a:solidFill>
                  <a:srgbClr val="002060"/>
                </a:solidFill>
                <a:latin typeface="Cambria" panose="02040503050406030204" pitchFamily="18" charset="0"/>
              </a:rPr>
              <a:t> </a:t>
            </a:r>
            <a:r>
              <a:rPr lang="pl-PL" sz="2200" dirty="0" err="1">
                <a:solidFill>
                  <a:srgbClr val="002060"/>
                </a:solidFill>
                <a:latin typeface="Cambria" panose="02040503050406030204" pitchFamily="18" charset="0"/>
              </a:rPr>
              <a:t>that</a:t>
            </a:r>
            <a:r>
              <a:rPr lang="pl-PL" sz="2200" dirty="0">
                <a:solidFill>
                  <a:srgbClr val="002060"/>
                </a:solidFill>
                <a:latin typeface="Cambria" panose="02040503050406030204" pitchFamily="18" charset="0"/>
              </a:rPr>
              <a:t> a</a:t>
            </a:r>
            <a:r>
              <a:rPr lang="en-US" sz="2200" dirty="0" err="1">
                <a:solidFill>
                  <a:srgbClr val="002060"/>
                </a:solidFill>
                <a:latin typeface="Cambria" panose="02040503050406030204" pitchFamily="18" charset="0"/>
              </a:rPr>
              <a:t>ggressive</a:t>
            </a:r>
            <a:r>
              <a:rPr lang="en-US" sz="2200" dirty="0">
                <a:solidFill>
                  <a:srgbClr val="002060"/>
                </a:solidFill>
                <a:latin typeface="Cambria" panose="02040503050406030204" pitchFamily="18" charset="0"/>
              </a:rPr>
              <a:t> reactions </a:t>
            </a:r>
            <a:r>
              <a:rPr lang="pl-PL" sz="2200" dirty="0">
                <a:solidFill>
                  <a:srgbClr val="002060"/>
                </a:solidFill>
                <a:latin typeface="Cambria" panose="02040503050406030204" pitchFamily="18" charset="0"/>
              </a:rPr>
              <a:t>of </a:t>
            </a:r>
            <a:r>
              <a:rPr lang="en-US" sz="2200" dirty="0">
                <a:solidFill>
                  <a:srgbClr val="002060"/>
                </a:solidFill>
                <a:latin typeface="Cambria" panose="02040503050406030204" pitchFamily="18" charset="0"/>
              </a:rPr>
              <a:t>children may be the result of a lack of ability to </a:t>
            </a:r>
            <a:r>
              <a:rPr lang="pl-PL" sz="2200" dirty="0" err="1">
                <a:solidFill>
                  <a:srgbClr val="002060"/>
                </a:solidFill>
                <a:latin typeface="Cambria" panose="02040503050406030204" pitchFamily="18" charset="0"/>
              </a:rPr>
              <a:t>deal</a:t>
            </a:r>
            <a:r>
              <a:rPr lang="en-US" sz="2200" dirty="0">
                <a:solidFill>
                  <a:srgbClr val="002060"/>
                </a:solidFill>
                <a:latin typeface="Cambria" panose="02040503050406030204" pitchFamily="18" charset="0"/>
              </a:rPr>
              <a:t> with negative emotions. </a:t>
            </a:r>
            <a:r>
              <a:rPr lang="pl-PL" sz="2200" dirty="0">
                <a:solidFill>
                  <a:srgbClr val="002060"/>
                </a:solidFill>
                <a:latin typeface="Cambria" panose="02040503050406030204" pitchFamily="18" charset="0"/>
              </a:rPr>
              <a:t>Then w</a:t>
            </a:r>
            <a:r>
              <a:rPr lang="en-US" sz="2200" dirty="0">
                <a:solidFill>
                  <a:srgbClr val="002060"/>
                </a:solidFill>
                <a:latin typeface="Cambria" panose="02040503050406030204" pitchFamily="18" charset="0"/>
              </a:rPr>
              <a:t>e are talking about the impulsive aggressive reactions. We can</a:t>
            </a:r>
            <a:r>
              <a:rPr lang="pl-PL" sz="2200" dirty="0">
                <a:solidFill>
                  <a:srgbClr val="002060"/>
                </a:solidFill>
                <a:latin typeface="Cambria" panose="02040503050406030204" pitchFamily="18" charset="0"/>
              </a:rPr>
              <a:t>’</a:t>
            </a:r>
            <a:r>
              <a:rPr lang="en-US" sz="2200" dirty="0">
                <a:solidFill>
                  <a:srgbClr val="002060"/>
                </a:solidFill>
                <a:latin typeface="Cambria" panose="02040503050406030204" pitchFamily="18" charset="0"/>
              </a:rPr>
              <a:t>t talk about the intentional act </a:t>
            </a:r>
            <a:r>
              <a:rPr lang="pl-PL" sz="2200" dirty="0">
                <a:solidFill>
                  <a:srgbClr val="002060"/>
                </a:solidFill>
                <a:latin typeface="Cambria" panose="02040503050406030204" pitchFamily="18" charset="0"/>
              </a:rPr>
              <a:t>of  </a:t>
            </a:r>
            <a:r>
              <a:rPr lang="en-US" sz="2200" dirty="0">
                <a:solidFill>
                  <a:srgbClr val="002060"/>
                </a:solidFill>
                <a:latin typeface="Cambria" panose="02040503050406030204" pitchFamily="18" charset="0"/>
              </a:rPr>
              <a:t>aggressive</a:t>
            </a:r>
            <a:r>
              <a:rPr lang="pl-PL" sz="2200" dirty="0">
                <a:solidFill>
                  <a:srgbClr val="002060"/>
                </a:solidFill>
                <a:latin typeface="Cambria" panose="02040503050406030204" pitchFamily="18" charset="0"/>
              </a:rPr>
              <a:t>,</a:t>
            </a:r>
            <a:r>
              <a:rPr lang="en-US" sz="2200" dirty="0">
                <a:solidFill>
                  <a:srgbClr val="002060"/>
                </a:solidFill>
                <a:latin typeface="Cambria" panose="02040503050406030204" pitchFamily="18" charset="0"/>
              </a:rPr>
              <a:t> which the child is not aware of </a:t>
            </a:r>
            <a:r>
              <a:rPr lang="pl-PL" sz="2200" dirty="0" err="1">
                <a:solidFill>
                  <a:srgbClr val="002060"/>
                </a:solidFill>
                <a:latin typeface="Cambria" panose="02040503050406030204" pitchFamily="18" charset="0"/>
              </a:rPr>
              <a:t>its</a:t>
            </a:r>
            <a:r>
              <a:rPr lang="en-US" sz="2200" dirty="0">
                <a:solidFill>
                  <a:srgbClr val="002060"/>
                </a:solidFill>
                <a:latin typeface="Cambria" panose="02040503050406030204" pitchFamily="18" charset="0"/>
              </a:rPr>
              <a:t> own emotions and reactions, or only after the outbreak of aggression see</a:t>
            </a:r>
            <a:r>
              <a:rPr lang="pl-PL" sz="2200" dirty="0">
                <a:solidFill>
                  <a:srgbClr val="002060"/>
                </a:solidFill>
                <a:latin typeface="Cambria" panose="02040503050406030204" pitchFamily="18" charset="0"/>
              </a:rPr>
              <a:t>s</a:t>
            </a:r>
            <a:r>
              <a:rPr lang="en-US" sz="2200" dirty="0">
                <a:solidFill>
                  <a:srgbClr val="002060"/>
                </a:solidFill>
                <a:latin typeface="Cambria" panose="02040503050406030204" pitchFamily="18" charset="0"/>
              </a:rPr>
              <a:t> its effects.</a:t>
            </a:r>
            <a:br>
              <a:rPr lang="pl-PL" sz="2200" dirty="0">
                <a:solidFill>
                  <a:srgbClr val="002060"/>
                </a:solidFill>
                <a:latin typeface="Cambria" panose="02040503050406030204" pitchFamily="18" charset="0"/>
              </a:rPr>
            </a:br>
            <a:endParaRPr lang="pl-PL" sz="2200" dirty="0">
              <a:solidFill>
                <a:srgbClr val="002060"/>
              </a:solidFill>
              <a:latin typeface="Cambria" panose="02040503050406030204" pitchFamily="18" charset="0"/>
            </a:endParaRPr>
          </a:p>
        </p:txBody>
      </p:sp>
    </p:spTree>
    <p:extLst>
      <p:ext uri="{BB962C8B-B14F-4D97-AF65-F5344CB8AC3E}">
        <p14:creationId xmlns:p14="http://schemas.microsoft.com/office/powerpoint/2010/main" val="3093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b="1" dirty="0">
                <a:solidFill>
                  <a:srgbClr val="002060"/>
                </a:solidFill>
                <a:effectLst>
                  <a:outerShdw blurRad="38100" dist="38100" dir="2700000" algn="tl">
                    <a:srgbClr val="000000">
                      <a:alpha val="43137"/>
                    </a:srgbClr>
                  </a:outerShdw>
                </a:effectLst>
                <a:latin typeface="Cambria" panose="02040503050406030204" pitchFamily="18" charset="0"/>
              </a:rPr>
              <a:t>HOW WE DEAL WITH IT:</a:t>
            </a:r>
          </a:p>
        </p:txBody>
      </p:sp>
      <p:sp>
        <p:nvSpPr>
          <p:cNvPr id="4" name="Symbol zastępczy zawartości 3"/>
          <p:cNvSpPr>
            <a:spLocks noGrp="1"/>
          </p:cNvSpPr>
          <p:nvPr>
            <p:ph idx="1"/>
          </p:nvPr>
        </p:nvSpPr>
        <p:spPr>
          <a:xfrm>
            <a:off x="1130270" y="2171769"/>
            <a:ext cx="10284982" cy="3294576"/>
          </a:xfrm>
        </p:spPr>
        <p:txBody>
          <a:bodyPr>
            <a:normAutofit fontScale="92500" lnSpcReduction="20000"/>
          </a:bodyPr>
          <a:lstStyle/>
          <a:p>
            <a:r>
              <a:rPr lang="pl-PL" dirty="0">
                <a:solidFill>
                  <a:srgbClr val="002060"/>
                </a:solidFill>
                <a:latin typeface="Cambria" panose="02040503050406030204" pitchFamily="18" charset="0"/>
              </a:rPr>
              <a:t>We </a:t>
            </a:r>
            <a:r>
              <a:rPr lang="pl-PL" dirty="0" err="1">
                <a:solidFill>
                  <a:srgbClr val="002060"/>
                </a:solidFill>
                <a:latin typeface="Cambria" panose="02040503050406030204" pitchFamily="18" charset="0"/>
              </a:rPr>
              <a:t>often</a:t>
            </a:r>
            <a:r>
              <a:rPr lang="pl-PL" dirty="0">
                <a:solidFill>
                  <a:srgbClr val="002060"/>
                </a:solidFill>
                <a:latin typeface="Cambria" panose="02040503050406030204" pitchFamily="18" charset="0"/>
              </a:rPr>
              <a:t> talk </a:t>
            </a:r>
            <a:r>
              <a:rPr lang="pl-PL" dirty="0" err="1">
                <a:solidFill>
                  <a:srgbClr val="002060"/>
                </a:solidFill>
                <a:latin typeface="Cambria" panose="02040503050406030204" pitchFamily="18" charset="0"/>
              </a:rPr>
              <a:t>about</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feelings</a:t>
            </a:r>
            <a:r>
              <a:rPr lang="pl-PL" dirty="0">
                <a:solidFill>
                  <a:srgbClr val="002060"/>
                </a:solidFill>
                <a:latin typeface="Cambria" panose="02040503050406030204" pitchFamily="18" charset="0"/>
              </a:rPr>
              <a:t>: </a:t>
            </a:r>
            <a:r>
              <a:rPr lang="en-US" dirty="0">
                <a:solidFill>
                  <a:srgbClr val="002060"/>
                </a:solidFill>
                <a:latin typeface="Cambria" panose="02040503050406030204" pitchFamily="18" charset="0"/>
              </a:rPr>
              <a:t>What do you feel? What do you think the other person feels?</a:t>
            </a:r>
            <a:endParaRPr lang="pl-PL" dirty="0">
              <a:solidFill>
                <a:srgbClr val="002060"/>
              </a:solidFill>
              <a:latin typeface="Cambria" panose="02040503050406030204" pitchFamily="18" charset="0"/>
            </a:endParaRPr>
          </a:p>
          <a:p>
            <a:r>
              <a:rPr lang="pl-PL" dirty="0">
                <a:solidFill>
                  <a:srgbClr val="002060"/>
                </a:solidFill>
                <a:latin typeface="Cambria" panose="02040503050406030204" pitchFamily="18" charset="0"/>
              </a:rPr>
              <a:t>We</a:t>
            </a:r>
            <a:r>
              <a:rPr lang="en-US" dirty="0">
                <a:solidFill>
                  <a:srgbClr val="002060"/>
                </a:solidFill>
                <a:latin typeface="Cambria" panose="02040503050406030204" pitchFamily="18" charset="0"/>
              </a:rPr>
              <a:t> learn words for emotional states</a:t>
            </a:r>
            <a:r>
              <a:rPr lang="pl-PL" dirty="0">
                <a:solidFill>
                  <a:srgbClr val="002060"/>
                </a:solidFill>
                <a:latin typeface="Cambria" panose="02040503050406030204" pitchFamily="18" charset="0"/>
              </a:rPr>
              <a:t>:</a:t>
            </a:r>
            <a:r>
              <a:rPr lang="en-US" dirty="0">
                <a:solidFill>
                  <a:srgbClr val="002060"/>
                </a:solidFill>
                <a:latin typeface="Cambria" panose="02040503050406030204" pitchFamily="18" charset="0"/>
              </a:rPr>
              <a:t> joy, anger, sadness.</a:t>
            </a:r>
            <a:r>
              <a:rPr lang="pl-PL" dirty="0">
                <a:solidFill>
                  <a:srgbClr val="002060"/>
                </a:solidFill>
                <a:latin typeface="Cambria" panose="02040503050406030204" pitchFamily="18" charset="0"/>
              </a:rPr>
              <a:t> </a:t>
            </a:r>
          </a:p>
          <a:p>
            <a:r>
              <a:rPr lang="pl-PL" dirty="0">
                <a:solidFill>
                  <a:srgbClr val="002060"/>
                </a:solidFill>
                <a:latin typeface="Cambria" panose="02040503050406030204" pitchFamily="18" charset="0"/>
              </a:rPr>
              <a:t>With </a:t>
            </a:r>
            <a:r>
              <a:rPr lang="pl-PL" dirty="0" err="1">
                <a:solidFill>
                  <a:srgbClr val="002060"/>
                </a:solidFill>
                <a:latin typeface="Cambria" panose="02040503050406030204" pitchFamily="18" charset="0"/>
              </a:rPr>
              <a:t>younger</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children</a:t>
            </a:r>
            <a:r>
              <a:rPr lang="pl-PL" dirty="0">
                <a:solidFill>
                  <a:srgbClr val="002060"/>
                </a:solidFill>
                <a:latin typeface="Cambria" panose="02040503050406030204" pitchFamily="18" charset="0"/>
              </a:rPr>
              <a:t> we </a:t>
            </a:r>
            <a:r>
              <a:rPr lang="pl-PL" dirty="0" err="1">
                <a:solidFill>
                  <a:srgbClr val="002060"/>
                </a:solidFill>
                <a:latin typeface="Cambria" panose="02040503050406030204" pitchFamily="18" charset="0"/>
              </a:rPr>
              <a:t>try</a:t>
            </a:r>
            <a:r>
              <a:rPr lang="pl-PL" dirty="0">
                <a:solidFill>
                  <a:srgbClr val="002060"/>
                </a:solidFill>
                <a:latin typeface="Cambria" panose="02040503050406030204" pitchFamily="18" charset="0"/>
              </a:rPr>
              <a:t> to </a:t>
            </a:r>
            <a:r>
              <a:rPr lang="pl-PL" dirty="0" err="1">
                <a:solidFill>
                  <a:srgbClr val="002060"/>
                </a:solidFill>
                <a:latin typeface="Cambria" panose="02040503050406030204" pitchFamily="18" charset="0"/>
              </a:rPr>
              <a:t>draw</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what</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they</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feel</a:t>
            </a:r>
            <a:endParaRPr lang="pl-PL" dirty="0">
              <a:solidFill>
                <a:srgbClr val="002060"/>
              </a:solidFill>
              <a:latin typeface="Cambria" panose="02040503050406030204" pitchFamily="18" charset="0"/>
            </a:endParaRPr>
          </a:p>
          <a:p>
            <a:r>
              <a:rPr lang="pl-PL" dirty="0">
                <a:solidFill>
                  <a:srgbClr val="002060"/>
                </a:solidFill>
                <a:latin typeface="Cambria" panose="02040503050406030204" pitchFamily="18" charset="0"/>
              </a:rPr>
              <a:t>W</a:t>
            </a:r>
            <a:r>
              <a:rPr lang="en-US" dirty="0">
                <a:solidFill>
                  <a:srgbClr val="002060"/>
                </a:solidFill>
                <a:latin typeface="Cambria" panose="02040503050406030204" pitchFamily="18" charset="0"/>
              </a:rPr>
              <a:t>e learn how to handle failure</a:t>
            </a:r>
            <a:endParaRPr lang="pl-PL" dirty="0">
              <a:solidFill>
                <a:srgbClr val="002060"/>
              </a:solidFill>
              <a:latin typeface="Cambria" panose="02040503050406030204" pitchFamily="18" charset="0"/>
            </a:endParaRPr>
          </a:p>
          <a:p>
            <a:r>
              <a:rPr lang="en-US" dirty="0">
                <a:solidFill>
                  <a:srgbClr val="002060"/>
                </a:solidFill>
                <a:latin typeface="Cambria" panose="02040503050406030204" pitchFamily="18" charset="0"/>
              </a:rPr>
              <a:t>We emphasize the consequences of good and bad behavior</a:t>
            </a:r>
            <a:endParaRPr lang="pl-PL" dirty="0">
              <a:solidFill>
                <a:srgbClr val="002060"/>
              </a:solidFill>
              <a:latin typeface="Cambria" panose="02040503050406030204" pitchFamily="18" charset="0"/>
            </a:endParaRPr>
          </a:p>
          <a:p>
            <a:r>
              <a:rPr lang="pl-PL" dirty="0">
                <a:solidFill>
                  <a:srgbClr val="002060"/>
                </a:solidFill>
                <a:latin typeface="Cambria" panose="02040503050406030204" pitchFamily="18" charset="0"/>
              </a:rPr>
              <a:t>We talk </a:t>
            </a:r>
            <a:r>
              <a:rPr lang="pl-PL" dirty="0" err="1">
                <a:solidFill>
                  <a:srgbClr val="002060"/>
                </a:solidFill>
                <a:latin typeface="Cambria" panose="02040503050406030204" pitchFamily="18" charset="0"/>
              </a:rPr>
              <a:t>about</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Children’s</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Rights</a:t>
            </a:r>
            <a:endParaRPr lang="pl-PL" dirty="0">
              <a:solidFill>
                <a:srgbClr val="002060"/>
              </a:solidFill>
              <a:latin typeface="Cambria" panose="02040503050406030204" pitchFamily="18" charset="0"/>
            </a:endParaRPr>
          </a:p>
          <a:p>
            <a:r>
              <a:rPr lang="pl-PL">
                <a:solidFill>
                  <a:srgbClr val="002060"/>
                </a:solidFill>
                <a:latin typeface="Cambria" panose="02040503050406030204" pitchFamily="18" charset="0"/>
              </a:rPr>
              <a:t>We co-operate</a:t>
            </a:r>
            <a:r>
              <a:rPr lang="pl-PL" dirty="0">
                <a:solidFill>
                  <a:srgbClr val="002060"/>
                </a:solidFill>
                <a:latin typeface="Cambria" panose="02040503050406030204" pitchFamily="18" charset="0"/>
              </a:rPr>
              <a:t> with Foundation „Dzieci Niczyje”, </a:t>
            </a:r>
            <a:r>
              <a:rPr lang="pl-PL" dirty="0" err="1">
                <a:solidFill>
                  <a:srgbClr val="002060"/>
                </a:solidFill>
                <a:latin typeface="Cambria" panose="02040503050406030204" pitchFamily="18" charset="0"/>
              </a:rPr>
              <a:t>which</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works</a:t>
            </a:r>
            <a:r>
              <a:rPr lang="pl-PL" dirty="0">
                <a:solidFill>
                  <a:srgbClr val="002060"/>
                </a:solidFill>
                <a:latin typeface="Cambria" panose="02040503050406030204" pitchFamily="18" charset="0"/>
              </a:rPr>
              <a:t> to </a:t>
            </a:r>
            <a:r>
              <a:rPr lang="pl-PL" dirty="0" err="1">
                <a:solidFill>
                  <a:srgbClr val="002060"/>
                </a:solidFill>
                <a:latin typeface="Cambria" panose="02040503050406030204" pitchFamily="18" charset="0"/>
              </a:rPr>
              <a:t>protect</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children</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against</a:t>
            </a:r>
            <a:r>
              <a:rPr lang="pl-PL" dirty="0">
                <a:solidFill>
                  <a:srgbClr val="002060"/>
                </a:solidFill>
                <a:latin typeface="Cambria" panose="02040503050406030204" pitchFamily="18" charset="0"/>
              </a:rPr>
              <a:t> </a:t>
            </a:r>
            <a:r>
              <a:rPr lang="pl-PL" dirty="0" err="1">
                <a:solidFill>
                  <a:srgbClr val="002060"/>
                </a:solidFill>
                <a:latin typeface="Cambria" panose="02040503050406030204" pitchFamily="18" charset="0"/>
              </a:rPr>
              <a:t>violence</a:t>
            </a:r>
            <a:r>
              <a:rPr lang="pl-PL" dirty="0">
                <a:solidFill>
                  <a:srgbClr val="002060"/>
                </a:solidFill>
                <a:latin typeface="Cambria" panose="02040503050406030204" pitchFamily="18" charset="0"/>
              </a:rPr>
              <a:t>.</a:t>
            </a:r>
          </a:p>
          <a:p>
            <a:endParaRPr lang="pl-PL" dirty="0">
              <a:solidFill>
                <a:srgbClr val="002060"/>
              </a:solidFill>
              <a:latin typeface="Cambria" panose="02040503050406030204" pitchFamily="18" charset="0"/>
            </a:endParaRPr>
          </a:p>
        </p:txBody>
      </p:sp>
    </p:spTree>
    <p:extLst>
      <p:ext uri="{BB962C8B-B14F-4D97-AF65-F5344CB8AC3E}">
        <p14:creationId xmlns:p14="http://schemas.microsoft.com/office/powerpoint/2010/main" val="18450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b="1" dirty="0">
                <a:solidFill>
                  <a:srgbClr val="002060"/>
                </a:solidFill>
                <a:effectLst>
                  <a:outerShdw blurRad="38100" dist="38100" dir="2700000" algn="tl">
                    <a:srgbClr val="000000">
                      <a:alpha val="43137"/>
                    </a:srgbClr>
                  </a:outerShdw>
                </a:effectLst>
                <a:latin typeface="Cambria" panose="02040503050406030204" pitchFamily="18" charset="0"/>
              </a:rPr>
              <a:t>We </a:t>
            </a:r>
            <a:r>
              <a:rPr lang="pl-PL" b="1" dirty="0" err="1">
                <a:solidFill>
                  <a:srgbClr val="002060"/>
                </a:solidFill>
                <a:effectLst>
                  <a:outerShdw blurRad="38100" dist="38100" dir="2700000" algn="tl">
                    <a:srgbClr val="000000">
                      <a:alpha val="43137"/>
                    </a:srgbClr>
                  </a:outerShdw>
                </a:effectLst>
                <a:latin typeface="Cambria" panose="02040503050406030204" pitchFamily="18" charset="0"/>
              </a:rPr>
              <a:t>use</a:t>
            </a:r>
            <a:r>
              <a:rPr lang="pl-PL" b="1" dirty="0">
                <a:solidFill>
                  <a:srgbClr val="002060"/>
                </a:solidFill>
                <a:effectLst>
                  <a:outerShdw blurRad="38100" dist="38100" dir="2700000" algn="tl">
                    <a:srgbClr val="000000">
                      <a:alpha val="43137"/>
                    </a:srgbClr>
                  </a:outerShdw>
                </a:effectLst>
                <a:latin typeface="Cambria" panose="02040503050406030204" pitchFamily="18" charset="0"/>
              </a:rPr>
              <a:t> </a:t>
            </a:r>
            <a:r>
              <a:rPr lang="pl-PL" b="1" dirty="0" err="1">
                <a:solidFill>
                  <a:srgbClr val="002060"/>
                </a:solidFill>
                <a:effectLst>
                  <a:outerShdw blurRad="38100" dist="38100" dir="2700000" algn="tl">
                    <a:srgbClr val="000000">
                      <a:alpha val="43137"/>
                    </a:srgbClr>
                  </a:outerShdw>
                </a:effectLst>
                <a:latin typeface="Cambria" panose="02040503050406030204" pitchFamily="18" charset="0"/>
              </a:rPr>
              <a:t>different</a:t>
            </a:r>
            <a:r>
              <a:rPr lang="pl-PL" b="1" dirty="0">
                <a:solidFill>
                  <a:srgbClr val="002060"/>
                </a:solidFill>
                <a:effectLst>
                  <a:outerShdw blurRad="38100" dist="38100" dir="2700000" algn="tl">
                    <a:srgbClr val="000000">
                      <a:alpha val="43137"/>
                    </a:srgbClr>
                  </a:outerShdw>
                </a:effectLst>
                <a:latin typeface="Cambria" panose="02040503050406030204" pitchFamily="18" charset="0"/>
              </a:rPr>
              <a:t> </a:t>
            </a:r>
            <a:r>
              <a:rPr lang="pl-PL" b="1" dirty="0" err="1">
                <a:solidFill>
                  <a:srgbClr val="002060"/>
                </a:solidFill>
                <a:effectLst>
                  <a:outerShdw blurRad="38100" dist="38100" dir="2700000" algn="tl">
                    <a:srgbClr val="000000">
                      <a:alpha val="43137"/>
                    </a:srgbClr>
                  </a:outerShdw>
                </a:effectLst>
                <a:latin typeface="Cambria" panose="02040503050406030204" pitchFamily="18" charset="0"/>
              </a:rPr>
              <a:t>methods</a:t>
            </a:r>
            <a:r>
              <a:rPr lang="pl-PL" b="1" dirty="0">
                <a:solidFill>
                  <a:srgbClr val="002060"/>
                </a:solidFill>
                <a:effectLst>
                  <a:outerShdw blurRad="38100" dist="38100" dir="2700000" algn="tl">
                    <a:srgbClr val="000000">
                      <a:alpha val="43137"/>
                    </a:srgbClr>
                  </a:outerShdw>
                </a:effectLst>
                <a:latin typeface="Cambria" panose="02040503050406030204" pitchFamily="18" charset="0"/>
              </a:rPr>
              <a:t>:</a:t>
            </a:r>
          </a:p>
        </p:txBody>
      </p:sp>
      <p:sp>
        <p:nvSpPr>
          <p:cNvPr id="4" name="Symbol zastępczy zawartości 3"/>
          <p:cNvSpPr>
            <a:spLocks noGrp="1"/>
          </p:cNvSpPr>
          <p:nvPr>
            <p:ph idx="1"/>
          </p:nvPr>
        </p:nvSpPr>
        <p:spPr/>
        <p:txBody>
          <a:bodyPr/>
          <a:lstStyle/>
          <a:p>
            <a:r>
              <a:rPr lang="en-US" dirty="0">
                <a:solidFill>
                  <a:srgbClr val="002060"/>
                </a:solidFill>
                <a:latin typeface="Cambria" panose="02040503050406030204" pitchFamily="18" charset="0"/>
              </a:rPr>
              <a:t>The method of developing movement of Veronica </a:t>
            </a:r>
            <a:r>
              <a:rPr lang="en-US" dirty="0" err="1">
                <a:solidFill>
                  <a:srgbClr val="002060"/>
                </a:solidFill>
                <a:latin typeface="Cambria" panose="02040503050406030204" pitchFamily="18" charset="0"/>
              </a:rPr>
              <a:t>Sherborne</a:t>
            </a:r>
            <a:endParaRPr lang="pl-PL" dirty="0">
              <a:solidFill>
                <a:srgbClr val="002060"/>
              </a:solidFill>
              <a:latin typeface="Cambria" panose="02040503050406030204" pitchFamily="18" charset="0"/>
            </a:endParaRPr>
          </a:p>
          <a:p>
            <a:r>
              <a:rPr lang="pl-PL" dirty="0">
                <a:solidFill>
                  <a:srgbClr val="002060"/>
                </a:solidFill>
                <a:latin typeface="Cambria" panose="02040503050406030204" pitchFamily="18" charset="0"/>
              </a:rPr>
              <a:t>Music </a:t>
            </a:r>
            <a:r>
              <a:rPr lang="pl-PL" dirty="0" err="1">
                <a:solidFill>
                  <a:srgbClr val="002060"/>
                </a:solidFill>
                <a:latin typeface="Cambria" panose="02040503050406030204" pitchFamily="18" charset="0"/>
              </a:rPr>
              <a:t>therapy</a:t>
            </a:r>
            <a:endParaRPr lang="pl-PL" dirty="0">
              <a:solidFill>
                <a:srgbClr val="002060"/>
              </a:solidFill>
              <a:latin typeface="Cambria" panose="02040503050406030204" pitchFamily="18" charset="0"/>
            </a:endParaRPr>
          </a:p>
          <a:p>
            <a:r>
              <a:rPr lang="pl-PL" dirty="0" err="1">
                <a:solidFill>
                  <a:srgbClr val="002060"/>
                </a:solidFill>
                <a:latin typeface="Cambria" panose="02040503050406030204" pitchFamily="18" charset="0"/>
              </a:rPr>
              <a:t>Fairy</a:t>
            </a:r>
            <a:r>
              <a:rPr lang="pl-PL" dirty="0">
                <a:solidFill>
                  <a:srgbClr val="002060"/>
                </a:solidFill>
                <a:latin typeface="Cambria" panose="02040503050406030204" pitchFamily="18" charset="0"/>
              </a:rPr>
              <a:t> tale </a:t>
            </a:r>
            <a:r>
              <a:rPr lang="pl-PL" dirty="0" err="1">
                <a:solidFill>
                  <a:srgbClr val="002060"/>
                </a:solidFill>
                <a:latin typeface="Cambria" panose="02040503050406030204" pitchFamily="18" charset="0"/>
              </a:rPr>
              <a:t>therapy</a:t>
            </a:r>
            <a:endParaRPr lang="pl-PL" dirty="0">
              <a:solidFill>
                <a:srgbClr val="002060"/>
              </a:solidFill>
              <a:latin typeface="Cambria" panose="02040503050406030204" pitchFamily="18" charset="0"/>
            </a:endParaRPr>
          </a:p>
          <a:p>
            <a:endParaRPr lang="pl-PL" dirty="0">
              <a:solidFill>
                <a:srgbClr val="002060"/>
              </a:solidFill>
              <a:latin typeface="Cambria" panose="02040503050406030204" pitchFamily="18" charset="0"/>
            </a:endParaRPr>
          </a:p>
          <a:p>
            <a:pPr marL="0" indent="0" algn="ctr">
              <a:buNone/>
            </a:pPr>
            <a:r>
              <a:rPr lang="pl-PL" b="1" dirty="0">
                <a:solidFill>
                  <a:srgbClr val="002060"/>
                </a:solidFill>
                <a:latin typeface="Cambria" panose="02040503050406030204" pitchFamily="18" charset="0"/>
              </a:rPr>
              <a:t>The most </a:t>
            </a:r>
            <a:r>
              <a:rPr lang="pl-PL" b="1" dirty="0" err="1">
                <a:solidFill>
                  <a:srgbClr val="002060"/>
                </a:solidFill>
                <a:latin typeface="Cambria" panose="02040503050406030204" pitchFamily="18" charset="0"/>
              </a:rPr>
              <a:t>important</a:t>
            </a:r>
            <a:r>
              <a:rPr lang="pl-PL" b="1" dirty="0">
                <a:solidFill>
                  <a:srgbClr val="002060"/>
                </a:solidFill>
                <a:latin typeface="Cambria" panose="02040503050406030204" pitchFamily="18" charset="0"/>
              </a:rPr>
              <a:t> for </a:t>
            </a:r>
            <a:r>
              <a:rPr lang="pl-PL" b="1" dirty="0" err="1">
                <a:solidFill>
                  <a:srgbClr val="002060"/>
                </a:solidFill>
                <a:latin typeface="Cambria" panose="02040503050406030204" pitchFamily="18" charset="0"/>
              </a:rPr>
              <a:t>teachers</a:t>
            </a:r>
            <a:r>
              <a:rPr lang="pl-PL" b="1" dirty="0">
                <a:solidFill>
                  <a:srgbClr val="002060"/>
                </a:solidFill>
                <a:latin typeface="Cambria" panose="02040503050406030204" pitchFamily="18" charset="0"/>
              </a:rPr>
              <a:t> </a:t>
            </a:r>
            <a:r>
              <a:rPr lang="pl-PL" b="1" dirty="0" err="1">
                <a:solidFill>
                  <a:srgbClr val="002060"/>
                </a:solidFill>
                <a:latin typeface="Cambria" panose="02040503050406030204" pitchFamily="18" charset="0"/>
              </a:rPr>
              <a:t>is</a:t>
            </a:r>
            <a:r>
              <a:rPr lang="pl-PL" b="1" dirty="0">
                <a:solidFill>
                  <a:srgbClr val="002060"/>
                </a:solidFill>
                <a:latin typeface="Cambria" panose="02040503050406030204" pitchFamily="18" charset="0"/>
              </a:rPr>
              <a:t> </a:t>
            </a:r>
            <a:r>
              <a:rPr lang="pl-PL" b="1" dirty="0" err="1">
                <a:solidFill>
                  <a:srgbClr val="002060"/>
                </a:solidFill>
                <a:latin typeface="Cambria" panose="02040503050406030204" pitchFamily="18" charset="0"/>
              </a:rPr>
              <a:t>cooperation</a:t>
            </a:r>
            <a:r>
              <a:rPr lang="pl-PL" b="1" dirty="0">
                <a:solidFill>
                  <a:srgbClr val="002060"/>
                </a:solidFill>
                <a:latin typeface="Cambria" panose="02040503050406030204" pitchFamily="18" charset="0"/>
              </a:rPr>
              <a:t> </a:t>
            </a:r>
            <a:r>
              <a:rPr lang="en-US" b="1" dirty="0">
                <a:solidFill>
                  <a:srgbClr val="002060"/>
                </a:solidFill>
                <a:latin typeface="Cambria" panose="02040503050406030204" pitchFamily="18" charset="0"/>
              </a:rPr>
              <a:t>with parents and psychologist</a:t>
            </a:r>
            <a:r>
              <a:rPr lang="pl-PL" b="1" dirty="0">
                <a:solidFill>
                  <a:srgbClr val="002060"/>
                </a:solidFill>
                <a:latin typeface="Cambria" panose="02040503050406030204" pitchFamily="18" charset="0"/>
              </a:rPr>
              <a:t>. </a:t>
            </a:r>
            <a:r>
              <a:rPr lang="en-US" b="1" dirty="0">
                <a:solidFill>
                  <a:srgbClr val="002060"/>
                </a:solidFill>
                <a:latin typeface="Cambria" panose="02040503050406030204" pitchFamily="18" charset="0"/>
              </a:rPr>
              <a:t>Together we are trying to solve the problem</a:t>
            </a:r>
            <a:r>
              <a:rPr lang="pl-PL" b="1" dirty="0">
                <a:solidFill>
                  <a:srgbClr val="002060"/>
                </a:solidFill>
                <a:latin typeface="Cambria" panose="02040503050406030204" pitchFamily="18" charset="0"/>
              </a:rPr>
              <a:t>.</a:t>
            </a:r>
          </a:p>
          <a:p>
            <a:endParaRPr lang="pl-PL" dirty="0">
              <a:solidFill>
                <a:srgbClr val="002060"/>
              </a:solidFill>
              <a:latin typeface="Cambria" panose="02040503050406030204" pitchFamily="18" charset="0"/>
            </a:endParaRPr>
          </a:p>
          <a:p>
            <a:endParaRPr lang="pl-PL" dirty="0">
              <a:solidFill>
                <a:srgbClr val="002060"/>
              </a:solidFill>
              <a:latin typeface="Cambria" panose="02040503050406030204" pitchFamily="18" charset="0"/>
            </a:endParaRPr>
          </a:p>
        </p:txBody>
      </p:sp>
    </p:spTree>
    <p:extLst>
      <p:ext uri="{BB962C8B-B14F-4D97-AF65-F5344CB8AC3E}">
        <p14:creationId xmlns:p14="http://schemas.microsoft.com/office/powerpoint/2010/main" val="2087351269"/>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133</TotalTime>
  <Words>164</Words>
  <Application>Microsoft Office PowerPoint</Application>
  <PresentationFormat>Panoramiczny</PresentationFormat>
  <Paragraphs>17</Paragraphs>
  <Slides>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Cambria</vt:lpstr>
      <vt:lpstr>Century Gothic</vt:lpstr>
      <vt:lpstr>Galeria</vt:lpstr>
      <vt:lpstr>CHILDREN AGGRESIVE BEHAVIOUR AND BULLYING</vt:lpstr>
      <vt:lpstr>Aggresive behaviour is not a new phenomenon. We experience it almost every day. Only in early childhood, we can prevent and even reduce its explosions.   In our kindergarten we often faced with aggression than bullying.  We sometimes have a problem with verbal and physical aggression. </vt:lpstr>
      <vt:lpstr>CAUSES OF AGGRESSION:  family environment,  describe of the child (mainly temperamental),  describe of a peer group environment preschool,  cultural patterns related to violence  We should remember that aggressive reactions of children may be the result of a lack of ability to deal with negative emotions. Then we are talking about the impulsive aggressive reactions. We can’t talk about the intentional act of  aggressive, which the child is not aware of its own emotions and reactions, or only after the outbreak of aggression sees its effects. </vt:lpstr>
      <vt:lpstr>HOW WE DEAL WITH IT:</vt:lpstr>
      <vt:lpstr>We use different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AGGRESIVE BEHAVIOR AND BULLING</dc:title>
  <dc:creator>Klemens Janicki</dc:creator>
  <cp:lastModifiedBy>Klemens Janicki</cp:lastModifiedBy>
  <cp:revision>18</cp:revision>
  <dcterms:created xsi:type="dcterms:W3CDTF">2016-10-08T17:05:41Z</dcterms:created>
  <dcterms:modified xsi:type="dcterms:W3CDTF">2016-10-14T18:18:21Z</dcterms:modified>
</cp:coreProperties>
</file>