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59" r:id="rId3"/>
    <p:sldId id="260" r:id="rId4"/>
    <p:sldId id="262" r:id="rId5"/>
    <p:sldId id="263" r:id="rId6"/>
    <p:sldId id="261" r:id="rId7"/>
    <p:sldId id="264" r:id="rId8"/>
    <p:sldId id="265" r:id="rId9"/>
    <p:sldId id="257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CFC58-8FCB-44AD-947B-985CA5E6EA57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 dirty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7CCAF-05D8-4622-BC58-C409319F45D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46688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9022-E827-4E8A-8E75-4C9EE8DF85DF}" type="slidenum">
              <a:rPr lang="bg-BG" smtClean="0"/>
              <a:t>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60388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9022-E827-4E8A-8E75-4C9EE8DF85DF}" type="slidenum">
              <a:rPr lang="bg-BG" smtClean="0"/>
              <a:t>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6038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9022-E827-4E8A-8E75-4C9EE8DF85DF}" type="slidenum">
              <a:rPr lang="bg-BG" smtClean="0"/>
              <a:t>6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23629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A554-78AE-4CDB-8E5C-5BDC2E80B116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B2EB-9E72-45E6-BF2F-F04CBB074202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1769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A554-78AE-4CDB-8E5C-5BDC2E80B116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B2EB-9E72-45E6-BF2F-F04CBB074202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9127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A554-78AE-4CDB-8E5C-5BDC2E80B116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B2EB-9E72-45E6-BF2F-F04CBB074202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5954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A554-78AE-4CDB-8E5C-5BDC2E80B116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B2EB-9E72-45E6-BF2F-F04CBB074202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4636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A554-78AE-4CDB-8E5C-5BDC2E80B116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B2EB-9E72-45E6-BF2F-F04CBB074202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464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A554-78AE-4CDB-8E5C-5BDC2E80B116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B2EB-9E72-45E6-BF2F-F04CBB074202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9206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A554-78AE-4CDB-8E5C-5BDC2E80B116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B2EB-9E72-45E6-BF2F-F04CBB074202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868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A554-78AE-4CDB-8E5C-5BDC2E80B116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B2EB-9E72-45E6-BF2F-F04CBB074202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1605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A554-78AE-4CDB-8E5C-5BDC2E80B116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B2EB-9E72-45E6-BF2F-F04CBB074202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7729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A554-78AE-4CDB-8E5C-5BDC2E80B116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B2EB-9E72-45E6-BF2F-F04CBB074202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7670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A554-78AE-4CDB-8E5C-5BDC2E80B116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B2EB-9E72-45E6-BF2F-F04CBB074202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18547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DA554-78AE-4CDB-8E5C-5BDC2E80B116}" type="datetimeFigureOut">
              <a:rPr lang="bg-BG" smtClean="0"/>
              <a:t>11.3.2018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B2EB-9E72-45E6-BF2F-F04CBB074202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8865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youtu.be/jorBZjVOjGI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youtu.be/hNzDbL97N_o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82223"/>
            <a:ext cx="1572420" cy="144016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0" y="13822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  <a:effectLst/>
                <a:latin typeface="Bodoni MT Black" panose="02070A03080606020203" pitchFamily="18" charset="0"/>
              </a:rPr>
              <a:t>Teaching differences in</a:t>
            </a:r>
            <a:r>
              <a:rPr lang="bg-BG" sz="6600" dirty="0" smtClean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  <a:effectLst/>
                <a:latin typeface="Bodoni MT Black" panose="02070A03080606020203" pitchFamily="18" charset="0"/>
              </a:rPr>
              <a:t>Bulgaria</a:t>
            </a:r>
            <a:endParaRPr lang="bg-BG" sz="6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6856"/>
            <a:ext cx="2420446" cy="49089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5" y="3031416"/>
            <a:ext cx="2645318" cy="374177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Текстово поле 5"/>
          <p:cNvSpPr txBox="1"/>
          <p:nvPr/>
        </p:nvSpPr>
        <p:spPr>
          <a:xfrm>
            <a:off x="0" y="2137480"/>
            <a:ext cx="9144000" cy="7694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odoni MT Black" panose="02070A03080606020203" pitchFamily="18" charset="0"/>
              </a:rPr>
              <a:t>Project "Every child is special"</a:t>
            </a:r>
            <a:endParaRPr lang="bg-BG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1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870053"/>
            <a:ext cx="2870424" cy="3789039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70052"/>
            <a:ext cx="2944054" cy="378904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7084" r="22813" b="5416"/>
          <a:stretch/>
        </p:blipFill>
        <p:spPr>
          <a:xfrm>
            <a:off x="3030108" y="14287"/>
            <a:ext cx="3359241" cy="442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4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972791" y="115574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learn about the differences that exist between us through </a:t>
            </a:r>
            <a:r>
              <a:rPr lang="en-US" sz="2400" b="1" dirty="0"/>
              <a:t>international </a:t>
            </a:r>
            <a:r>
              <a:rPr lang="en-US" sz="2400" dirty="0" smtClean="0"/>
              <a:t>Kindergarten </a:t>
            </a:r>
            <a:r>
              <a:rPr lang="en-US" sz="2400" dirty="0"/>
              <a:t>is involved</a:t>
            </a:r>
            <a:endParaRPr lang="bg-BG" sz="2400" dirty="0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972791" y="2780928"/>
            <a:ext cx="6768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Partners from 24 countries </a:t>
            </a:r>
            <a:r>
              <a:rPr lang="en-US" sz="2400" dirty="0" smtClean="0"/>
              <a:t>on </a:t>
            </a:r>
            <a:r>
              <a:rPr lang="en-US" sz="2400" dirty="0"/>
              <a:t>3 continents -</a:t>
            </a:r>
            <a:br>
              <a:rPr lang="en-US" sz="2400" dirty="0"/>
            </a:br>
            <a:r>
              <a:rPr lang="en-US" sz="2400" b="1" dirty="0"/>
              <a:t>Europe: </a:t>
            </a:r>
            <a:r>
              <a:rPr lang="en-US" sz="2400" dirty="0"/>
              <a:t>Romania, France, Italy, Spain, Sweden, England, Greece, Poland, Lithuania, Turkey, Malta, Slovakia, Slovenia, Croatia, Estonia, Hungary, Czech Republic, Cyprus, Portugal, Netherlands, Germany, Finland</a:t>
            </a:r>
            <a:br>
              <a:rPr lang="en-US" sz="2400" dirty="0"/>
            </a:br>
            <a:r>
              <a:rPr lang="en-US" sz="2400" b="1" dirty="0"/>
              <a:t>Asia: </a:t>
            </a:r>
            <a:r>
              <a:rPr lang="en-US" sz="2400" dirty="0"/>
              <a:t>Georgia</a:t>
            </a:r>
            <a:br>
              <a:rPr lang="en-US" sz="2400" dirty="0"/>
            </a:br>
            <a:r>
              <a:rPr lang="en-US" sz="2400" b="1" dirty="0"/>
              <a:t>Africa: </a:t>
            </a:r>
            <a:r>
              <a:rPr lang="en-US" sz="2400" dirty="0"/>
              <a:t>Reunion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42666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223851" y="2707448"/>
            <a:ext cx="57970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Benefits for teachers : </a:t>
            </a:r>
            <a:r>
              <a:rPr lang="en-US" sz="2000" dirty="0"/>
              <a:t>share their own </a:t>
            </a:r>
            <a:r>
              <a:rPr lang="en-US" sz="2000" dirty="0" smtClean="0"/>
              <a:t>good pedagogical </a:t>
            </a:r>
            <a:r>
              <a:rPr lang="en-US" sz="2000" dirty="0"/>
              <a:t>experience, apply new teaching techniques, add new curriculum content to the obligatory curriculum on subject </a:t>
            </a:r>
            <a:r>
              <a:rPr lang="en-US" sz="2000" dirty="0" smtClean="0"/>
              <a:t>teaching differences </a:t>
            </a:r>
            <a:r>
              <a:rPr lang="en-US" sz="2000" dirty="0"/>
              <a:t>between people</a:t>
            </a:r>
            <a:endParaRPr lang="bg-BG" sz="2000" dirty="0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3419872" y="118646"/>
            <a:ext cx="54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Benefits for students</a:t>
            </a:r>
            <a:r>
              <a:rPr lang="en-US" sz="2000" b="1" dirty="0" smtClean="0"/>
              <a:t>:</a:t>
            </a:r>
          </a:p>
          <a:p>
            <a:r>
              <a:rPr lang="bg-BG" sz="2000" dirty="0" smtClean="0"/>
              <a:t>Young </a:t>
            </a:r>
            <a:r>
              <a:rPr lang="bg-BG" sz="2000" dirty="0"/>
              <a:t>children who start </a:t>
            </a:r>
            <a:r>
              <a:rPr lang="bg-BG" sz="2000" dirty="0" err="1"/>
              <a:t>speaking</a:t>
            </a:r>
            <a:r>
              <a:rPr lang="bg-BG" sz="2000" dirty="0"/>
              <a:t> </a:t>
            </a:r>
            <a:r>
              <a:rPr lang="bg-BG" sz="2000" dirty="0" err="1"/>
              <a:t>early</a:t>
            </a:r>
            <a:r>
              <a:rPr lang="bg-BG" sz="2000" dirty="0"/>
              <a:t> with children from </a:t>
            </a:r>
            <a:r>
              <a:rPr lang="bg-BG" sz="2000" dirty="0" err="1"/>
              <a:t>other</a:t>
            </a:r>
            <a:r>
              <a:rPr lang="bg-BG" sz="2000" dirty="0"/>
              <a:t> </a:t>
            </a:r>
            <a:r>
              <a:rPr lang="bg-BG" sz="2000" dirty="0" err="1"/>
              <a:t>countries</a:t>
            </a:r>
            <a:r>
              <a:rPr lang="bg-BG" sz="2000" dirty="0"/>
              <a:t> will be </a:t>
            </a:r>
            <a:r>
              <a:rPr lang="bg-BG" sz="2000" dirty="0" err="1"/>
              <a:t>able</a:t>
            </a:r>
            <a:r>
              <a:rPr lang="bg-BG" sz="2000" dirty="0"/>
              <a:t> to </a:t>
            </a:r>
            <a:r>
              <a:rPr lang="bg-BG" sz="2000" dirty="0" err="1"/>
              <a:t>live</a:t>
            </a:r>
            <a:r>
              <a:rPr lang="bg-BG" sz="2000" dirty="0"/>
              <a:t> with them in a </a:t>
            </a:r>
            <a:r>
              <a:rPr lang="bg-BG" sz="2000" dirty="0" err="1"/>
              <a:t>world</a:t>
            </a:r>
            <a:r>
              <a:rPr lang="bg-BG" sz="2000" dirty="0"/>
              <a:t> of </a:t>
            </a:r>
            <a:r>
              <a:rPr lang="bg-BG" sz="2000" dirty="0" err="1"/>
              <a:t>peace</a:t>
            </a:r>
            <a:r>
              <a:rPr lang="bg-BG" sz="2000" dirty="0"/>
              <a:t> and </a:t>
            </a:r>
            <a:r>
              <a:rPr lang="bg-BG" sz="2000" dirty="0" err="1"/>
              <a:t>tolerance</a:t>
            </a:r>
            <a:r>
              <a:rPr lang="bg-BG" sz="2000" dirty="0"/>
              <a:t>.</a:t>
            </a:r>
          </a:p>
          <a:p>
            <a:r>
              <a:rPr lang="en-US" sz="2000" dirty="0"/>
              <a:t>Bruno </a:t>
            </a:r>
            <a:r>
              <a:rPr lang="en-US" sz="2000" dirty="0" err="1" smtClean="0"/>
              <a:t>Colavin</a:t>
            </a:r>
            <a:r>
              <a:rPr lang="en-US" sz="2000" dirty="0" smtClean="0"/>
              <a:t> - Africa</a:t>
            </a:r>
            <a:r>
              <a:rPr lang="bg-BG" sz="2000" dirty="0" smtClean="0"/>
              <a:t> </a:t>
            </a:r>
          </a:p>
          <a:p>
            <a:r>
              <a:rPr lang="en-US" sz="2000" dirty="0"/>
              <a:t>Practically realize the differences between people - skin </a:t>
            </a:r>
            <a:r>
              <a:rPr lang="en-US" sz="2000" dirty="0" err="1" smtClean="0"/>
              <a:t>colour</a:t>
            </a:r>
            <a:r>
              <a:rPr lang="en-US" sz="2000" dirty="0" smtClean="0"/>
              <a:t>, cultural </a:t>
            </a:r>
            <a:r>
              <a:rPr lang="en-US" sz="2000" dirty="0"/>
              <a:t>differences, behavioral </a:t>
            </a:r>
            <a:r>
              <a:rPr lang="en-US" sz="2000" dirty="0" smtClean="0"/>
              <a:t>differences. They learn </a:t>
            </a:r>
            <a:r>
              <a:rPr lang="en-US" sz="2000" dirty="0"/>
              <a:t>to talk about </a:t>
            </a:r>
            <a:r>
              <a:rPr lang="en-US" sz="2000" dirty="0" smtClean="0"/>
              <a:t>themselves</a:t>
            </a:r>
            <a:endParaRPr lang="bg-BG" sz="2000" dirty="0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3563888" y="4744889"/>
            <a:ext cx="5688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Benefits for </a:t>
            </a:r>
            <a:r>
              <a:rPr lang="en-US" sz="2000" b="1" dirty="0" smtClean="0"/>
              <a:t>parents: </a:t>
            </a:r>
            <a:r>
              <a:rPr lang="en-US" sz="2000" dirty="0" smtClean="0"/>
              <a:t>learn </a:t>
            </a:r>
            <a:r>
              <a:rPr lang="en-US" sz="2000" dirty="0"/>
              <a:t>with the children, they are partners in the common </a:t>
            </a:r>
            <a:r>
              <a:rPr lang="en-US" sz="2000" dirty="0" smtClean="0"/>
              <a:t>mission for </a:t>
            </a:r>
            <a:r>
              <a:rPr lang="en-US" sz="2000" dirty="0"/>
              <a:t>the development of child socialization </a:t>
            </a:r>
            <a:r>
              <a:rPr lang="en-US" sz="2000" dirty="0" smtClean="0"/>
              <a:t>and emotional </a:t>
            </a:r>
            <a:r>
              <a:rPr lang="en-US" sz="2000" dirty="0"/>
              <a:t>intelligence.</a:t>
            </a:r>
            <a:endParaRPr lang="bg-BG" sz="2000" dirty="0"/>
          </a:p>
        </p:txBody>
      </p:sp>
      <p:sp>
        <p:nvSpPr>
          <p:cNvPr id="5" name="Текстово поле 4"/>
          <p:cNvSpPr txBox="1"/>
          <p:nvPr/>
        </p:nvSpPr>
        <p:spPr>
          <a:xfrm>
            <a:off x="213346" y="5943183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Benefits for the institution: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European dimension of the educational process in the kindergarten.</a:t>
            </a:r>
            <a:endParaRPr lang="bg-BG" sz="2000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6" y="250206"/>
            <a:ext cx="3204790" cy="2291424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701" y="2707448"/>
            <a:ext cx="2367905" cy="2073628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85" y="4003328"/>
            <a:ext cx="2019903" cy="201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1209341" y="541934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3rd week of differences</a:t>
            </a:r>
            <a:endParaRPr lang="bg-BG" sz="40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8" t="21667" r="28750" b="5208"/>
          <a:stretch/>
        </p:blipFill>
        <p:spPr>
          <a:xfrm>
            <a:off x="2600325" y="1485900"/>
            <a:ext cx="3914776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860032" cy="3645024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664"/>
            <a:ext cx="4032448" cy="302433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00741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5936" cy="299695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3995936" cy="2996952"/>
          </a:xfrm>
          <a:prstGeom prst="rect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107504" y="2996952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People with different appearance </a:t>
            </a:r>
            <a:r>
              <a:rPr lang="en-US" sz="2400" dirty="0"/>
              <a:t>- height, overweight, age, sex, twins</a:t>
            </a:r>
            <a:br>
              <a:rPr lang="en-US" sz="2400" dirty="0"/>
            </a:br>
            <a:r>
              <a:rPr lang="en-US" sz="2400" b="1" dirty="0"/>
              <a:t>People with Special Needs</a:t>
            </a:r>
            <a:endParaRPr lang="bg-BG" sz="24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06" y="3861048"/>
            <a:ext cx="3995936" cy="2996952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8" b="20417"/>
          <a:stretch/>
        </p:blipFill>
        <p:spPr>
          <a:xfrm>
            <a:off x="0" y="548680"/>
            <a:ext cx="9144000" cy="3986212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575556" y="515719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“I </a:t>
            </a:r>
            <a:r>
              <a:rPr lang="en-US" sz="2400" dirty="0"/>
              <a:t>look like Mom, I look like </a:t>
            </a:r>
            <a:r>
              <a:rPr lang="en-US" sz="2400" dirty="0" smtClean="0"/>
              <a:t>Dad” =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how does it make children look like their parents - a tale of genes.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6733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904656" cy="442849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4379978" cy="3284983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47" y="3573016"/>
            <a:ext cx="4386823" cy="329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7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99030"/>
            <a:ext cx="4211960" cy="315897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3995936" cy="2996952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5936" cy="2996952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3995936" cy="2996952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7084" r="22222" b="17083"/>
          <a:stretch/>
        </p:blipFill>
        <p:spPr>
          <a:xfrm>
            <a:off x="3707904" y="2132856"/>
            <a:ext cx="1732756" cy="260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0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/>
          <a:stretch/>
        </p:blipFill>
        <p:spPr>
          <a:xfrm>
            <a:off x="1560977" y="260648"/>
            <a:ext cx="6129550" cy="3888433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031652" y="4365104"/>
            <a:ext cx="7164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Session with </a:t>
            </a:r>
            <a:r>
              <a:rPr lang="en-US" sz="2400" b="1" dirty="0" smtClean="0"/>
              <a:t>Chan Li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“They </a:t>
            </a:r>
            <a:r>
              <a:rPr lang="en-US" sz="2400" dirty="0"/>
              <a:t>mock me because I'm </a:t>
            </a:r>
            <a:r>
              <a:rPr lang="en-US" sz="2400" dirty="0" smtClean="0"/>
              <a:t>different”</a:t>
            </a:r>
            <a:endParaRPr lang="bg-BG" sz="2400" dirty="0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1043608" y="5373216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Chan Li </a:t>
            </a:r>
            <a:r>
              <a:rPr lang="en-US" sz="2400" dirty="0"/>
              <a:t>is </a:t>
            </a:r>
            <a:r>
              <a:rPr lang="en-US" sz="2400" dirty="0" smtClean="0"/>
              <a:t>overweight. He </a:t>
            </a:r>
            <a:r>
              <a:rPr lang="en-US" sz="2400" dirty="0"/>
              <a:t>is from China - he has different </a:t>
            </a:r>
            <a:r>
              <a:rPr lang="en-US" sz="2400" dirty="0"/>
              <a:t>eyes, hair </a:t>
            </a:r>
            <a:r>
              <a:rPr lang="en-US" sz="2400" dirty="0"/>
              <a:t>and </a:t>
            </a:r>
            <a:r>
              <a:rPr lang="en-US" sz="2400" dirty="0" smtClean="0"/>
              <a:t>hairstyle</a:t>
            </a:r>
            <a:r>
              <a:rPr lang="en-US" sz="2400" dirty="0" smtClean="0"/>
              <a:t>. </a:t>
            </a:r>
            <a:r>
              <a:rPr lang="en-US" sz="2400" dirty="0"/>
              <a:t>He is well brought-up child, but no </a:t>
            </a:r>
            <a:r>
              <a:rPr lang="en-US" sz="2400" dirty="0" smtClean="0"/>
              <a:t>friends.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54383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/>
          <p:cNvSpPr txBox="1"/>
          <p:nvPr/>
        </p:nvSpPr>
        <p:spPr>
          <a:xfrm>
            <a:off x="463600" y="530120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 Kindergarten </a:t>
            </a:r>
            <a:r>
              <a:rPr lang="en-US" sz="2400" dirty="0"/>
              <a:t>"Zvanche" Shumen, </a:t>
            </a:r>
            <a:r>
              <a:rPr lang="en-US" sz="2400" dirty="0" smtClean="0"/>
              <a:t>pre-school education aimed </a:t>
            </a:r>
            <a:r>
              <a:rPr lang="en-US" sz="2400" dirty="0"/>
              <a:t>at acquiring a set of competencies - knowledge, skills and relationships through </a:t>
            </a:r>
            <a:r>
              <a:rPr lang="en-US" sz="2400" dirty="0" smtClean="0"/>
              <a:t>the "I </a:t>
            </a:r>
            <a:r>
              <a:rPr lang="en-US" sz="2400" dirty="0"/>
              <a:t>Change the World" program</a:t>
            </a:r>
            <a:r>
              <a:rPr lang="en-US" dirty="0"/>
              <a:t>.</a:t>
            </a:r>
            <a:endParaRPr lang="bg-BG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624069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52"/>
            <a:ext cx="4952240" cy="371418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/>
          <a:stretch/>
        </p:blipFill>
        <p:spPr>
          <a:xfrm>
            <a:off x="3987954" y="3861048"/>
            <a:ext cx="5156046" cy="2996952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5371504" y="1259777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1st game</a:t>
            </a:r>
            <a:br>
              <a:rPr lang="en-US" sz="2400" dirty="0"/>
            </a:br>
            <a:r>
              <a:rPr lang="en-US" sz="2400" dirty="0"/>
              <a:t>"How do the people of the pictures differ?"</a:t>
            </a:r>
            <a:endParaRPr lang="bg-BG" sz="2400" dirty="0" smtClean="0"/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" y="3717032"/>
            <a:ext cx="3987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people with special needs</a:t>
            </a:r>
            <a:endParaRPr lang="bg-BG" sz="2400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1175098" y="5877272"/>
            <a:ext cx="281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people with different skin color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41168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5"/>
            <a:ext cx="4594870" cy="3446153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4674294" y="1081754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2nd </a:t>
            </a:r>
            <a:r>
              <a:rPr lang="en-US" sz="2400" dirty="0" smtClean="0"/>
              <a:t>game “Invite </a:t>
            </a:r>
            <a:r>
              <a:rPr lang="en-US" sz="2400" dirty="0"/>
              <a:t>a friend who is different from </a:t>
            </a:r>
            <a:r>
              <a:rPr lang="en-US" sz="2400" dirty="0" smtClean="0"/>
              <a:t>you! Tell </a:t>
            </a:r>
            <a:r>
              <a:rPr lang="en-US" sz="2400" dirty="0"/>
              <a:t>us how different you </a:t>
            </a:r>
            <a:r>
              <a:rPr lang="en-US" sz="2400" dirty="0" smtClean="0"/>
              <a:t>are. </a:t>
            </a:r>
            <a:r>
              <a:rPr lang="en-US" sz="2400" dirty="0"/>
              <a:t>"</a:t>
            </a:r>
            <a:endParaRPr lang="bg-BG" sz="2400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70" y="3429000"/>
            <a:ext cx="4572000" cy="3429000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3" y="3753036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5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2004319" y="5085184"/>
            <a:ext cx="5196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Session with </a:t>
            </a:r>
            <a:r>
              <a:rPr lang="en-US" sz="2400" b="1" dirty="0" smtClean="0"/>
              <a:t>Chan Li</a:t>
            </a:r>
            <a:endParaRPr lang="en-US" sz="2400" dirty="0" smtClean="0"/>
          </a:p>
          <a:p>
            <a:pPr algn="ctr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://youtu.be/jorBZjVOjGI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81" y="836712"/>
            <a:ext cx="591141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6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" y="548680"/>
            <a:ext cx="9144000" cy="66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/>
          <p:cNvSpPr txBox="1"/>
          <p:nvPr/>
        </p:nvSpPr>
        <p:spPr>
          <a:xfrm>
            <a:off x="452009" y="5085184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"I Change the World" is a program of Prof. Dr. Irina Koleva. The kindergarten has been working since 1990 on this program.</a:t>
            </a:r>
            <a:br>
              <a:rPr lang="en-US" sz="2400" dirty="0"/>
            </a:br>
            <a:r>
              <a:rPr lang="en-US" sz="2400" dirty="0"/>
              <a:t>Objective - Developing the quotient of intelligence of the 3-7 year old child in the context of the socialization process.</a:t>
            </a:r>
            <a:endParaRPr lang="bg-BG" sz="2400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3"/>
          <a:stretch/>
        </p:blipFill>
        <p:spPr>
          <a:xfrm>
            <a:off x="2505428" y="692696"/>
            <a:ext cx="424609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Desktop\Vesi snimki\20180117_071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47" y="260648"/>
            <a:ext cx="698283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561518" y="536547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program is subject to the Convention on the Rights of the Child, affirming the child as a person, stimulating motivation for achievement, creativity and emotional intelligence.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77518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/>
          <p:cNvSpPr txBox="1"/>
          <p:nvPr/>
        </p:nvSpPr>
        <p:spPr>
          <a:xfrm>
            <a:off x="1419177" y="4927425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https://youtu.be/hNzDbL97N_o</a:t>
            </a:r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55" y="620688"/>
            <a:ext cx="6078365" cy="42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"/>
          <a:stretch/>
        </p:blipFill>
        <p:spPr>
          <a:xfrm>
            <a:off x="94611" y="0"/>
            <a:ext cx="5045343" cy="6833634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5580112" y="2752307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Gamebooks for children</a:t>
            </a:r>
            <a:br>
              <a:rPr lang="en-US" sz="2400" dirty="0"/>
            </a:br>
            <a:r>
              <a:rPr lang="en-US" sz="2400" dirty="0"/>
              <a:t>are means for realizing the pedagogical interaction.</a:t>
            </a:r>
            <a:endParaRPr lang="bg-BG" sz="2400" dirty="0" smtClean="0"/>
          </a:p>
        </p:txBody>
      </p:sp>
    </p:spTree>
    <p:extLst>
      <p:ext uri="{BB962C8B-B14F-4D97-AF65-F5344CB8AC3E}">
        <p14:creationId xmlns:p14="http://schemas.microsoft.com/office/powerpoint/2010/main" val="4257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4" y="414160"/>
            <a:ext cx="4069531" cy="52470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32" y="414160"/>
            <a:ext cx="4112869" cy="524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9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58" y="414162"/>
            <a:ext cx="3836135" cy="510307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8" y="414161"/>
            <a:ext cx="3913172" cy="510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18"/>
            <a:ext cx="9144000" cy="59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3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351</Words>
  <Application>Microsoft Office PowerPoint</Application>
  <PresentationFormat>Презентация на цял екран (4:3)</PresentationFormat>
  <Paragraphs>30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23</vt:i4>
      </vt:variant>
    </vt:vector>
  </HeadingPairs>
  <TitlesOfParts>
    <vt:vector size="24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svetla</dc:creator>
  <cp:lastModifiedBy>svetla</cp:lastModifiedBy>
  <cp:revision>22</cp:revision>
  <dcterms:created xsi:type="dcterms:W3CDTF">2018-02-15T12:57:51Z</dcterms:created>
  <dcterms:modified xsi:type="dcterms:W3CDTF">2018-03-11T12:15:23Z</dcterms:modified>
</cp:coreProperties>
</file>