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90" r:id="rId4"/>
    <p:sldId id="293" r:id="rId5"/>
    <p:sldId id="291" r:id="rId6"/>
    <p:sldId id="292" r:id="rId7"/>
    <p:sldId id="283" r:id="rId8"/>
    <p:sldId id="284" r:id="rId9"/>
    <p:sldId id="285" r:id="rId10"/>
    <p:sldId id="286" r:id="rId11"/>
    <p:sldId id="287" r:id="rId12"/>
    <p:sldId id="288" r:id="rId13"/>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B92D14"/>
    <a:srgbClr val="35759D"/>
    <a:srgbClr val="35B19D"/>
    <a:srgbClr val="000000"/>
    <a:srgbClr val="FDF8F1"/>
    <a:srgbClr val="FAEBD2"/>
    <a:srgbClr val="F6DE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36" autoAdjust="0"/>
    <p:restoredTop sz="95596" autoAdjust="0"/>
  </p:normalViewPr>
  <p:slideViewPr>
    <p:cSldViewPr>
      <p:cViewPr>
        <p:scale>
          <a:sx n="70" d="100"/>
          <a:sy n="70" d="100"/>
        </p:scale>
        <p:origin x="-798" y="5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F8CF0EE-3E07-45BE-8110-DA59A6C514B5}" type="slidenum">
              <a:rPr lang="en-US"/>
              <a:pPr/>
              <a:t>‹N›</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A8D4B-F090-4497-B3F0-F47E13834C26}"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25E359-DBE7-476A-BD5F-CBB91D5A42F9}" type="slidenum">
              <a:rPr lang="en-US"/>
              <a:pPr/>
              <a:t>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47C9B81F-C347-4BEF-BFDF-29C42F48304A}" type="datetimeFigureOut">
              <a:rPr lang="en-US" smtClean="0"/>
              <a:pPr/>
              <a:t>10/12/2016</a:t>
            </a:fld>
            <a:endParaRPr lang="en-US"/>
          </a:p>
        </p:txBody>
      </p:sp>
      <p:sp>
        <p:nvSpPr>
          <p:cNvPr id="19" name="Segnaposto piè di pagina 18"/>
          <p:cNvSpPr>
            <a:spLocks noGrp="1"/>
          </p:cNvSpPr>
          <p:nvPr>
            <p:ph type="ftr" sz="quarter" idx="11"/>
          </p:nvPr>
        </p:nvSpPr>
        <p:spPr/>
        <p:txBody>
          <a:bodyPr/>
          <a:lstStyle/>
          <a:p>
            <a:endParaRPr kumimoji="0" lang="en-US"/>
          </a:p>
        </p:txBody>
      </p:sp>
      <p:sp>
        <p:nvSpPr>
          <p:cNvPr id="27" name="Segnaposto numero diapositiva 26"/>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transition>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7C9B81F-C347-4BEF-BFDF-29C42F48304A}" type="datetimeFigureOut">
              <a:rPr lang="en-US" smtClean="0"/>
              <a:pPr/>
              <a:t>10/12/2016</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transition>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7C9B81F-C347-4BEF-BFDF-29C42F48304A}" type="datetimeFigureOut">
              <a:rPr lang="en-US" smtClean="0"/>
              <a:pPr/>
              <a:t>10/12/2016</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transition>
    <p:circl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7C9B81F-C347-4BEF-BFDF-29C42F48304A}" type="datetimeFigureOut">
              <a:rPr lang="en-US" smtClean="0"/>
              <a:pPr/>
              <a:t>10/12/2016</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transition>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47C9B81F-C347-4BEF-BFDF-29C42F48304A}" type="datetimeFigureOut">
              <a:rPr lang="en-US" smtClean="0"/>
              <a:pPr/>
              <a:t>10/12/2016</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transition>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7C9B81F-C347-4BEF-BFDF-29C42F48304A}" type="datetimeFigureOut">
              <a:rPr lang="en-US" smtClean="0"/>
              <a:pPr/>
              <a:t>10/12/2016</a:t>
            </a:fld>
            <a:endParaRPr lang="en-US"/>
          </a:p>
        </p:txBody>
      </p:sp>
      <p:sp>
        <p:nvSpPr>
          <p:cNvPr id="6" name="Segnaposto piè di pagina 5"/>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transition>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47C9B81F-C347-4BEF-BFDF-29C42F48304A}" type="datetimeFigureOut">
              <a:rPr lang="en-US" smtClean="0"/>
              <a:pPr/>
              <a:t>10/12/2016</a:t>
            </a:fld>
            <a:endParaRPr lang="en-US"/>
          </a:p>
        </p:txBody>
      </p:sp>
      <p:sp>
        <p:nvSpPr>
          <p:cNvPr id="8" name="Segnaposto piè di pagina 7"/>
          <p:cNvSpPr>
            <a:spLocks noGrp="1"/>
          </p:cNvSpPr>
          <p:nvPr>
            <p:ph type="ftr" sz="quarter" idx="11"/>
          </p:nvPr>
        </p:nvSpPr>
        <p:spPr/>
        <p:txBody>
          <a:bodyPr/>
          <a:lstStyle/>
          <a:p>
            <a:endParaRPr kumimoji="0" lang="en-US" dirty="0"/>
          </a:p>
        </p:txBody>
      </p:sp>
      <p:sp>
        <p:nvSpPr>
          <p:cNvPr id="9" name="Segnaposto numero diapositiva 8"/>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transition>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7C9B81F-C347-4BEF-BFDF-29C42F48304A}" type="datetimeFigureOut">
              <a:rPr lang="en-US" smtClean="0"/>
              <a:pPr/>
              <a:t>10/12/2016</a:t>
            </a:fld>
            <a:endParaRPr lang="en-US"/>
          </a:p>
        </p:txBody>
      </p:sp>
      <p:sp>
        <p:nvSpPr>
          <p:cNvPr id="4" name="Segnaposto piè di pagina 3"/>
          <p:cNvSpPr>
            <a:spLocks noGrp="1"/>
          </p:cNvSpPr>
          <p:nvPr>
            <p:ph type="ftr" sz="quarter" idx="11"/>
          </p:nvPr>
        </p:nvSpPr>
        <p:spPr/>
        <p:txBody>
          <a:bodyPr/>
          <a:lstStyle/>
          <a:p>
            <a:endParaRPr kumimoji="0" lang="en-US"/>
          </a:p>
        </p:txBody>
      </p:sp>
      <p:sp>
        <p:nvSpPr>
          <p:cNvPr id="5" name="Segnaposto numero diapositiva 4"/>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transition>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7C9B81F-C347-4BEF-BFDF-29C42F48304A}" type="datetimeFigureOut">
              <a:rPr lang="en-US" smtClean="0"/>
              <a:pPr/>
              <a:t>10/12/2016</a:t>
            </a:fld>
            <a:endParaRPr lang="en-US"/>
          </a:p>
        </p:txBody>
      </p:sp>
      <p:sp>
        <p:nvSpPr>
          <p:cNvPr id="3" name="Segnaposto piè di pagina 2"/>
          <p:cNvSpPr>
            <a:spLocks noGrp="1"/>
          </p:cNvSpPr>
          <p:nvPr>
            <p:ph type="ftr" sz="quarter" idx="11"/>
          </p:nvPr>
        </p:nvSpPr>
        <p:spPr/>
        <p:txBody>
          <a:bodyPr/>
          <a:lstStyle/>
          <a:p>
            <a:endParaRPr kumimoji="0" lang="en-US"/>
          </a:p>
        </p:txBody>
      </p:sp>
      <p:sp>
        <p:nvSpPr>
          <p:cNvPr id="4" name="Segnaposto numero diapositiva 3"/>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transition>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7C9B81F-C347-4BEF-BFDF-29C42F48304A}" type="datetimeFigureOut">
              <a:rPr lang="en-US" smtClean="0"/>
              <a:pPr/>
              <a:t>10/12/2016</a:t>
            </a:fld>
            <a:endParaRPr lang="en-US"/>
          </a:p>
        </p:txBody>
      </p:sp>
      <p:sp>
        <p:nvSpPr>
          <p:cNvPr id="6" name="Segnaposto piè di pagina 5"/>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transition>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47C9B81F-C347-4BEF-BFDF-29C42F48304A}" type="datetimeFigureOut">
              <a:rPr lang="en-US" smtClean="0"/>
              <a:pPr/>
              <a:t>10/12/2016</a:t>
            </a:fld>
            <a:endParaRPr lang="en-US"/>
          </a:p>
        </p:txBody>
      </p:sp>
      <p:sp>
        <p:nvSpPr>
          <p:cNvPr id="6" name="Segnaposto piè di pagina 5"/>
          <p:cNvSpPr>
            <a:spLocks noGrp="1"/>
          </p:cNvSpPr>
          <p:nvPr>
            <p:ph type="ftr" sz="quarter" idx="11"/>
          </p:nvPr>
        </p:nvSpPr>
        <p:spPr/>
        <p:txBody>
          <a:bodyPr/>
          <a:lstStyle/>
          <a:p>
            <a:endParaRPr kumimoji="0" lang="en-US"/>
          </a:p>
        </p:txBody>
      </p:sp>
      <p:sp>
        <p:nvSpPr>
          <p:cNvPr id="7" name="Segnaposto numero diapositiva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‹N›</a:t>
            </a:fld>
            <a:endParaRPr kumimoji="0" lang="en-US"/>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10/12/2016</a:t>
            </a:fld>
            <a:endParaRPr lang="en-US" dirty="0">
              <a:solidFill>
                <a:schemeClr val="tx2">
                  <a:shade val="90000"/>
                </a:schemeClr>
              </a:solidFill>
            </a:endParaRPr>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‹N›</a:t>
            </a:fld>
            <a:endParaRPr kumimoji="0" lang="en-US" dirty="0">
              <a:solidFill>
                <a:schemeClr val="tx2">
                  <a:shade val="90000"/>
                </a:schemeClr>
              </a:solidFill>
            </a:endParaRPr>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ircl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56000"/>
          </a:blip>
          <a:srcRect/>
          <a:tile tx="0" ty="0" sx="100000" sy="100000" flip="none" algn="tl"/>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5781675" y="381000"/>
            <a:ext cx="3276600" cy="1552575"/>
          </a:xfrm>
          <a:effectLst>
            <a:outerShdw dist="17961" dir="2700000" algn="ctr" rotWithShape="0">
              <a:schemeClr val="accent1"/>
            </a:outerShdw>
          </a:effectLst>
        </p:spPr>
        <p:txBody>
          <a:bodyPr/>
          <a:lstStyle/>
          <a:p>
            <a:pPr algn="ctr"/>
            <a:r>
              <a:rPr lang="it-IT" sz="2400" dirty="0" err="1" smtClean="0">
                <a:solidFill>
                  <a:schemeClr val="accent1">
                    <a:lumMod val="40000"/>
                    <a:lumOff val="60000"/>
                  </a:schemeClr>
                </a:solidFill>
              </a:rPr>
              <a:t>Erasmus+</a:t>
            </a:r>
            <a:r>
              <a:rPr lang="it-IT" sz="2400" dirty="0" smtClean="0">
                <a:solidFill>
                  <a:schemeClr val="accent1">
                    <a:lumMod val="40000"/>
                    <a:lumOff val="60000"/>
                  </a:schemeClr>
                </a:solidFill>
              </a:rPr>
              <a:t/>
            </a:r>
            <a:br>
              <a:rPr lang="it-IT" sz="2400" dirty="0" smtClean="0">
                <a:solidFill>
                  <a:schemeClr val="accent1">
                    <a:lumMod val="40000"/>
                    <a:lumOff val="60000"/>
                  </a:schemeClr>
                </a:solidFill>
              </a:rPr>
            </a:br>
            <a:r>
              <a:rPr lang="it-IT" sz="2400" dirty="0" smtClean="0">
                <a:solidFill>
                  <a:schemeClr val="accent1">
                    <a:lumMod val="40000"/>
                    <a:lumOff val="60000"/>
                  </a:schemeClr>
                </a:solidFill>
              </a:rPr>
              <a:t>“EVERY CHILD IS SPECIAL”</a:t>
            </a:r>
            <a:endParaRPr lang="ru-RU" sz="2400" dirty="0">
              <a:solidFill>
                <a:schemeClr val="accent1">
                  <a:lumMod val="40000"/>
                  <a:lumOff val="60000"/>
                </a:schemeClr>
              </a:solidFill>
            </a:endParaRPr>
          </a:p>
        </p:txBody>
      </p:sp>
      <p:sp>
        <p:nvSpPr>
          <p:cNvPr id="2056" name="Rectangle 8"/>
          <p:cNvSpPr>
            <a:spLocks noGrp="1" noChangeArrowheads="1"/>
          </p:cNvSpPr>
          <p:nvPr>
            <p:ph type="subTitle" idx="1"/>
          </p:nvPr>
        </p:nvSpPr>
        <p:spPr>
          <a:xfrm>
            <a:off x="6012160" y="1988840"/>
            <a:ext cx="2895600" cy="936104"/>
          </a:xfrm>
          <a:effectLst>
            <a:outerShdw dist="17961" dir="2700000" algn="ctr" rotWithShape="0">
              <a:schemeClr val="accent1"/>
            </a:outerShdw>
          </a:effectLst>
        </p:spPr>
        <p:txBody>
          <a:bodyPr/>
          <a:lstStyle/>
          <a:p>
            <a:pPr algn="ctr"/>
            <a:r>
              <a:rPr lang="it-IT" sz="2200" b="1" dirty="0" smtClean="0">
                <a:solidFill>
                  <a:schemeClr val="bg2">
                    <a:lumMod val="90000"/>
                    <a:lumOff val="10000"/>
                  </a:schemeClr>
                </a:solidFill>
              </a:rPr>
              <a:t>THE DOLL PROFILE:</a:t>
            </a:r>
          </a:p>
          <a:p>
            <a:pPr algn="ctr"/>
            <a:r>
              <a:rPr lang="it-IT" sz="2200" b="1" dirty="0" smtClean="0">
                <a:solidFill>
                  <a:schemeClr val="bg2">
                    <a:lumMod val="90000"/>
                    <a:lumOff val="10000"/>
                  </a:schemeClr>
                </a:solidFill>
              </a:rPr>
              <a:t>ROBERTA</a:t>
            </a:r>
          </a:p>
          <a:p>
            <a:pPr algn="ctr"/>
            <a:endParaRPr lang="it-IT" sz="2200" b="1" dirty="0" smtClean="0">
              <a:solidFill>
                <a:schemeClr val="bg2">
                  <a:lumMod val="90000"/>
                  <a:lumOff val="10000"/>
                </a:schemeClr>
              </a:solidFill>
            </a:endParaRPr>
          </a:p>
          <a:p>
            <a:pPr algn="ctr"/>
            <a:endParaRPr lang="ru-RU" sz="2200" b="1" dirty="0">
              <a:solidFill>
                <a:srgbClr val="FDF8F1"/>
              </a:solidFill>
            </a:endParaRPr>
          </a:p>
        </p:txBody>
      </p:sp>
      <p:pic>
        <p:nvPicPr>
          <p:cNvPr id="4" name="Picture 2" descr="C:\Users\manzo\Desktop\logo_erasmus.png"/>
          <p:cNvPicPr>
            <a:picLocks noChangeAspect="1" noChangeArrowheads="1"/>
          </p:cNvPicPr>
          <p:nvPr/>
        </p:nvPicPr>
        <p:blipFill>
          <a:blip r:embed="rId4" cstate="print"/>
          <a:srcRect/>
          <a:stretch>
            <a:fillRect/>
          </a:stretch>
        </p:blipFill>
        <p:spPr bwMode="auto">
          <a:xfrm>
            <a:off x="5796136" y="6021288"/>
            <a:ext cx="3116015" cy="623203"/>
          </a:xfrm>
          <a:prstGeom prst="rect">
            <a:avLst/>
          </a:prstGeom>
          <a:noFill/>
        </p:spPr>
      </p:pic>
      <p:pic>
        <p:nvPicPr>
          <p:cNvPr id="5" name="Immagine 4" descr="Suitsupp_A3.jpeg"/>
          <p:cNvPicPr>
            <a:picLocks noChangeAspect="1"/>
          </p:cNvPicPr>
          <p:nvPr/>
        </p:nvPicPr>
        <p:blipFill>
          <a:blip r:embed="rId5" cstate="print"/>
          <a:stretch>
            <a:fillRect/>
          </a:stretch>
        </p:blipFill>
        <p:spPr>
          <a:xfrm>
            <a:off x="6732240" y="3068960"/>
            <a:ext cx="1992149" cy="2817873"/>
          </a:xfrm>
          <a:prstGeom prst="rect">
            <a:avLst/>
          </a:prstGeom>
        </p:spPr>
      </p:pic>
      <p:pic>
        <p:nvPicPr>
          <p:cNvPr id="1026" name="Picture 2" descr="C:\Users\Utente\AppData\Local\Microsoft\Windows\Temporary Internet Files\Content.IE5\IUX82B9H\mondo1[1].jpg"/>
          <p:cNvPicPr>
            <a:picLocks noChangeAspect="1" noChangeArrowheads="1"/>
          </p:cNvPicPr>
          <p:nvPr/>
        </p:nvPicPr>
        <p:blipFill>
          <a:blip r:embed="rId6"/>
          <a:srcRect/>
          <a:stretch>
            <a:fillRect/>
          </a:stretch>
        </p:blipFill>
        <p:spPr bwMode="auto">
          <a:xfrm>
            <a:off x="928662" y="1214422"/>
            <a:ext cx="4857783" cy="4714908"/>
          </a:xfrm>
          <a:prstGeom prst="rect">
            <a:avLst/>
          </a:prstGeom>
          <a:noFill/>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332656"/>
            <a:ext cx="7315200" cy="45719"/>
          </a:xfrm>
        </p:spPr>
        <p:txBody>
          <a:bodyPr>
            <a:normAutofit fontScale="90000"/>
          </a:bodyPr>
          <a:lstStyle/>
          <a:p>
            <a:pPr algn="ctr"/>
            <a:endParaRPr lang="it-IT" dirty="0">
              <a:solidFill>
                <a:schemeClr val="accent1">
                  <a:lumMod val="75000"/>
                </a:schemeClr>
              </a:solidFill>
            </a:endParaRPr>
          </a:p>
        </p:txBody>
      </p:sp>
      <p:sp>
        <p:nvSpPr>
          <p:cNvPr id="3" name="Segnaposto contenuto 2"/>
          <p:cNvSpPr>
            <a:spLocks noGrp="1"/>
          </p:cNvSpPr>
          <p:nvPr>
            <p:ph idx="1"/>
          </p:nvPr>
        </p:nvSpPr>
        <p:spPr>
          <a:xfrm>
            <a:off x="785786" y="785794"/>
            <a:ext cx="6529414" cy="5237774"/>
          </a:xfrm>
        </p:spPr>
        <p:txBody>
          <a:bodyPr/>
          <a:lstStyle/>
          <a:p>
            <a:pPr>
              <a:buNone/>
            </a:pPr>
            <a:r>
              <a:rPr lang="en-US" sz="1800" dirty="0" smtClean="0">
                <a:solidFill>
                  <a:schemeClr val="accent4">
                    <a:lumMod val="10000"/>
                  </a:schemeClr>
                </a:solidFill>
              </a:rPr>
              <a:t>    </a:t>
            </a:r>
            <a:r>
              <a:rPr lang="en-US" sz="2200" dirty="0" smtClean="0">
                <a:solidFill>
                  <a:schemeClr val="accent4">
                    <a:lumMod val="10000"/>
                  </a:schemeClr>
                </a:solidFill>
              </a:rPr>
              <a:t>The only girl with whom she has a relationship is the little sister, who does not speak, does not accept touching her and often cries</a:t>
            </a:r>
            <a:r>
              <a:rPr lang="en-US" sz="2200" dirty="0" smtClean="0">
                <a:solidFill>
                  <a:schemeClr val="accent4">
                    <a:lumMod val="10000"/>
                  </a:schemeClr>
                </a:solidFill>
                <a:latin typeface="+mn-lt"/>
                <a:ea typeface="+mn-ea"/>
                <a:cs typeface="+mn-cs"/>
              </a:rPr>
              <a:t> </a:t>
            </a:r>
            <a:endParaRPr lang="it-IT" sz="2200" dirty="0">
              <a:solidFill>
                <a:schemeClr val="accent4">
                  <a:lumMod val="10000"/>
                </a:schemeClr>
              </a:solidFill>
              <a:latin typeface="+mn-lt"/>
              <a:ea typeface="+mn-ea"/>
              <a:cs typeface="+mn-cs"/>
            </a:endParaRPr>
          </a:p>
          <a:p>
            <a:endParaRPr lang="en-US" sz="2200" dirty="0" smtClean="0">
              <a:solidFill>
                <a:schemeClr val="accent4">
                  <a:lumMod val="10000"/>
                </a:schemeClr>
              </a:solidFill>
            </a:endParaRPr>
          </a:p>
          <a:p>
            <a:pPr>
              <a:buNone/>
            </a:pPr>
            <a:r>
              <a:rPr lang="en-US" sz="2200" dirty="0" smtClean="0">
                <a:solidFill>
                  <a:schemeClr val="accent4">
                    <a:lumMod val="10000"/>
                  </a:schemeClr>
                </a:solidFill>
              </a:rPr>
              <a:t>    After listening to the whole story the teacher understands the reason of the Roberta’s </a:t>
            </a:r>
            <a:r>
              <a:rPr lang="en-US" sz="2200" dirty="0" err="1" smtClean="0">
                <a:solidFill>
                  <a:schemeClr val="accent4">
                    <a:lumMod val="10000"/>
                  </a:schemeClr>
                </a:solidFill>
              </a:rPr>
              <a:t>behaviour</a:t>
            </a:r>
            <a:r>
              <a:rPr lang="en-US" sz="2200" dirty="0" smtClean="0">
                <a:solidFill>
                  <a:schemeClr val="accent4">
                    <a:lumMod val="10000"/>
                  </a:schemeClr>
                </a:solidFill>
              </a:rPr>
              <a:t> and even the aggressive attitude that she shows. The teacher embraces Roberta and invites children to listen to rock music on the floor without shoes.</a:t>
            </a:r>
            <a:endParaRPr lang="it-IT" sz="2200" dirty="0" smtClean="0">
              <a:solidFill>
                <a:schemeClr val="accent4">
                  <a:lumMod val="10000"/>
                </a:schemeClr>
              </a:solidFill>
            </a:endParaRPr>
          </a:p>
          <a:p>
            <a:r>
              <a:rPr lang="en-US" sz="2200" dirty="0" smtClean="0">
                <a:solidFill>
                  <a:schemeClr val="accent4">
                    <a:lumMod val="10000"/>
                  </a:schemeClr>
                </a:solidFill>
              </a:rPr>
              <a:t>After a little time children are near each other, they roll on the ground hugging each other and laughing and having fun. Roberta is one of them.</a:t>
            </a:r>
            <a:endParaRPr lang="it-IT" sz="2200" dirty="0" smtClean="0">
              <a:solidFill>
                <a:schemeClr val="accent4">
                  <a:lumMod val="10000"/>
                </a:schemeClr>
              </a:solidFill>
            </a:endParaRPr>
          </a:p>
          <a:p>
            <a:r>
              <a:rPr lang="en-US" sz="2400" dirty="0" smtClean="0"/>
              <a:t> </a:t>
            </a:r>
            <a:endParaRPr lang="it-IT" sz="2400" dirty="0" smtClean="0"/>
          </a:p>
          <a:p>
            <a:endParaRPr lang="en-US" sz="2400" dirty="0">
              <a:solidFill>
                <a:schemeClr val="accent1">
                  <a:lumMod val="75000"/>
                </a:schemeClr>
              </a:solidFill>
            </a:endParaRPr>
          </a:p>
        </p:txBody>
      </p:sp>
      <p:pic>
        <p:nvPicPr>
          <p:cNvPr id="4" name="Picture 2" descr="C:\Users\manzo\Desktop\logo_erasmus.png"/>
          <p:cNvPicPr>
            <a:picLocks noChangeAspect="1" noChangeArrowheads="1"/>
          </p:cNvPicPr>
          <p:nvPr/>
        </p:nvPicPr>
        <p:blipFill>
          <a:blip r:embed="rId3" cstate="print"/>
          <a:srcRect/>
          <a:stretch>
            <a:fillRect/>
          </a:stretch>
        </p:blipFill>
        <p:spPr bwMode="auto">
          <a:xfrm>
            <a:off x="5868144" y="5949280"/>
            <a:ext cx="3116015" cy="623203"/>
          </a:xfrm>
          <a:prstGeom prst="rect">
            <a:avLst/>
          </a:prstGeom>
          <a:noFill/>
        </p:spPr>
      </p:pic>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332656"/>
            <a:ext cx="7315200" cy="1152128"/>
          </a:xfrm>
        </p:spPr>
        <p:txBody>
          <a:bodyPr>
            <a:normAutofit fontScale="90000"/>
          </a:bodyPr>
          <a:lstStyle/>
          <a:p>
            <a:pPr algn="ctr"/>
            <a:r>
              <a:rPr lang="en-US" sz="3200" b="1" dirty="0" smtClean="0">
                <a:solidFill>
                  <a:schemeClr val="tx1"/>
                </a:solidFill>
                <a:latin typeface="+mj-lt"/>
                <a:ea typeface="+mj-ea"/>
                <a:cs typeface="+mj-cs"/>
              </a:rPr>
              <a:t/>
            </a:r>
            <a:br>
              <a:rPr lang="en-US" sz="3200" b="1" dirty="0" smtClean="0">
                <a:solidFill>
                  <a:schemeClr val="tx1"/>
                </a:solidFill>
                <a:latin typeface="+mj-lt"/>
                <a:ea typeface="+mj-ea"/>
                <a:cs typeface="+mj-cs"/>
              </a:rPr>
            </a:br>
            <a:r>
              <a:rPr lang="en-US" sz="3200" b="1" dirty="0" smtClean="0">
                <a:solidFill>
                  <a:schemeClr val="accent1">
                    <a:lumMod val="75000"/>
                  </a:schemeClr>
                </a:solidFill>
                <a:latin typeface="+mj-lt"/>
                <a:ea typeface="+mj-ea"/>
                <a:cs typeface="+mj-cs"/>
              </a:rPr>
              <a:t>INTERACTION </a:t>
            </a:r>
            <a:r>
              <a:rPr lang="en-US" sz="3200" b="1" dirty="0">
                <a:solidFill>
                  <a:schemeClr val="accent1">
                    <a:lumMod val="75000"/>
                  </a:schemeClr>
                </a:solidFill>
                <a:latin typeface="+mj-lt"/>
                <a:ea typeface="+mj-ea"/>
                <a:cs typeface="+mj-cs"/>
              </a:rPr>
              <a:t>TEACHER\  CHILDREN</a:t>
            </a:r>
            <a:r>
              <a:rPr lang="it-IT" dirty="0">
                <a:solidFill>
                  <a:schemeClr val="tx1"/>
                </a:solidFill>
                <a:latin typeface="+mj-lt"/>
                <a:ea typeface="+mj-ea"/>
                <a:cs typeface="+mj-cs"/>
              </a:rPr>
              <a:t/>
            </a:r>
            <a:br>
              <a:rPr lang="it-IT" dirty="0">
                <a:solidFill>
                  <a:schemeClr val="tx1"/>
                </a:solidFill>
                <a:latin typeface="+mj-lt"/>
                <a:ea typeface="+mj-ea"/>
                <a:cs typeface="+mj-cs"/>
              </a:rPr>
            </a:br>
            <a:endParaRPr lang="it-IT" dirty="0"/>
          </a:p>
        </p:txBody>
      </p:sp>
      <p:sp>
        <p:nvSpPr>
          <p:cNvPr id="3" name="Segnaposto contenuto 2"/>
          <p:cNvSpPr>
            <a:spLocks noGrp="1"/>
          </p:cNvSpPr>
          <p:nvPr>
            <p:ph idx="1"/>
          </p:nvPr>
        </p:nvSpPr>
        <p:spPr>
          <a:xfrm>
            <a:off x="928662" y="1928802"/>
            <a:ext cx="7315200" cy="4248472"/>
          </a:xfrm>
        </p:spPr>
        <p:txBody>
          <a:bodyPr/>
          <a:lstStyle/>
          <a:p>
            <a:pPr>
              <a:buNone/>
            </a:pPr>
            <a:r>
              <a:rPr lang="en-US" sz="2400" dirty="0" smtClean="0">
                <a:solidFill>
                  <a:schemeClr val="accent4">
                    <a:lumMod val="10000"/>
                  </a:schemeClr>
                </a:solidFill>
              </a:rPr>
              <a:t>After the activity the teacher ask the children some questions: </a:t>
            </a:r>
            <a:endParaRPr lang="it-IT" sz="2400" dirty="0" smtClean="0">
              <a:solidFill>
                <a:schemeClr val="accent4">
                  <a:lumMod val="10000"/>
                </a:schemeClr>
              </a:solidFill>
            </a:endParaRPr>
          </a:p>
          <a:p>
            <a:r>
              <a:rPr lang="en-US" sz="2400" dirty="0" smtClean="0">
                <a:solidFill>
                  <a:schemeClr val="accent4">
                    <a:lumMod val="10000"/>
                  </a:schemeClr>
                </a:solidFill>
              </a:rPr>
              <a:t>TEACHER</a:t>
            </a:r>
            <a:endParaRPr lang="it-IT" sz="2400" dirty="0" smtClean="0">
              <a:solidFill>
                <a:schemeClr val="accent4">
                  <a:lumMod val="10000"/>
                </a:schemeClr>
              </a:solidFill>
            </a:endParaRPr>
          </a:p>
          <a:p>
            <a:r>
              <a:rPr lang="en-US" sz="2400" dirty="0" smtClean="0">
                <a:solidFill>
                  <a:schemeClr val="accent4">
                    <a:lumMod val="10000"/>
                  </a:schemeClr>
                </a:solidFill>
              </a:rPr>
              <a:t>• Is there anyone who does not play with new children?  Who is it?</a:t>
            </a:r>
            <a:endParaRPr lang="it-IT" sz="2400" dirty="0" smtClean="0">
              <a:solidFill>
                <a:schemeClr val="accent4">
                  <a:lumMod val="10000"/>
                </a:schemeClr>
              </a:solidFill>
            </a:endParaRPr>
          </a:p>
          <a:p>
            <a:r>
              <a:rPr lang="en-US" sz="2400" dirty="0" smtClean="0">
                <a:solidFill>
                  <a:schemeClr val="accent4">
                    <a:lumMod val="10000"/>
                  </a:schemeClr>
                </a:solidFill>
              </a:rPr>
              <a:t>• Have you ever seen similar situations?</a:t>
            </a:r>
            <a:endParaRPr lang="it-IT" sz="2400" dirty="0" smtClean="0">
              <a:solidFill>
                <a:schemeClr val="accent4">
                  <a:lumMod val="10000"/>
                </a:schemeClr>
              </a:solidFill>
            </a:endParaRPr>
          </a:p>
          <a:p>
            <a:r>
              <a:rPr lang="en-US" sz="2400" dirty="0" smtClean="0">
                <a:solidFill>
                  <a:schemeClr val="accent4">
                    <a:lumMod val="10000"/>
                  </a:schemeClr>
                </a:solidFill>
              </a:rPr>
              <a:t>• Is it right to reject a new person at school?</a:t>
            </a:r>
            <a:endParaRPr lang="it-IT" sz="2400" dirty="0" smtClean="0">
              <a:solidFill>
                <a:schemeClr val="accent4">
                  <a:lumMod val="10000"/>
                </a:schemeClr>
              </a:solidFill>
            </a:endParaRPr>
          </a:p>
          <a:p>
            <a:r>
              <a:rPr lang="en-US" sz="2400" dirty="0" smtClean="0">
                <a:solidFill>
                  <a:schemeClr val="accent4">
                    <a:lumMod val="10000"/>
                  </a:schemeClr>
                </a:solidFill>
              </a:rPr>
              <a:t>• Does anyone know other music to dance?</a:t>
            </a:r>
            <a:endParaRPr lang="it-IT" sz="2400" dirty="0" smtClean="0">
              <a:solidFill>
                <a:schemeClr val="accent4">
                  <a:lumMod val="10000"/>
                </a:schemeClr>
              </a:solidFill>
            </a:endParaRPr>
          </a:p>
          <a:p>
            <a:r>
              <a:rPr lang="en-US" sz="2400" dirty="0" smtClean="0">
                <a:solidFill>
                  <a:schemeClr val="accent4">
                    <a:lumMod val="10000"/>
                  </a:schemeClr>
                </a:solidFill>
              </a:rPr>
              <a:t>• What should we do to make new people feel comfortable?</a:t>
            </a:r>
            <a:endParaRPr lang="it-IT" sz="2400" dirty="0">
              <a:solidFill>
                <a:schemeClr val="accent4">
                  <a:lumMod val="10000"/>
                </a:schemeClr>
              </a:solidFill>
            </a:endParaRPr>
          </a:p>
        </p:txBody>
      </p:sp>
      <p:pic>
        <p:nvPicPr>
          <p:cNvPr id="4" name="Picture 2" descr="C:\Users\manzo\Desktop\logo_erasmus.png"/>
          <p:cNvPicPr>
            <a:picLocks noChangeAspect="1" noChangeArrowheads="1"/>
          </p:cNvPicPr>
          <p:nvPr/>
        </p:nvPicPr>
        <p:blipFill>
          <a:blip r:embed="rId3" cstate="print"/>
          <a:srcRect/>
          <a:stretch>
            <a:fillRect/>
          </a:stretch>
        </p:blipFill>
        <p:spPr bwMode="auto">
          <a:xfrm>
            <a:off x="5724128" y="6021288"/>
            <a:ext cx="3116015" cy="623203"/>
          </a:xfrm>
          <a:prstGeom prst="rect">
            <a:avLst/>
          </a:prstGeom>
          <a:noFill/>
        </p:spPr>
      </p:pic>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00100" y="785794"/>
            <a:ext cx="7546032" cy="5184576"/>
          </a:xfrm>
        </p:spPr>
        <p:txBody>
          <a:bodyPr>
            <a:normAutofit lnSpcReduction="10000"/>
          </a:bodyPr>
          <a:lstStyle/>
          <a:p>
            <a:pPr>
              <a:buNone/>
            </a:pPr>
            <a:r>
              <a:rPr lang="it-IT" sz="2400" dirty="0" smtClean="0">
                <a:solidFill>
                  <a:schemeClr val="accent4">
                    <a:lumMod val="10000"/>
                  </a:schemeClr>
                </a:solidFill>
              </a:rPr>
              <a:t>CHILDREN</a:t>
            </a:r>
          </a:p>
          <a:p>
            <a:pPr>
              <a:buNone/>
            </a:pPr>
            <a:r>
              <a:rPr lang="it-IT" sz="2400" dirty="0" smtClean="0">
                <a:solidFill>
                  <a:schemeClr val="accent4">
                    <a:lumMod val="10000"/>
                  </a:schemeClr>
                </a:solidFill>
              </a:rPr>
              <a:t/>
            </a:r>
            <a:br>
              <a:rPr lang="it-IT" sz="2400" dirty="0" smtClean="0">
                <a:solidFill>
                  <a:schemeClr val="accent4">
                    <a:lumMod val="10000"/>
                  </a:schemeClr>
                </a:solidFill>
              </a:rPr>
            </a:br>
            <a:r>
              <a:rPr lang="en-GB" sz="2400" dirty="0" smtClean="0">
                <a:solidFill>
                  <a:schemeClr val="accent4">
                    <a:lumMod val="10000"/>
                  </a:schemeClr>
                </a:solidFill>
              </a:rPr>
              <a:t>• The children recognize that they had had a bullying behaviour.</a:t>
            </a:r>
            <a:br>
              <a:rPr lang="en-GB" sz="2400" dirty="0" smtClean="0">
                <a:solidFill>
                  <a:schemeClr val="accent4">
                    <a:lumMod val="10000"/>
                  </a:schemeClr>
                </a:solidFill>
              </a:rPr>
            </a:br>
            <a:r>
              <a:rPr lang="en-GB" sz="2400" dirty="0" smtClean="0">
                <a:solidFill>
                  <a:schemeClr val="accent4">
                    <a:lumMod val="10000"/>
                  </a:schemeClr>
                </a:solidFill>
              </a:rPr>
              <a:t>• Children say that Roberta is beautiful and sweet.</a:t>
            </a:r>
            <a:br>
              <a:rPr lang="en-GB" sz="2400" dirty="0" smtClean="0">
                <a:solidFill>
                  <a:schemeClr val="accent4">
                    <a:lumMod val="10000"/>
                  </a:schemeClr>
                </a:solidFill>
              </a:rPr>
            </a:br>
            <a:r>
              <a:rPr lang="en-GB" sz="2400" dirty="0" smtClean="0">
                <a:solidFill>
                  <a:schemeClr val="accent4">
                    <a:lumMod val="10000"/>
                  </a:schemeClr>
                </a:solidFill>
              </a:rPr>
              <a:t>• The children recognize that it is not right to reject someone just because you do not know them.</a:t>
            </a:r>
            <a:br>
              <a:rPr lang="en-GB" sz="2400" dirty="0" smtClean="0">
                <a:solidFill>
                  <a:schemeClr val="accent4">
                    <a:lumMod val="10000"/>
                  </a:schemeClr>
                </a:solidFill>
              </a:rPr>
            </a:br>
            <a:r>
              <a:rPr lang="en-GB" sz="2400" dirty="0" smtClean="0">
                <a:solidFill>
                  <a:schemeClr val="accent4">
                    <a:lumMod val="10000"/>
                  </a:schemeClr>
                </a:solidFill>
              </a:rPr>
              <a:t>• Children say that there are many games they can play with Roberta.</a:t>
            </a:r>
            <a:br>
              <a:rPr lang="en-GB" sz="2400" dirty="0" smtClean="0">
                <a:solidFill>
                  <a:schemeClr val="accent4">
                    <a:lumMod val="10000"/>
                  </a:schemeClr>
                </a:solidFill>
              </a:rPr>
            </a:br>
            <a:r>
              <a:rPr lang="en-GB" sz="2400" dirty="0" smtClean="0">
                <a:solidFill>
                  <a:schemeClr val="accent4">
                    <a:lumMod val="10000"/>
                  </a:schemeClr>
                </a:solidFill>
              </a:rPr>
              <a:t>• Children say that they too want to be without shoes and only with socks.</a:t>
            </a:r>
            <a:br>
              <a:rPr lang="en-GB" sz="2400" dirty="0" smtClean="0">
                <a:solidFill>
                  <a:schemeClr val="accent4">
                    <a:lumMod val="10000"/>
                  </a:schemeClr>
                </a:solidFill>
              </a:rPr>
            </a:br>
            <a:r>
              <a:rPr lang="en-GB" sz="2400" dirty="0" smtClean="0">
                <a:solidFill>
                  <a:schemeClr val="accent4">
                    <a:lumMod val="10000"/>
                  </a:schemeClr>
                </a:solidFill>
              </a:rPr>
              <a:t>• Children want to invite Roberta to their home.</a:t>
            </a:r>
            <a:br>
              <a:rPr lang="en-GB" sz="2400" dirty="0" smtClean="0">
                <a:solidFill>
                  <a:schemeClr val="accent4">
                    <a:lumMod val="10000"/>
                  </a:schemeClr>
                </a:solidFill>
              </a:rPr>
            </a:br>
            <a:r>
              <a:rPr lang="en-GB" sz="2400" dirty="0" smtClean="0">
                <a:solidFill>
                  <a:schemeClr val="accent4">
                    <a:lumMod val="10000"/>
                  </a:schemeClr>
                </a:solidFill>
              </a:rPr>
              <a:t>• Children say that we should accept people as they </a:t>
            </a:r>
            <a:r>
              <a:rPr lang="en-GB" sz="2400" dirty="0" smtClean="0"/>
              <a:t>are.</a:t>
            </a:r>
            <a:endParaRPr lang="it-IT" sz="2400" dirty="0"/>
          </a:p>
        </p:txBody>
      </p:sp>
      <p:pic>
        <p:nvPicPr>
          <p:cNvPr id="4" name="Picture 2" descr="C:\Users\manzo\Desktop\logo_erasmus.png"/>
          <p:cNvPicPr>
            <a:picLocks noChangeAspect="1" noChangeArrowheads="1"/>
          </p:cNvPicPr>
          <p:nvPr/>
        </p:nvPicPr>
        <p:blipFill>
          <a:blip r:embed="rId3" cstate="print"/>
          <a:srcRect/>
          <a:stretch>
            <a:fillRect/>
          </a:stretch>
        </p:blipFill>
        <p:spPr bwMode="auto">
          <a:xfrm>
            <a:off x="5796136" y="5949280"/>
            <a:ext cx="3116015" cy="623203"/>
          </a:xfrm>
          <a:prstGeom prst="rect">
            <a:avLst/>
          </a:prstGeom>
          <a:noFill/>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4"/>
          <a:srcRect/>
          <a:stretch>
            <a:fillRect/>
          </a:stretch>
        </p:blipFill>
        <p:spPr bwMode="auto">
          <a:xfrm>
            <a:off x="1214414" y="500042"/>
            <a:ext cx="6572296" cy="5715040"/>
          </a:xfrm>
          <a:prstGeom prst="rect">
            <a:avLst/>
          </a:prstGeom>
          <a:noFill/>
          <a:ln w="9525">
            <a:noFill/>
            <a:miter lim="800000"/>
            <a:headEnd/>
            <a:tailEnd/>
          </a:ln>
          <a:effectLst/>
        </p:spPr>
      </p:pic>
      <p:pic>
        <p:nvPicPr>
          <p:cNvPr id="6" name="Picture 2" descr="C:\Users\manzo\Desktop\logo_erasmus.png"/>
          <p:cNvPicPr>
            <a:picLocks noChangeAspect="1" noChangeArrowheads="1"/>
          </p:cNvPicPr>
          <p:nvPr/>
        </p:nvPicPr>
        <p:blipFill>
          <a:blip r:embed="rId5" cstate="print"/>
          <a:srcRect/>
          <a:stretch>
            <a:fillRect/>
          </a:stretch>
        </p:blipFill>
        <p:spPr bwMode="auto">
          <a:xfrm>
            <a:off x="5796136" y="6021288"/>
            <a:ext cx="3116015" cy="623203"/>
          </a:xfrm>
          <a:prstGeom prst="rect">
            <a:avLst/>
          </a:prstGeom>
          <a:noFill/>
        </p:spPr>
      </p:pic>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srcRect/>
          <a:stretch>
            <a:fillRect/>
          </a:stretch>
        </p:blipFill>
        <p:spPr bwMode="auto">
          <a:xfrm>
            <a:off x="1000100" y="571480"/>
            <a:ext cx="7000924" cy="6057920"/>
          </a:xfrm>
          <a:prstGeom prst="rect">
            <a:avLst/>
          </a:prstGeom>
          <a:noFill/>
          <a:ln w="9525">
            <a:noFill/>
            <a:miter lim="800000"/>
            <a:headEnd/>
            <a:tailEnd/>
          </a:ln>
          <a:effectLst/>
        </p:spPr>
      </p:pic>
      <p:pic>
        <p:nvPicPr>
          <p:cNvPr id="7" name="Picture 2" descr="C:\Users\manzo\Desktop\logo_erasmus.png"/>
          <p:cNvPicPr>
            <a:picLocks noChangeAspect="1" noChangeArrowheads="1"/>
          </p:cNvPicPr>
          <p:nvPr/>
        </p:nvPicPr>
        <p:blipFill>
          <a:blip r:embed="rId4" cstate="print"/>
          <a:srcRect/>
          <a:stretch>
            <a:fillRect/>
          </a:stretch>
        </p:blipFill>
        <p:spPr bwMode="auto">
          <a:xfrm>
            <a:off x="5796136" y="6021288"/>
            <a:ext cx="3116015" cy="623203"/>
          </a:xfrm>
          <a:prstGeom prst="rect">
            <a:avLst/>
          </a:prstGeom>
          <a:noFill/>
        </p:spPr>
      </p:pic>
    </p:spTree>
  </p:cSld>
  <p:clrMapOvr>
    <a:masterClrMapping/>
  </p:clrMapOvr>
  <p:transition>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p:cNvPicPr>
            <a:picLocks noGrp="1" noChangeAspect="1" noChangeArrowheads="1"/>
          </p:cNvPicPr>
          <p:nvPr>
            <p:ph idx="1"/>
          </p:nvPr>
        </p:nvPicPr>
        <p:blipFill>
          <a:blip r:embed="rId2"/>
          <a:srcRect/>
          <a:stretch>
            <a:fillRect/>
          </a:stretch>
        </p:blipFill>
        <p:spPr bwMode="auto">
          <a:xfrm>
            <a:off x="214282" y="571480"/>
            <a:ext cx="8572560" cy="6057920"/>
          </a:xfrm>
          <a:prstGeom prst="rect">
            <a:avLst/>
          </a:prstGeom>
          <a:noFill/>
          <a:ln w="9525">
            <a:noFill/>
            <a:miter lim="800000"/>
            <a:headEnd/>
            <a:tailEnd/>
          </a:ln>
          <a:effectLst/>
        </p:spPr>
      </p:pic>
      <p:pic>
        <p:nvPicPr>
          <p:cNvPr id="5" name="Picture 2" descr="C:\Users\manzo\Desktop\logo_erasmus.png"/>
          <p:cNvPicPr>
            <a:picLocks noChangeAspect="1" noChangeArrowheads="1"/>
          </p:cNvPicPr>
          <p:nvPr/>
        </p:nvPicPr>
        <p:blipFill>
          <a:blip r:embed="rId3" cstate="print"/>
          <a:srcRect/>
          <a:stretch>
            <a:fillRect/>
          </a:stretch>
        </p:blipFill>
        <p:spPr bwMode="auto">
          <a:xfrm>
            <a:off x="5796136" y="5949280"/>
            <a:ext cx="3116015" cy="623203"/>
          </a:xfrm>
          <a:prstGeom prst="rect">
            <a:avLst/>
          </a:prstGeom>
          <a:noFill/>
        </p:spPr>
      </p:pic>
    </p:spTree>
  </p:cSld>
  <p:clrMapOvr>
    <a:masterClrMapping/>
  </p:clrMapOvr>
  <p:transition>
    <p:circl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3"/>
          <a:srcRect/>
          <a:stretch>
            <a:fillRect/>
          </a:stretch>
        </p:blipFill>
        <p:spPr bwMode="auto">
          <a:xfrm>
            <a:off x="642910" y="428604"/>
            <a:ext cx="7715304" cy="5715040"/>
          </a:xfrm>
          <a:prstGeom prst="rect">
            <a:avLst/>
          </a:prstGeom>
          <a:noFill/>
          <a:ln w="9525">
            <a:noFill/>
            <a:miter lim="800000"/>
            <a:headEnd/>
            <a:tailEnd/>
          </a:ln>
          <a:effectLst/>
        </p:spPr>
      </p:pic>
      <p:pic>
        <p:nvPicPr>
          <p:cNvPr id="8" name="Picture 2" descr="C:\Users\manzo\Desktop\logo_erasmus.png"/>
          <p:cNvPicPr>
            <a:picLocks noChangeAspect="1" noChangeArrowheads="1"/>
          </p:cNvPicPr>
          <p:nvPr/>
        </p:nvPicPr>
        <p:blipFill>
          <a:blip r:embed="rId4" cstate="print"/>
          <a:srcRect/>
          <a:stretch>
            <a:fillRect/>
          </a:stretch>
        </p:blipFill>
        <p:spPr bwMode="auto">
          <a:xfrm>
            <a:off x="5796136" y="6021288"/>
            <a:ext cx="3116015" cy="623203"/>
          </a:xfrm>
          <a:prstGeom prst="rect">
            <a:avLst/>
          </a:prstGeom>
          <a:noFill/>
        </p:spPr>
      </p:pic>
    </p:spTree>
  </p:cSld>
  <p:clrMapOvr>
    <a:masterClrMapping/>
  </p:clrMapOvr>
  <p:transition>
    <p:newsflash/>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srcRect/>
          <a:stretch>
            <a:fillRect/>
          </a:stretch>
        </p:blipFill>
        <p:spPr bwMode="auto">
          <a:xfrm>
            <a:off x="928662" y="857232"/>
            <a:ext cx="7286676" cy="5772168"/>
          </a:xfrm>
          <a:prstGeom prst="rect">
            <a:avLst/>
          </a:prstGeom>
          <a:noFill/>
          <a:ln w="9525">
            <a:noFill/>
            <a:miter lim="800000"/>
            <a:headEnd/>
            <a:tailEnd/>
          </a:ln>
          <a:effectLst/>
        </p:spPr>
      </p:pic>
      <p:pic>
        <p:nvPicPr>
          <p:cNvPr id="8" name="Picture 2" descr="C:\Users\manzo\Desktop\logo_erasmus.png"/>
          <p:cNvPicPr>
            <a:picLocks noChangeAspect="1" noChangeArrowheads="1"/>
          </p:cNvPicPr>
          <p:nvPr/>
        </p:nvPicPr>
        <p:blipFill>
          <a:blip r:embed="rId4" cstate="print"/>
          <a:srcRect/>
          <a:stretch>
            <a:fillRect/>
          </a:stretch>
        </p:blipFill>
        <p:spPr bwMode="auto">
          <a:xfrm>
            <a:off x="5796136" y="6021288"/>
            <a:ext cx="3116015" cy="623203"/>
          </a:xfrm>
          <a:prstGeom prst="rect">
            <a:avLst/>
          </a:prstGeom>
          <a:noFill/>
        </p:spPr>
      </p:pic>
    </p:spTree>
  </p:cSld>
  <p:clrMapOvr>
    <a:masterClrMapping/>
  </p:clrMapOvr>
  <p:transition>
    <p:newsflash/>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57224" y="714356"/>
            <a:ext cx="7315200" cy="1008112"/>
          </a:xfrm>
        </p:spPr>
        <p:txBody>
          <a:bodyPr/>
          <a:lstStyle/>
          <a:p>
            <a:r>
              <a:rPr lang="it-IT" dirty="0" smtClean="0">
                <a:solidFill>
                  <a:schemeClr val="accent1">
                    <a:lumMod val="75000"/>
                  </a:schemeClr>
                </a:solidFill>
              </a:rPr>
              <a:t>CHARACTER</a:t>
            </a:r>
            <a:endParaRPr lang="it-IT" dirty="0">
              <a:solidFill>
                <a:schemeClr val="accent1">
                  <a:lumMod val="75000"/>
                </a:schemeClr>
              </a:solidFill>
            </a:endParaRPr>
          </a:p>
        </p:txBody>
      </p:sp>
      <p:sp>
        <p:nvSpPr>
          <p:cNvPr id="3" name="Segnaposto contenuto 2"/>
          <p:cNvSpPr>
            <a:spLocks noGrp="1"/>
          </p:cNvSpPr>
          <p:nvPr>
            <p:ph idx="1"/>
          </p:nvPr>
        </p:nvSpPr>
        <p:spPr>
          <a:xfrm>
            <a:off x="914400" y="1700808"/>
            <a:ext cx="7315200" cy="4928592"/>
          </a:xfrm>
        </p:spPr>
        <p:txBody>
          <a:bodyPr/>
          <a:lstStyle/>
          <a:p>
            <a:r>
              <a:rPr lang="en-US" sz="1800" b="1" dirty="0" smtClean="0">
                <a:solidFill>
                  <a:schemeClr val="tx1"/>
                </a:solidFill>
                <a:latin typeface="+mn-lt"/>
                <a:ea typeface="+mn-ea"/>
                <a:cs typeface="+mn-cs"/>
              </a:rPr>
              <a:t> </a:t>
            </a:r>
            <a:r>
              <a:rPr lang="en-US" sz="1800" dirty="0" smtClean="0">
                <a:solidFill>
                  <a:schemeClr val="accent4">
                    <a:lumMod val="10000"/>
                  </a:schemeClr>
                </a:solidFill>
              </a:rPr>
              <a:t>Name: Roberta</a:t>
            </a:r>
            <a:endParaRPr lang="it-IT" sz="1800" dirty="0" smtClean="0">
              <a:solidFill>
                <a:schemeClr val="accent4">
                  <a:lumMod val="10000"/>
                </a:schemeClr>
              </a:solidFill>
            </a:endParaRPr>
          </a:p>
          <a:p>
            <a:r>
              <a:rPr lang="en-US" sz="1800" dirty="0" smtClean="0">
                <a:solidFill>
                  <a:schemeClr val="accent4">
                    <a:lumMod val="10000"/>
                  </a:schemeClr>
                </a:solidFill>
              </a:rPr>
              <a:t>Age: 5 years old</a:t>
            </a:r>
            <a:endParaRPr lang="it-IT" sz="1800" dirty="0" smtClean="0">
              <a:solidFill>
                <a:schemeClr val="accent4">
                  <a:lumMod val="10000"/>
                </a:schemeClr>
              </a:solidFill>
            </a:endParaRPr>
          </a:p>
          <a:p>
            <a:r>
              <a:rPr lang="en-US" sz="1800" b="1" dirty="0" smtClean="0">
                <a:solidFill>
                  <a:schemeClr val="accent4">
                    <a:lumMod val="10000"/>
                  </a:schemeClr>
                </a:solidFill>
              </a:rPr>
              <a:t>STRUCTURE OF THE FAMILY</a:t>
            </a:r>
            <a:r>
              <a:rPr lang="en-US" sz="1800" dirty="0" smtClean="0">
                <a:solidFill>
                  <a:schemeClr val="accent4">
                    <a:lumMod val="10000"/>
                  </a:schemeClr>
                </a:solidFill>
              </a:rPr>
              <a:t>: father, mother and a three year old sister</a:t>
            </a:r>
            <a:endParaRPr lang="it-IT" sz="1800" dirty="0" smtClean="0">
              <a:solidFill>
                <a:schemeClr val="accent4">
                  <a:lumMod val="10000"/>
                </a:schemeClr>
              </a:solidFill>
            </a:endParaRPr>
          </a:p>
          <a:p>
            <a:r>
              <a:rPr lang="en-US" sz="1800" dirty="0" smtClean="0">
                <a:solidFill>
                  <a:schemeClr val="accent4">
                    <a:lumMod val="10000"/>
                  </a:schemeClr>
                </a:solidFill>
              </a:rPr>
              <a:t> </a:t>
            </a:r>
            <a:endParaRPr lang="it-IT" sz="1800" dirty="0" smtClean="0">
              <a:solidFill>
                <a:schemeClr val="accent4">
                  <a:lumMod val="10000"/>
                </a:schemeClr>
              </a:solidFill>
            </a:endParaRPr>
          </a:p>
          <a:p>
            <a:r>
              <a:rPr lang="en-US" sz="1800" dirty="0" smtClean="0">
                <a:solidFill>
                  <a:schemeClr val="accent4">
                    <a:lumMod val="10000"/>
                  </a:schemeClr>
                </a:solidFill>
              </a:rPr>
              <a:t> CULTURAL CONTEXT: Roberta lives in </a:t>
            </a:r>
            <a:r>
              <a:rPr lang="en-US" sz="1800" dirty="0" err="1" smtClean="0">
                <a:solidFill>
                  <a:schemeClr val="accent4">
                    <a:lumMod val="10000"/>
                  </a:schemeClr>
                </a:solidFill>
              </a:rPr>
              <a:t>Battipaglia</a:t>
            </a:r>
            <a:r>
              <a:rPr lang="en-US" sz="1800" dirty="0" smtClean="0">
                <a:solidFill>
                  <a:schemeClr val="accent4">
                    <a:lumMod val="10000"/>
                  </a:schemeClr>
                </a:solidFill>
              </a:rPr>
              <a:t> </a:t>
            </a:r>
            <a:r>
              <a:rPr lang="en-US" sz="1800" smtClean="0">
                <a:solidFill>
                  <a:schemeClr val="accent4">
                    <a:lumMod val="10000"/>
                  </a:schemeClr>
                </a:solidFill>
              </a:rPr>
              <a:t>with </a:t>
            </a:r>
            <a:r>
              <a:rPr lang="en-US" sz="1800" smtClean="0">
                <a:solidFill>
                  <a:schemeClr val="accent4">
                    <a:lumMod val="10000"/>
                  </a:schemeClr>
                </a:solidFill>
              </a:rPr>
              <a:t>her mother</a:t>
            </a:r>
            <a:r>
              <a:rPr lang="en-US" sz="1800" dirty="0" smtClean="0">
                <a:solidFill>
                  <a:schemeClr val="accent4">
                    <a:lumMod val="10000"/>
                  </a:schemeClr>
                </a:solidFill>
              </a:rPr>
              <a:t>, father and sister. Roberta's father is a mathematics teacher, her mother is a lawyer, but no longer practices, her sister attends the first year of kindergarten and has a teacher just for her because she  suffers from a severe form of autism. Roberta lives in a large two-story house on the outskirts of </a:t>
            </a:r>
            <a:r>
              <a:rPr lang="en-US" sz="1800" dirty="0" err="1" smtClean="0">
                <a:solidFill>
                  <a:schemeClr val="accent4">
                    <a:lumMod val="10000"/>
                  </a:schemeClr>
                </a:solidFill>
              </a:rPr>
              <a:t>Battipaglia</a:t>
            </a:r>
            <a:r>
              <a:rPr lang="en-US" sz="1800" dirty="0" smtClean="0">
                <a:solidFill>
                  <a:schemeClr val="accent4">
                    <a:lumMod val="10000"/>
                  </a:schemeClr>
                </a:solidFill>
              </a:rPr>
              <a:t>. On the ground floor live her grandparents, Gianni and Anna. Until a year ago she lived in Salerno, where she and her sister were born. The father was transferred to a school in </a:t>
            </a:r>
            <a:r>
              <a:rPr lang="en-US" sz="1800" dirty="0" err="1" smtClean="0">
                <a:solidFill>
                  <a:schemeClr val="accent4">
                    <a:lumMod val="10000"/>
                  </a:schemeClr>
                </a:solidFill>
              </a:rPr>
              <a:t>Battipaglia</a:t>
            </a:r>
            <a:r>
              <a:rPr lang="en-US" sz="1800" dirty="0" smtClean="0">
                <a:solidFill>
                  <a:schemeClr val="accent4">
                    <a:lumMod val="10000"/>
                  </a:schemeClr>
                </a:solidFill>
              </a:rPr>
              <a:t> and so the whole family decided to live in the new city.</a:t>
            </a:r>
            <a:endParaRPr lang="it-IT" sz="1800" dirty="0">
              <a:solidFill>
                <a:schemeClr val="accent4">
                  <a:lumMod val="10000"/>
                </a:schemeClr>
              </a:solidFill>
            </a:endParaRPr>
          </a:p>
        </p:txBody>
      </p:sp>
      <p:pic>
        <p:nvPicPr>
          <p:cNvPr id="4" name="Picture 2" descr="C:\Users\manzo\Desktop\logo_erasmus.png"/>
          <p:cNvPicPr>
            <a:picLocks noChangeAspect="1" noChangeArrowheads="1"/>
          </p:cNvPicPr>
          <p:nvPr/>
        </p:nvPicPr>
        <p:blipFill>
          <a:blip r:embed="rId3" cstate="print"/>
          <a:srcRect/>
          <a:stretch>
            <a:fillRect/>
          </a:stretch>
        </p:blipFill>
        <p:spPr bwMode="auto">
          <a:xfrm>
            <a:off x="5796136" y="5949280"/>
            <a:ext cx="3116015" cy="623203"/>
          </a:xfrm>
          <a:prstGeom prst="rect">
            <a:avLst/>
          </a:prstGeom>
          <a:noFill/>
        </p:spPr>
      </p:pic>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endParaRPr lang="it-IT" dirty="0"/>
          </a:p>
        </p:txBody>
      </p:sp>
      <p:sp>
        <p:nvSpPr>
          <p:cNvPr id="3" name="Segnaposto contenuto 2"/>
          <p:cNvSpPr>
            <a:spLocks noGrp="1"/>
          </p:cNvSpPr>
          <p:nvPr>
            <p:ph idx="1"/>
          </p:nvPr>
        </p:nvSpPr>
        <p:spPr>
          <a:xfrm>
            <a:off x="1071538" y="1071546"/>
            <a:ext cx="7315200" cy="5040560"/>
          </a:xfrm>
        </p:spPr>
        <p:txBody>
          <a:bodyPr/>
          <a:lstStyle/>
          <a:p>
            <a:pPr>
              <a:buNone/>
            </a:pPr>
            <a:r>
              <a:rPr lang="en-US" sz="1800" b="1" dirty="0" smtClean="0"/>
              <a:t>    </a:t>
            </a:r>
            <a:r>
              <a:rPr lang="en-US" sz="1800" b="1" dirty="0" smtClean="0">
                <a:solidFill>
                  <a:schemeClr val="tx1"/>
                </a:solidFill>
                <a:latin typeface="+mn-lt"/>
                <a:ea typeface="+mn-ea"/>
                <a:cs typeface="+mn-cs"/>
              </a:rPr>
              <a:t> </a:t>
            </a:r>
            <a:r>
              <a:rPr lang="en-US" sz="2400" dirty="0" smtClean="0">
                <a:solidFill>
                  <a:schemeClr val="accent4">
                    <a:lumMod val="10000"/>
                  </a:schemeClr>
                </a:solidFill>
              </a:rPr>
              <a:t>DIFFICULTY: A little girl with relationship problems</a:t>
            </a:r>
            <a:endParaRPr lang="it-IT" sz="2400" dirty="0" smtClean="0">
              <a:solidFill>
                <a:schemeClr val="accent4">
                  <a:lumMod val="10000"/>
                </a:schemeClr>
              </a:solidFill>
            </a:endParaRPr>
          </a:p>
          <a:p>
            <a:r>
              <a:rPr lang="en-US" sz="2400" dirty="0" smtClean="0">
                <a:solidFill>
                  <a:schemeClr val="accent4">
                    <a:lumMod val="10000"/>
                  </a:schemeClr>
                </a:solidFill>
              </a:rPr>
              <a:t>LIKES and DISLIKES: She likes to listen to music and does not like to see people wearing shoes.</a:t>
            </a:r>
            <a:endParaRPr lang="it-IT" sz="2400" dirty="0" smtClean="0">
              <a:solidFill>
                <a:schemeClr val="accent4">
                  <a:lumMod val="10000"/>
                </a:schemeClr>
              </a:solidFill>
            </a:endParaRPr>
          </a:p>
          <a:p>
            <a:r>
              <a:rPr lang="en-US" sz="2400" dirty="0" smtClean="0">
                <a:solidFill>
                  <a:schemeClr val="accent4">
                    <a:lumMod val="10000"/>
                  </a:schemeClr>
                </a:solidFill>
              </a:rPr>
              <a:t>FEARS:  she is afraid of loud noises and screaming people</a:t>
            </a:r>
            <a:endParaRPr lang="it-IT" sz="2400" dirty="0" smtClean="0">
              <a:solidFill>
                <a:schemeClr val="accent4">
                  <a:lumMod val="10000"/>
                </a:schemeClr>
              </a:solidFill>
            </a:endParaRPr>
          </a:p>
          <a:p>
            <a:r>
              <a:rPr lang="en-US" sz="2400" dirty="0" smtClean="0">
                <a:solidFill>
                  <a:schemeClr val="accent4">
                    <a:lumMod val="10000"/>
                  </a:schemeClr>
                </a:solidFill>
              </a:rPr>
              <a:t>CURRENT SITUATION: She does not have many friends because she has recently arrived in </a:t>
            </a:r>
            <a:r>
              <a:rPr lang="en-US" sz="2400" dirty="0" err="1" smtClean="0">
                <a:solidFill>
                  <a:schemeClr val="accent4">
                    <a:lumMod val="10000"/>
                  </a:schemeClr>
                </a:solidFill>
              </a:rPr>
              <a:t>Battipaglia</a:t>
            </a:r>
            <a:r>
              <a:rPr lang="en-US" sz="2400" dirty="0" smtClean="0">
                <a:solidFill>
                  <a:schemeClr val="accent4">
                    <a:lumMod val="10000"/>
                  </a:schemeClr>
                </a:solidFill>
              </a:rPr>
              <a:t>. Earlier, she lived in Salerno. Roberta suffers because in the new school   children do not accept her because she almost always breaks other children’s things and is very aggressive with both the teachers and the children.</a:t>
            </a:r>
            <a:endParaRPr lang="it-IT" sz="2400" dirty="0" smtClean="0">
              <a:solidFill>
                <a:schemeClr val="accent4">
                  <a:lumMod val="10000"/>
                </a:schemeClr>
              </a:solidFill>
            </a:endParaRPr>
          </a:p>
          <a:p>
            <a:pPr>
              <a:buNone/>
            </a:pPr>
            <a:endParaRPr lang="it-IT" dirty="0"/>
          </a:p>
        </p:txBody>
      </p:sp>
      <p:pic>
        <p:nvPicPr>
          <p:cNvPr id="4" name="Picture 2" descr="C:\Users\manzo\Desktop\logo_erasmus.png"/>
          <p:cNvPicPr>
            <a:picLocks noChangeAspect="1" noChangeArrowheads="1"/>
          </p:cNvPicPr>
          <p:nvPr/>
        </p:nvPicPr>
        <p:blipFill>
          <a:blip r:embed="rId3" cstate="print"/>
          <a:srcRect/>
          <a:stretch>
            <a:fillRect/>
          </a:stretch>
        </p:blipFill>
        <p:spPr bwMode="auto">
          <a:xfrm>
            <a:off x="5796136" y="5949280"/>
            <a:ext cx="3116015" cy="623203"/>
          </a:xfrm>
          <a:prstGeom prst="rect">
            <a:avLst/>
          </a:prstGeom>
          <a:noFill/>
        </p:spPr>
      </p:pic>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914400" y="692696"/>
            <a:ext cx="7315200" cy="5400600"/>
          </a:xfrm>
        </p:spPr>
        <p:txBody>
          <a:bodyPr/>
          <a:lstStyle/>
          <a:p>
            <a:pPr>
              <a:buNone/>
            </a:pPr>
            <a:r>
              <a:rPr lang="en-US" sz="2800" b="1" dirty="0" smtClean="0">
                <a:solidFill>
                  <a:schemeClr val="accent1">
                    <a:lumMod val="75000"/>
                  </a:schemeClr>
                </a:solidFill>
                <a:latin typeface="+mn-lt"/>
                <a:ea typeface="+mn-ea"/>
                <a:cs typeface="+mn-cs"/>
              </a:rPr>
              <a:t>     STORY</a:t>
            </a:r>
          </a:p>
          <a:p>
            <a:r>
              <a:rPr lang="en-US" sz="2000" dirty="0" smtClean="0">
                <a:solidFill>
                  <a:schemeClr val="accent4">
                    <a:lumMod val="10000"/>
                  </a:schemeClr>
                </a:solidFill>
              </a:rPr>
              <a:t>ONE DAY Roberta begin crying and tells the teacher she does not want to go to school because her friends do not want her in their group. The teacher calls Roberta’s parents to better understand the situation. She comes to school with his father because the mother has to look after the little sister. The father says that Roberta behaves in this way also in the playground, the playroom and in all places where there is aggregation of many people. Also the father explains that Roberta’s sister suffers from autism and talks about Roberta’s relationship with the little sister. Unfortunately, Roberta misses a playmate and this is because they live out of town and also because they are very busy with their second daughter. Grandparents often take care of Roberta</a:t>
            </a:r>
            <a:endParaRPr lang="en-US" sz="1600" dirty="0" smtClean="0">
              <a:solidFill>
                <a:schemeClr val="accent4">
                  <a:lumMod val="10000"/>
                </a:schemeClr>
              </a:solidFill>
              <a:latin typeface="+mn-lt"/>
              <a:ea typeface="+mn-ea"/>
              <a:cs typeface="+mn-cs"/>
            </a:endParaRPr>
          </a:p>
          <a:p>
            <a:pPr>
              <a:buNone/>
            </a:pPr>
            <a:endParaRPr lang="en-US" sz="2000" dirty="0">
              <a:solidFill>
                <a:schemeClr val="accent1">
                  <a:lumMod val="75000"/>
                </a:schemeClr>
              </a:solidFill>
            </a:endParaRPr>
          </a:p>
          <a:p>
            <a:pPr>
              <a:buNone/>
            </a:pPr>
            <a:endParaRPr lang="en-US" sz="2000" dirty="0" smtClean="0">
              <a:solidFill>
                <a:schemeClr val="accent1">
                  <a:lumMod val="75000"/>
                </a:schemeClr>
              </a:solidFill>
              <a:latin typeface="+mn-lt"/>
              <a:ea typeface="+mn-ea"/>
              <a:cs typeface="+mn-cs"/>
            </a:endParaRPr>
          </a:p>
          <a:p>
            <a:pPr>
              <a:buNone/>
            </a:pPr>
            <a:endParaRPr lang="en-US" sz="2000" dirty="0">
              <a:solidFill>
                <a:schemeClr val="accent1">
                  <a:lumMod val="75000"/>
                </a:schemeClr>
              </a:solidFill>
            </a:endParaRPr>
          </a:p>
          <a:p>
            <a:pPr>
              <a:buNone/>
            </a:pPr>
            <a:endParaRPr lang="en-US" sz="2000" dirty="0" smtClean="0">
              <a:solidFill>
                <a:schemeClr val="accent1">
                  <a:lumMod val="75000"/>
                </a:schemeClr>
              </a:solidFill>
              <a:latin typeface="+mn-lt"/>
              <a:ea typeface="+mn-ea"/>
              <a:cs typeface="+mn-cs"/>
            </a:endParaRPr>
          </a:p>
          <a:p>
            <a:pPr>
              <a:buNone/>
            </a:pPr>
            <a:endParaRPr lang="en-US" sz="2000" dirty="0">
              <a:solidFill>
                <a:schemeClr val="accent1">
                  <a:lumMod val="75000"/>
                </a:schemeClr>
              </a:solidFill>
            </a:endParaRPr>
          </a:p>
          <a:p>
            <a:pPr>
              <a:buNone/>
            </a:pPr>
            <a:endParaRPr lang="en-US" sz="2000" dirty="0" smtClean="0">
              <a:solidFill>
                <a:schemeClr val="accent1">
                  <a:lumMod val="75000"/>
                </a:schemeClr>
              </a:solidFill>
              <a:latin typeface="+mn-lt"/>
              <a:ea typeface="+mn-ea"/>
              <a:cs typeface="+mn-cs"/>
            </a:endParaRPr>
          </a:p>
          <a:p>
            <a:pPr>
              <a:buNone/>
            </a:pPr>
            <a:endParaRPr lang="en-US" sz="2000" dirty="0">
              <a:solidFill>
                <a:schemeClr val="accent1">
                  <a:lumMod val="75000"/>
                </a:schemeClr>
              </a:solidFill>
            </a:endParaRPr>
          </a:p>
          <a:p>
            <a:pPr>
              <a:buNone/>
            </a:pPr>
            <a:endParaRPr lang="en-US" sz="2000" dirty="0" smtClean="0">
              <a:solidFill>
                <a:schemeClr val="accent1">
                  <a:lumMod val="75000"/>
                </a:schemeClr>
              </a:solidFill>
              <a:latin typeface="+mn-lt"/>
              <a:ea typeface="+mn-ea"/>
              <a:cs typeface="+mn-cs"/>
            </a:endParaRPr>
          </a:p>
          <a:p>
            <a:pPr>
              <a:buNone/>
            </a:pPr>
            <a:endParaRPr lang="en-US" sz="2000" dirty="0">
              <a:solidFill>
                <a:schemeClr val="accent1">
                  <a:lumMod val="75000"/>
                </a:schemeClr>
              </a:solidFill>
            </a:endParaRPr>
          </a:p>
          <a:p>
            <a:pPr>
              <a:buNone/>
            </a:pPr>
            <a:endParaRPr lang="en-US" sz="2000" dirty="0" smtClean="0">
              <a:solidFill>
                <a:schemeClr val="accent1">
                  <a:lumMod val="75000"/>
                </a:schemeClr>
              </a:solidFill>
              <a:latin typeface="+mn-lt"/>
              <a:ea typeface="+mn-ea"/>
              <a:cs typeface="+mn-cs"/>
            </a:endParaRPr>
          </a:p>
          <a:p>
            <a:pPr>
              <a:buNone/>
            </a:pPr>
            <a:endParaRPr lang="en-US" sz="2000" dirty="0">
              <a:solidFill>
                <a:schemeClr val="accent1">
                  <a:lumMod val="75000"/>
                </a:schemeClr>
              </a:solidFill>
            </a:endParaRPr>
          </a:p>
          <a:p>
            <a:pPr>
              <a:buNone/>
            </a:pPr>
            <a:endParaRPr lang="it-IT" sz="2000" dirty="0">
              <a:solidFill>
                <a:schemeClr val="accent1">
                  <a:lumMod val="75000"/>
                </a:schemeClr>
              </a:solidFill>
              <a:latin typeface="+mn-lt"/>
              <a:ea typeface="+mn-ea"/>
              <a:cs typeface="+mn-cs"/>
            </a:endParaRPr>
          </a:p>
          <a:p>
            <a:endParaRPr lang="it-IT" dirty="0"/>
          </a:p>
        </p:txBody>
      </p:sp>
      <p:pic>
        <p:nvPicPr>
          <p:cNvPr id="4" name="Picture 2" descr="C:\Users\manzo\Desktop\logo_erasmus.png"/>
          <p:cNvPicPr>
            <a:picLocks noChangeAspect="1" noChangeArrowheads="1"/>
          </p:cNvPicPr>
          <p:nvPr/>
        </p:nvPicPr>
        <p:blipFill>
          <a:blip r:embed="rId3" cstate="print"/>
          <a:srcRect/>
          <a:stretch>
            <a:fillRect/>
          </a:stretch>
        </p:blipFill>
        <p:spPr bwMode="auto">
          <a:xfrm>
            <a:off x="5868144" y="5949280"/>
            <a:ext cx="3116015" cy="623203"/>
          </a:xfrm>
          <a:prstGeom prst="rect">
            <a:avLst/>
          </a:prstGeom>
          <a:noFill/>
        </p:spPr>
      </p:pic>
    </p:spTree>
  </p:cSld>
  <p:clrMapOvr>
    <a:masterClrMapping/>
  </p:clrMapOvr>
  <p:transition>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119</TotalTime>
  <Words>382</Words>
  <Application>Microsoft Office PowerPoint</Application>
  <PresentationFormat>Presentazione su schermo (4:3)</PresentationFormat>
  <Paragraphs>44</Paragraphs>
  <Slides>12</Slides>
  <Notes>2</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Equinozio</vt:lpstr>
      <vt:lpstr>Erasmus+ “EVERY CHILD IS SPECIAL”</vt:lpstr>
      <vt:lpstr>Diapositiva 2</vt:lpstr>
      <vt:lpstr>Diapositiva 3</vt:lpstr>
      <vt:lpstr>Diapositiva 4</vt:lpstr>
      <vt:lpstr>Diapositiva 5</vt:lpstr>
      <vt:lpstr>Diapositiva 6</vt:lpstr>
      <vt:lpstr>CHARACTER</vt:lpstr>
      <vt:lpstr> </vt:lpstr>
      <vt:lpstr>Diapositiva 9</vt:lpstr>
      <vt:lpstr>Diapositiva 10</vt:lpstr>
      <vt:lpstr> INTERACTION TEACHER\  CHILDREN </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“EVERY CHILD IS SPECIAL</dc:title>
  <dc:creator>manzo</dc:creator>
  <cp:lastModifiedBy>Utente</cp:lastModifiedBy>
  <cp:revision>28</cp:revision>
  <dcterms:created xsi:type="dcterms:W3CDTF">2016-05-06T10:44:10Z</dcterms:created>
  <dcterms:modified xsi:type="dcterms:W3CDTF">2016-10-12T20:21:30Z</dcterms:modified>
</cp:coreProperties>
</file>