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0"/>
  </p:notesMasterIdLst>
  <p:sldIdLst>
    <p:sldId id="256" r:id="rId2"/>
    <p:sldId id="257" r:id="rId3"/>
    <p:sldId id="258" r:id="rId4"/>
    <p:sldId id="271" r:id="rId5"/>
    <p:sldId id="259" r:id="rId6"/>
    <p:sldId id="261" r:id="rId7"/>
    <p:sldId id="272" r:id="rId8"/>
    <p:sldId id="275" r:id="rId9"/>
    <p:sldId id="276" r:id="rId10"/>
    <p:sldId id="278" r:id="rId11"/>
    <p:sldId id="262" r:id="rId12"/>
    <p:sldId id="277" r:id="rId13"/>
    <p:sldId id="263" r:id="rId14"/>
    <p:sldId id="273" r:id="rId15"/>
    <p:sldId id="264" r:id="rId16"/>
    <p:sldId id="267" r:id="rId17"/>
    <p:sldId id="269" r:id="rId18"/>
    <p:sldId id="270"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2" autoAdjust="0"/>
    <p:restoredTop sz="94660"/>
  </p:normalViewPr>
  <p:slideViewPr>
    <p:cSldViewPr>
      <p:cViewPr varScale="1">
        <p:scale>
          <a:sx n="63" d="100"/>
          <a:sy n="63" d="100"/>
        </p:scale>
        <p:origin x="-900"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293885-8FCA-4FD4-BB79-23E18086BC11}" type="datetimeFigureOut">
              <a:rPr lang="it-IT" smtClean="0"/>
              <a:pPr/>
              <a:t>11/10/2016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54D00-0D1A-4A14-85C3-07064D626C6D}" type="slidenum">
              <a:rPr lang="it-IT" smtClean="0"/>
              <a:pPr/>
              <a:t>‹N›</a:t>
            </a:fld>
            <a:endParaRPr lang="it-IT"/>
          </a:p>
        </p:txBody>
      </p:sp>
    </p:spTree>
    <p:extLst>
      <p:ext uri="{BB962C8B-B14F-4D97-AF65-F5344CB8AC3E}">
        <p14:creationId xmlns="" xmlns:p14="http://schemas.microsoft.com/office/powerpoint/2010/main" val="249987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95954D00-0D1A-4A14-85C3-07064D626C6D}"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81000"/>
            <a:ext cx="8382000" cy="704850"/>
          </a:xfrm>
          <a:effectLst>
            <a:outerShdw dist="28398" dir="1593903" algn="ctr" rotWithShape="0">
              <a:schemeClr val="accent1"/>
            </a:outerShdw>
          </a:effectLst>
        </p:spPr>
        <p:txBody>
          <a:bodyPr/>
          <a:lstStyle>
            <a:lvl1pPr>
              <a:defRPr sz="4000"/>
            </a:lvl1pPr>
          </a:lstStyle>
          <a:p>
            <a:r>
              <a:rPr lang="it-IT" smtClean="0"/>
              <a:t>Fare clic per modificare lo stile del titolo</a:t>
            </a:r>
            <a:endParaRPr lang="en-US"/>
          </a:p>
        </p:txBody>
      </p:sp>
      <p:sp>
        <p:nvSpPr>
          <p:cNvPr id="3075" name="Rectangle 3"/>
          <p:cNvSpPr>
            <a:spLocks noGrp="1" noChangeArrowheads="1"/>
          </p:cNvSpPr>
          <p:nvPr>
            <p:ph type="subTitle" idx="1"/>
          </p:nvPr>
        </p:nvSpPr>
        <p:spPr>
          <a:xfrm>
            <a:off x="457200" y="1066800"/>
            <a:ext cx="8382000" cy="685800"/>
          </a:xfrm>
          <a:effectLst>
            <a:outerShdw dist="28398" dir="1593903" algn="ctr" rotWithShape="0">
              <a:schemeClr val="accent1"/>
            </a:outerShdw>
          </a:effectLst>
        </p:spPr>
        <p:txBody>
          <a:bodyPr/>
          <a:lstStyle>
            <a:lvl1pPr marL="0" indent="0">
              <a:buFontTx/>
              <a:buNone/>
              <a:defRPr sz="2800"/>
            </a:lvl1pPr>
          </a:lstStyle>
          <a:p>
            <a:r>
              <a:rPr lang="it-IT" smtClean="0"/>
              <a:t>Fare clic per modificare lo stile del sottotitolo dello schema</a:t>
            </a:r>
            <a:endParaRPr lang="en-US"/>
          </a:p>
        </p:txBody>
      </p:sp>
    </p:spTree>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057900" y="152400"/>
            <a:ext cx="194310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28600" y="152400"/>
            <a:ext cx="567690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676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19600" y="1676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7315200" cy="715963"/>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Rectangle 3"/>
          <p:cNvSpPr>
            <a:spLocks noGrp="1" noChangeArrowheads="1"/>
          </p:cNvSpPr>
          <p:nvPr>
            <p:ph type="body" idx="1"/>
          </p:nvPr>
        </p:nvSpPr>
        <p:spPr bwMode="auto">
          <a:xfrm>
            <a:off x="685800" y="1676400"/>
            <a:ext cx="7315200" cy="4191000"/>
          </a:xfrm>
          <a:prstGeom prst="rect">
            <a:avLst/>
          </a:prstGeom>
          <a:noFill/>
          <a:ln w="9525">
            <a:noFill/>
            <a:miter lim="800000"/>
            <a:headEnd/>
            <a:tailEnd/>
          </a:ln>
          <a:effectLst>
            <a:outerShdw dist="35921" dir="2700000" algn="ctr" rotWithShape="0">
              <a:schemeClr val="accent1"/>
            </a:outerShdw>
          </a:effec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newsflash/>
  </p:transition>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Autofit/>
          </a:bodyPr>
          <a:lstStyle/>
          <a:p>
            <a:pPr algn="ctr"/>
            <a:r>
              <a:rPr lang="it-IT" sz="4000" b="1" dirty="0" smtClean="0">
                <a:ln w="34925">
                  <a:solidFill>
                    <a:schemeClr val="tx1"/>
                  </a:solidFill>
                </a:ln>
              </a:rPr>
              <a:t>ERASMUS + </a:t>
            </a:r>
          </a:p>
          <a:p>
            <a:pPr algn="ctr"/>
            <a:r>
              <a:rPr lang="it-IT" sz="4000" b="1" dirty="0" smtClean="0">
                <a:ln w="34925">
                  <a:solidFill>
                    <a:schemeClr val="tx1"/>
                  </a:solidFill>
                </a:ln>
              </a:rPr>
              <a:t>“EVERY CHILD IS SPECIAL” TRANSNATIONAL MEETING </a:t>
            </a:r>
          </a:p>
          <a:p>
            <a:pPr algn="ctr"/>
            <a:r>
              <a:rPr lang="it-IT" sz="4000" dirty="0" smtClean="0"/>
              <a:t>Bulgaria  “</a:t>
            </a:r>
            <a:r>
              <a:rPr lang="it-IT" sz="4000" dirty="0" err="1" smtClean="0"/>
              <a:t>bullying</a:t>
            </a:r>
            <a:r>
              <a:rPr lang="it-IT" sz="4000" dirty="0" smtClean="0"/>
              <a:t>”</a:t>
            </a:r>
            <a:endParaRPr lang="it-IT" sz="4000" b="1" dirty="0" smtClean="0">
              <a:ln w="34925">
                <a:solidFill>
                  <a:schemeClr val="tx1"/>
                </a:solidFill>
              </a:ln>
            </a:endParaRPr>
          </a:p>
          <a:p>
            <a:pPr algn="ctr"/>
            <a:r>
              <a:rPr lang="it-IT" sz="4000" b="1" dirty="0" err="1">
                <a:ln w="34925">
                  <a:solidFill>
                    <a:schemeClr val="tx1"/>
                  </a:solidFill>
                </a:ln>
              </a:rPr>
              <a:t>F</a:t>
            </a:r>
            <a:r>
              <a:rPr lang="it-IT" sz="4000" b="1" dirty="0" err="1" smtClean="0">
                <a:ln w="34925">
                  <a:solidFill>
                    <a:schemeClr val="tx1"/>
                  </a:solidFill>
                </a:ln>
              </a:rPr>
              <a:t>rom</a:t>
            </a:r>
            <a:r>
              <a:rPr lang="it-IT" sz="4000" b="1" dirty="0" smtClean="0">
                <a:ln w="34925">
                  <a:solidFill>
                    <a:schemeClr val="tx1"/>
                  </a:solidFill>
                </a:ln>
              </a:rPr>
              <a:t> 16 </a:t>
            </a:r>
            <a:r>
              <a:rPr lang="it-IT" sz="4000" b="1" dirty="0" err="1" smtClean="0">
                <a:ln w="34925">
                  <a:solidFill>
                    <a:schemeClr val="tx1"/>
                  </a:solidFill>
                </a:ln>
              </a:rPr>
              <a:t>th</a:t>
            </a:r>
            <a:r>
              <a:rPr lang="it-IT" sz="4000" b="1" dirty="0" smtClean="0">
                <a:ln w="34925">
                  <a:solidFill>
                    <a:schemeClr val="tx1"/>
                  </a:solidFill>
                </a:ln>
              </a:rPr>
              <a:t> </a:t>
            </a:r>
            <a:r>
              <a:rPr lang="it-IT" sz="4000" b="1" dirty="0" err="1" smtClean="0">
                <a:ln w="34925">
                  <a:solidFill>
                    <a:schemeClr val="tx1"/>
                  </a:solidFill>
                </a:ln>
              </a:rPr>
              <a:t>to</a:t>
            </a:r>
            <a:r>
              <a:rPr lang="it-IT" sz="4000" b="1" dirty="0" smtClean="0">
                <a:ln w="34925">
                  <a:solidFill>
                    <a:schemeClr val="tx1"/>
                  </a:solidFill>
                </a:ln>
              </a:rPr>
              <a:t> 20 </a:t>
            </a:r>
            <a:r>
              <a:rPr lang="it-IT" sz="4000" b="1" dirty="0" err="1" smtClean="0">
                <a:ln w="34925">
                  <a:solidFill>
                    <a:schemeClr val="tx1"/>
                  </a:solidFill>
                </a:ln>
              </a:rPr>
              <a:t>th</a:t>
            </a:r>
            <a:r>
              <a:rPr lang="it-IT" sz="4000" b="1" dirty="0" smtClean="0">
                <a:ln w="34925">
                  <a:solidFill>
                    <a:schemeClr val="tx1"/>
                  </a:solidFill>
                </a:ln>
              </a:rPr>
              <a:t> </a:t>
            </a:r>
            <a:r>
              <a:rPr lang="it-IT" sz="4000" b="1" dirty="0" err="1" smtClean="0">
                <a:ln w="34925">
                  <a:solidFill>
                    <a:schemeClr val="tx1"/>
                  </a:solidFill>
                </a:ln>
              </a:rPr>
              <a:t>of</a:t>
            </a:r>
            <a:r>
              <a:rPr lang="it-IT" sz="4000" b="1" dirty="0" smtClean="0">
                <a:ln w="34925">
                  <a:solidFill>
                    <a:schemeClr val="tx1"/>
                  </a:solidFill>
                </a:ln>
              </a:rPr>
              <a:t> </a:t>
            </a:r>
            <a:r>
              <a:rPr lang="it-IT" sz="4000" b="1" dirty="0" err="1" smtClean="0">
                <a:ln w="34925">
                  <a:solidFill>
                    <a:schemeClr val="tx1"/>
                  </a:solidFill>
                </a:ln>
              </a:rPr>
              <a:t>october</a:t>
            </a:r>
            <a:endParaRPr lang="it-IT" sz="4000" b="1" dirty="0" smtClean="0">
              <a:ln w="34925">
                <a:solidFill>
                  <a:schemeClr val="tx1"/>
                </a:solidFill>
              </a:ln>
            </a:endParaRPr>
          </a:p>
        </p:txBody>
      </p:sp>
      <p:pic>
        <p:nvPicPr>
          <p:cNvPr id="5" name="Picture 2" descr="C:\Users\manzo\Desktop\logo_erasmus.png"/>
          <p:cNvPicPr>
            <a:picLocks noChangeAspect="1" noChangeArrowheads="1"/>
          </p:cNvPicPr>
          <p:nvPr/>
        </p:nvPicPr>
        <p:blipFill>
          <a:blip r:embed="rId3" cstate="print"/>
          <a:srcRect/>
          <a:stretch>
            <a:fillRect/>
          </a:stretch>
        </p:blipFill>
        <p:spPr bwMode="auto">
          <a:xfrm>
            <a:off x="6027985" y="6093296"/>
            <a:ext cx="3116015" cy="623203"/>
          </a:xfrm>
          <a:prstGeom prst="rect">
            <a:avLst/>
          </a:prstGeom>
          <a:noFill/>
        </p:spPr>
      </p:pic>
      <p:pic>
        <p:nvPicPr>
          <p:cNvPr id="1026" name="Picture 2" descr="C:\Users\manzo\Desktop\foto video serena\Suitsupp_A3.jpeg"/>
          <p:cNvPicPr>
            <a:picLocks noChangeAspect="1" noChangeArrowheads="1"/>
          </p:cNvPicPr>
          <p:nvPr/>
        </p:nvPicPr>
        <p:blipFill>
          <a:blip r:embed="rId4" cstate="print"/>
          <a:srcRect/>
          <a:stretch>
            <a:fillRect/>
          </a:stretch>
        </p:blipFill>
        <p:spPr bwMode="auto">
          <a:xfrm>
            <a:off x="179513" y="4361592"/>
            <a:ext cx="1368152" cy="2235760"/>
          </a:xfrm>
          <a:prstGeom prst="rect">
            <a:avLst/>
          </a:prstGeom>
          <a:noFill/>
        </p:spPr>
      </p:pic>
      <p:pic>
        <p:nvPicPr>
          <p:cNvPr id="6" name="Immagine 5" descr="Risultati immagini per bullismo"/>
          <p:cNvPicPr/>
          <p:nvPr/>
        </p:nvPicPr>
        <p:blipFill>
          <a:blip r:embed="rId5"/>
          <a:srcRect/>
          <a:stretch>
            <a:fillRect/>
          </a:stretch>
        </p:blipFill>
        <p:spPr bwMode="auto">
          <a:xfrm>
            <a:off x="3000364" y="4643446"/>
            <a:ext cx="2786082" cy="200026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  IN KINDERGARTEN</a:t>
            </a:r>
            <a:endParaRPr lang="it-IT" dirty="0"/>
          </a:p>
        </p:txBody>
      </p:sp>
      <p:sp>
        <p:nvSpPr>
          <p:cNvPr id="3" name="Segnaposto contenuto 2"/>
          <p:cNvSpPr>
            <a:spLocks noGrp="1"/>
          </p:cNvSpPr>
          <p:nvPr>
            <p:ph idx="1"/>
          </p:nvPr>
        </p:nvSpPr>
        <p:spPr>
          <a:xfrm>
            <a:off x="785786" y="1000108"/>
            <a:ext cx="7315200" cy="5857892"/>
          </a:xfrm>
        </p:spPr>
        <p:txBody>
          <a:bodyPr/>
          <a:lstStyle/>
          <a:p>
            <a:r>
              <a:rPr lang="en-US" sz="2400" dirty="0" smtClean="0"/>
              <a:t>In kindergarten we can not talk about bullying itself, but between three and six years are manifested more like episodes of bullying related particular to a stronger self-absorption and a constant demand for attention. The parents of a bully boy or those who suffer bullying is not easy, but you need to understand from where this deviant attitude.</a:t>
            </a:r>
          </a:p>
          <a:p>
            <a:r>
              <a:rPr lang="en-US" sz="2400" dirty="0" smtClean="0"/>
              <a:t>In an age so small, between three and six years, it is easy to come to know of these episodes because children tend to tell all about it when they see the parent, at least as regards the victim. But the one who denies spite is just the little "bully" by refusing to make peace or to apologize.</a:t>
            </a:r>
            <a:endParaRPr lang="it-IT" sz="2400" dirty="0"/>
          </a:p>
        </p:txBody>
      </p:sp>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en-US" dirty="0" smtClean="0"/>
              <a:t>The school is of great importance when it comes to helping and preventing bullying. Parents and other authorities should play a role in this process. This means that great efforts on the development of these students are necessary and that the school, along with parents, must support these efforts.</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sultati immagini per bullismo e genitori"/>
          <p:cNvPicPr>
            <a:picLocks noGrp="1"/>
          </p:cNvPicPr>
          <p:nvPr>
            <p:ph idx="1"/>
          </p:nvPr>
        </p:nvPicPr>
        <p:blipFill>
          <a:blip r:embed="rId2"/>
          <a:srcRect/>
          <a:stretch>
            <a:fillRect/>
          </a:stretch>
        </p:blipFill>
        <p:spPr bwMode="auto">
          <a:xfrm>
            <a:off x="642910" y="1285860"/>
            <a:ext cx="7500990" cy="4643470"/>
          </a:xfrm>
          <a:prstGeom prst="rect">
            <a:avLst/>
          </a:prstGeom>
          <a:noFill/>
          <a:ln w="9525">
            <a:noFill/>
            <a:miter lim="800000"/>
            <a:headEnd/>
            <a:tailEnd/>
          </a:ln>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en-US" dirty="0" smtClean="0"/>
              <a:t>Schools must promote the development of a democratic competence in the environment of the class. Training team has the task of putting every child in a position of having a peaceful growth. A child peaceful and happy he'll be a good citizen in the future.</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556792"/>
            <a:ext cx="7685570"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3203"/>
          </a:xfrm>
          <a:prstGeom prst="rect">
            <a:avLst/>
          </a:prstGeom>
          <a:noFill/>
        </p:spPr>
      </p:pic>
    </p:spTree>
    <p:extLst>
      <p:ext uri="{BB962C8B-B14F-4D97-AF65-F5344CB8AC3E}">
        <p14:creationId xmlns="" xmlns:p14="http://schemas.microsoft.com/office/powerpoint/2010/main" val="3631756795"/>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571480"/>
            <a:ext cx="7315200" cy="5295920"/>
          </a:xfrm>
        </p:spPr>
        <p:txBody>
          <a:bodyPr>
            <a:noAutofit/>
          </a:bodyPr>
          <a:lstStyle/>
          <a:p>
            <a:r>
              <a:rPr lang="en-US" sz="2400" dirty="0" smtClean="0"/>
              <a:t>At school we have to observe and listen to children.</a:t>
            </a:r>
          </a:p>
          <a:p>
            <a:r>
              <a:rPr lang="en-US" sz="2400" dirty="0" smtClean="0"/>
              <a:t>You have to call the parents and understand what's going on with them.</a:t>
            </a:r>
          </a:p>
          <a:p>
            <a:r>
              <a:rPr lang="en-US" sz="2400" dirty="0" smtClean="0"/>
              <a:t>The parents of the bully and the parents of the victim</a:t>
            </a:r>
          </a:p>
          <a:p>
            <a:r>
              <a:rPr lang="en-US" sz="2400" dirty="0" smtClean="0"/>
              <a:t>Important, finally, that parents will do a little soul-searching. Children are like sponges that absorb everything living and they see in adults, especially in attitudes. If in the house there is an air of submission or bullying it is normal for a child to become a "victim" or "bully" . Talking and watching are two tips that call you to put into practice. Intervene at an early manner is useful to avoid future unpleasant situation</a:t>
            </a:r>
            <a:endParaRPr lang="it-IT" sz="2400"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286512" y="6234797"/>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40000" lnSpcReduction="20000"/>
          </a:bodyPr>
          <a:lstStyle/>
          <a:p>
            <a:endParaRPr lang="it-IT" dirty="0" smtClean="0"/>
          </a:p>
          <a:p>
            <a:r>
              <a:rPr lang="en-US" sz="5900" dirty="0" smtClean="0"/>
              <a:t>What does a teacher when he wants to be of help for a child being bullied?</a:t>
            </a:r>
          </a:p>
          <a:p>
            <a:endParaRPr lang="en-US" sz="5900" dirty="0" smtClean="0"/>
          </a:p>
          <a:p>
            <a:r>
              <a:rPr lang="en-US" sz="5900" dirty="0" smtClean="0"/>
              <a:t>The teacher should encourage the children to get to grips with the problem of choice and help them discover other possibilities, to evaluate the alternatives and then think about the consequences. The adult can support this process.</a:t>
            </a:r>
          </a:p>
          <a:p>
            <a:r>
              <a:rPr lang="en-US" sz="5900" dirty="0" smtClean="0"/>
              <a:t>Every child should grow according to the amendments of the International Convention on Children's Rights, adopted by the UN in 1989</a:t>
            </a:r>
            <a:endParaRPr lang="it-IT" sz="5900" dirty="0"/>
          </a:p>
        </p:txBody>
      </p:sp>
      <p:pic>
        <p:nvPicPr>
          <p:cNvPr id="4098"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pic>
        <p:nvPicPr>
          <p:cNvPr id="4" name="Picture 2" descr="C:\Users\manzo\Desktop\download.jpg"/>
          <p:cNvPicPr>
            <a:picLocks noChangeAspect="1" noChangeArrowheads="1"/>
          </p:cNvPicPr>
          <p:nvPr/>
        </p:nvPicPr>
        <p:blipFill>
          <a:blip r:embed="rId3" cstate="print"/>
          <a:srcRect/>
          <a:stretch>
            <a:fillRect/>
          </a:stretch>
        </p:blipFill>
        <p:spPr bwMode="auto">
          <a:xfrm>
            <a:off x="1043608" y="1556792"/>
            <a:ext cx="6370751" cy="4262612"/>
          </a:xfrm>
          <a:prstGeom prst="rect">
            <a:avLst/>
          </a:prstGeom>
          <a:noFill/>
          <a:ln w="9525">
            <a:noFill/>
            <a:miter lim="800000"/>
            <a:headEnd/>
            <a:tailEnd/>
          </a:ln>
          <a:effectLst>
            <a:outerShdw dist="35921" dir="2700000" algn="ctr" rotWithShape="0">
              <a:schemeClr val="accent1"/>
            </a:outerShdw>
          </a:effectLst>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700808"/>
            <a:ext cx="7315200" cy="4191000"/>
          </a:xfrm>
        </p:spPr>
        <p:txBody>
          <a:bodyPr>
            <a:normAutofit fontScale="92500" lnSpcReduction="10000"/>
          </a:bodyPr>
          <a:lstStyle/>
          <a:p>
            <a:pPr algn="ctr"/>
            <a:r>
              <a:rPr lang="it-IT" sz="8000" dirty="0" smtClean="0"/>
              <a:t>THANK YOU SO MUCH FOR YOUR ATTENTION!!!</a:t>
            </a:r>
            <a:endParaRPr lang="it-IT" sz="8000" dirty="0"/>
          </a:p>
        </p:txBody>
      </p:sp>
      <p:pic>
        <p:nvPicPr>
          <p:cNvPr id="6"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Bullying</a:t>
            </a:r>
            <a:endParaRPr lang="it-IT" dirty="0"/>
          </a:p>
        </p:txBody>
      </p:sp>
      <p:sp>
        <p:nvSpPr>
          <p:cNvPr id="51" name="CasellaDiTesto 50"/>
          <p:cNvSpPr txBox="1"/>
          <p:nvPr/>
        </p:nvSpPr>
        <p:spPr>
          <a:xfrm>
            <a:off x="504056" y="4334054"/>
            <a:ext cx="1368152" cy="923330"/>
          </a:xfrm>
          <a:prstGeom prst="rect">
            <a:avLst/>
          </a:prstGeom>
          <a:noFill/>
        </p:spPr>
        <p:txBody>
          <a:bodyPr wrap="square" rtlCol="0">
            <a:spAutoFit/>
          </a:bodyPr>
          <a:lstStyle/>
          <a:p>
            <a:endParaRPr lang="it-IT" dirty="0" smtClean="0">
              <a:latin typeface="Aharoni" pitchFamily="2" charset="-79"/>
              <a:cs typeface="Aharoni" pitchFamily="2" charset="-79"/>
            </a:endParaRPr>
          </a:p>
          <a:p>
            <a:endParaRPr lang="it-IT" dirty="0">
              <a:latin typeface="Aharoni" pitchFamily="2" charset="-79"/>
              <a:cs typeface="Aharoni" pitchFamily="2" charset="-79"/>
            </a:endParaRPr>
          </a:p>
          <a:p>
            <a:endParaRPr lang="it-IT" dirty="0">
              <a:latin typeface="Aharoni" pitchFamily="2" charset="-79"/>
              <a:cs typeface="Aharoni" pitchFamily="2" charset="-79"/>
            </a:endParaRPr>
          </a:p>
        </p:txBody>
      </p:sp>
      <p:sp>
        <p:nvSpPr>
          <p:cNvPr id="52" name="CasellaDiTesto 51"/>
          <p:cNvSpPr txBox="1"/>
          <p:nvPr/>
        </p:nvSpPr>
        <p:spPr>
          <a:xfrm>
            <a:off x="360040" y="4046022"/>
            <a:ext cx="1368152" cy="923330"/>
          </a:xfrm>
          <a:prstGeom prst="rect">
            <a:avLst/>
          </a:prstGeom>
          <a:noFill/>
        </p:spPr>
        <p:txBody>
          <a:bodyPr wrap="square" rtlCol="0">
            <a:spAutoFit/>
          </a:bodyPr>
          <a:lstStyle/>
          <a:p>
            <a:endParaRPr lang="it-IT" dirty="0" smtClean="0">
              <a:latin typeface="Aharoni" pitchFamily="2" charset="-79"/>
              <a:cs typeface="Aharoni" pitchFamily="2" charset="-79"/>
            </a:endParaRPr>
          </a:p>
          <a:p>
            <a:endParaRPr lang="it-IT" dirty="0">
              <a:latin typeface="Aharoni" pitchFamily="2" charset="-79"/>
              <a:cs typeface="Aharoni" pitchFamily="2" charset="-79"/>
            </a:endParaRPr>
          </a:p>
          <a:p>
            <a:endParaRPr lang="it-IT" dirty="0">
              <a:latin typeface="Aharoni" pitchFamily="2" charset="-79"/>
              <a:cs typeface="Aharoni" pitchFamily="2" charset="-79"/>
            </a:endParaRPr>
          </a:p>
        </p:txBody>
      </p:sp>
      <p:pic>
        <p:nvPicPr>
          <p:cNvPr id="19" name="Picture 2" descr="C:\Users\manzo\Desktop\logo_erasmus.png"/>
          <p:cNvPicPr>
            <a:picLocks noChangeAspect="1" noChangeArrowheads="1"/>
          </p:cNvPicPr>
          <p:nvPr/>
        </p:nvPicPr>
        <p:blipFill>
          <a:blip r:embed="rId2" cstate="print"/>
          <a:srcRect/>
          <a:stretch>
            <a:fillRect/>
          </a:stretch>
        </p:blipFill>
        <p:spPr bwMode="auto">
          <a:xfrm>
            <a:off x="6027985" y="6118165"/>
            <a:ext cx="3116015" cy="623203"/>
          </a:xfrm>
          <a:prstGeom prst="rect">
            <a:avLst/>
          </a:prstGeom>
          <a:noFill/>
        </p:spPr>
      </p:pic>
      <p:sp>
        <p:nvSpPr>
          <p:cNvPr id="21" name="Rettangolo 20"/>
          <p:cNvSpPr/>
          <p:nvPr/>
        </p:nvSpPr>
        <p:spPr>
          <a:xfrm>
            <a:off x="642910" y="2000240"/>
            <a:ext cx="7858212" cy="3970318"/>
          </a:xfrm>
          <a:prstGeom prst="rect">
            <a:avLst/>
          </a:prstGeom>
        </p:spPr>
        <p:txBody>
          <a:bodyPr wrap="square">
            <a:spAutoFit/>
          </a:bodyPr>
          <a:lstStyle/>
          <a:p>
            <a:r>
              <a:rPr lang="en-US" sz="2800" dirty="0" smtClean="0">
                <a:solidFill>
                  <a:schemeClr val="accent3"/>
                </a:solidFill>
              </a:rPr>
              <a:t>WHAT IS BULLYING?</a:t>
            </a:r>
          </a:p>
          <a:p>
            <a:endParaRPr lang="en-US" sz="2800" dirty="0" smtClean="0">
              <a:solidFill>
                <a:schemeClr val="accent3"/>
              </a:solidFill>
            </a:endParaRPr>
          </a:p>
          <a:p>
            <a:r>
              <a:rPr lang="en-US" sz="2800" dirty="0" smtClean="0">
                <a:solidFill>
                  <a:schemeClr val="accent3"/>
                </a:solidFill>
              </a:rPr>
              <a:t>It is a </a:t>
            </a:r>
            <a:r>
              <a:rPr lang="en-US" sz="2800" dirty="0" err="1" smtClean="0">
                <a:solidFill>
                  <a:schemeClr val="accent3"/>
                </a:solidFill>
              </a:rPr>
              <a:t>dangerious</a:t>
            </a:r>
            <a:r>
              <a:rPr lang="en-US" sz="2800" dirty="0" smtClean="0">
                <a:solidFill>
                  <a:schemeClr val="accent3"/>
                </a:solidFill>
              </a:rPr>
              <a:t> behavior.</a:t>
            </a:r>
          </a:p>
          <a:p>
            <a:r>
              <a:rPr lang="en-US" sz="2800" dirty="0" smtClean="0">
                <a:solidFill>
                  <a:schemeClr val="accent3"/>
                </a:solidFill>
              </a:rPr>
              <a:t>It makes it difficult for the victims, the defense.</a:t>
            </a:r>
          </a:p>
          <a:p>
            <a:endParaRPr lang="en-US" sz="2800" dirty="0" smtClean="0">
              <a:solidFill>
                <a:schemeClr val="accent3"/>
              </a:solidFill>
            </a:endParaRPr>
          </a:p>
          <a:p>
            <a:r>
              <a:rPr lang="en-US" sz="2800" dirty="0" smtClean="0">
                <a:solidFill>
                  <a:schemeClr val="accent3"/>
                </a:solidFill>
              </a:rPr>
              <a:t>There are three types of bullying</a:t>
            </a:r>
          </a:p>
          <a:p>
            <a:r>
              <a:rPr lang="en-US" sz="2800" dirty="0" smtClean="0">
                <a:solidFill>
                  <a:schemeClr val="accent3"/>
                </a:solidFill>
              </a:rPr>
              <a:t>physical: beating, kicking</a:t>
            </a:r>
          </a:p>
          <a:p>
            <a:r>
              <a:rPr lang="en-US" sz="2800" dirty="0" smtClean="0">
                <a:solidFill>
                  <a:schemeClr val="accent3"/>
                </a:solidFill>
              </a:rPr>
              <a:t>Verbal: insults</a:t>
            </a:r>
          </a:p>
          <a:p>
            <a:r>
              <a:rPr lang="en-US" sz="2800" dirty="0" smtClean="0">
                <a:solidFill>
                  <a:schemeClr val="accent3"/>
                </a:solidFill>
              </a:rPr>
              <a:t>Indirect: excluded from group</a:t>
            </a:r>
            <a:endParaRPr lang="it-IT" sz="2800" dirty="0">
              <a:solidFill>
                <a:schemeClr val="accent3"/>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pic>
        <p:nvPicPr>
          <p:cNvPr id="6" name="Segnaposto contenuto 5" descr="Risultati immagini per bullismo"/>
          <p:cNvPicPr>
            <a:picLocks noGrp="1"/>
          </p:cNvPicPr>
          <p:nvPr>
            <p:ph idx="1"/>
          </p:nvPr>
        </p:nvPicPr>
        <p:blipFill>
          <a:blip r:embed="rId3"/>
          <a:srcRect/>
          <a:stretch>
            <a:fillRect/>
          </a:stretch>
        </p:blipFill>
        <p:spPr bwMode="auto">
          <a:xfrm>
            <a:off x="500034" y="1428736"/>
            <a:ext cx="7500990" cy="4786346"/>
          </a:xfrm>
          <a:prstGeom prst="rect">
            <a:avLst/>
          </a:prstGeom>
          <a:noFill/>
          <a:ln w="9525">
            <a:noFill/>
            <a:miter lim="800000"/>
            <a:headEnd/>
            <a:tailEnd/>
          </a:ln>
        </p:spPr>
      </p:pic>
      <p:sp>
        <p:nvSpPr>
          <p:cNvPr id="14337" name="Rectangle 1"/>
          <p:cNvSpPr>
            <a:spLocks noChangeArrowheads="1"/>
          </p:cNvSpPr>
          <p:nvPr/>
        </p:nvSpPr>
        <p:spPr bwMode="auto">
          <a:xfrm>
            <a:off x="0" y="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it-IT"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58641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2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it-IT" sz="36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This</a:t>
            </a:r>
            <a:r>
              <a:rPr kumimoji="0" lang="it-IT" sz="3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it-IT" sz="36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is</a:t>
            </a:r>
            <a:r>
              <a:rPr kumimoji="0" lang="it-IT" sz="36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it-IT" sz="3600" b="0"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bullying</a:t>
            </a:r>
            <a:endParaRPr kumimoji="0" lang="it-IT"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5883" y="1700808"/>
            <a:ext cx="7290494" cy="4176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descr="C:\Users\manzo\Desktop\logo_erasmus.png"/>
          <p:cNvPicPr>
            <a:picLocks noChangeAspect="1" noChangeArrowheads="1"/>
          </p:cNvPicPr>
          <p:nvPr/>
        </p:nvPicPr>
        <p:blipFill>
          <a:blip r:embed="rId3" cstate="print"/>
          <a:srcRect/>
          <a:stretch>
            <a:fillRect/>
          </a:stretch>
        </p:blipFill>
        <p:spPr bwMode="auto">
          <a:xfrm>
            <a:off x="5796136" y="6021288"/>
            <a:ext cx="3116015" cy="620688"/>
          </a:xfrm>
          <a:prstGeom prst="rect">
            <a:avLst/>
          </a:prstGeom>
          <a:noFill/>
        </p:spPr>
      </p:pic>
    </p:spTree>
    <p:extLst>
      <p:ext uri="{BB962C8B-B14F-4D97-AF65-F5344CB8AC3E}">
        <p14:creationId xmlns="" xmlns:p14="http://schemas.microsoft.com/office/powerpoint/2010/main" val="2132454705"/>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4348" y="1500174"/>
            <a:ext cx="7315200" cy="4191000"/>
          </a:xfrm>
        </p:spPr>
        <p:txBody>
          <a:bodyPr/>
          <a:lstStyle/>
          <a:p>
            <a:pPr>
              <a:buNone/>
            </a:pPr>
            <a:r>
              <a:rPr lang="en-US" dirty="0" smtClean="0"/>
              <a:t>THE BULLY</a:t>
            </a:r>
          </a:p>
          <a:p>
            <a:r>
              <a:rPr lang="en-US" dirty="0" smtClean="0"/>
              <a:t>The bully is aggressive, physically strong, insecure</a:t>
            </a:r>
          </a:p>
          <a:p>
            <a:r>
              <a:rPr lang="en-US" dirty="0" smtClean="0"/>
              <a:t>  He has a very tall level of anger</a:t>
            </a:r>
          </a:p>
          <a:p>
            <a:r>
              <a:rPr lang="en-US" dirty="0" smtClean="0"/>
              <a:t>  He needs to attract the attention of other people</a:t>
            </a:r>
            <a:endParaRPr lang="it-IT" dirty="0"/>
          </a:p>
        </p:txBody>
      </p:sp>
      <p:pic>
        <p:nvPicPr>
          <p:cNvPr id="6"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a:buNone/>
            </a:pPr>
            <a:r>
              <a:rPr lang="en-US" sz="6500" dirty="0" smtClean="0"/>
              <a:t>The bully's profile</a:t>
            </a:r>
          </a:p>
          <a:p>
            <a:r>
              <a:rPr lang="en-US" dirty="0" smtClean="0"/>
              <a:t>The bully may have some unidentified difficulties.</a:t>
            </a:r>
          </a:p>
          <a:p>
            <a:r>
              <a:rPr lang="en-US" dirty="0" smtClean="0"/>
              <a:t>  He might have difficulties such as dyslexia, autism, stuttering, deafness etc.</a:t>
            </a:r>
          </a:p>
          <a:p>
            <a:r>
              <a:rPr lang="en-US" dirty="0" smtClean="0"/>
              <a:t> He feeling not accepted by the group develops aggressive behavior to get attention</a:t>
            </a:r>
            <a:endParaRPr lang="it-IT" dirty="0"/>
          </a:p>
        </p:txBody>
      </p:sp>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93296"/>
            <a:ext cx="3116015" cy="623203"/>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nzo\Desktop\logo_erasmus.png"/>
          <p:cNvPicPr>
            <a:picLocks noChangeAspect="1" noChangeArrowheads="1"/>
          </p:cNvPicPr>
          <p:nvPr/>
        </p:nvPicPr>
        <p:blipFill>
          <a:blip r:embed="rId2" cstate="print"/>
          <a:srcRect/>
          <a:stretch>
            <a:fillRect/>
          </a:stretch>
        </p:blipFill>
        <p:spPr bwMode="auto">
          <a:xfrm>
            <a:off x="6027985" y="6021288"/>
            <a:ext cx="3116015" cy="623203"/>
          </a:xfrm>
          <a:prstGeom prst="rect">
            <a:avLst/>
          </a:prstGeom>
          <a:noFill/>
        </p:spPr>
      </p:pic>
      <p:pic>
        <p:nvPicPr>
          <p:cNvPr id="6" name="Segnaposto contenuto 5" descr="Risultati immagini per bullismo"/>
          <p:cNvPicPr>
            <a:picLocks noGrp="1"/>
          </p:cNvPicPr>
          <p:nvPr>
            <p:ph idx="1"/>
          </p:nvPr>
        </p:nvPicPr>
        <p:blipFill>
          <a:blip r:embed="rId3"/>
          <a:srcRect/>
          <a:stretch>
            <a:fillRect/>
          </a:stretch>
        </p:blipFill>
        <p:spPr bwMode="auto">
          <a:xfrm>
            <a:off x="428596" y="1214422"/>
            <a:ext cx="8019785" cy="5072098"/>
          </a:xfrm>
          <a:prstGeom prst="rect">
            <a:avLst/>
          </a:prstGeom>
          <a:noFill/>
          <a:ln w="9525">
            <a:noFill/>
            <a:miter lim="800000"/>
            <a:headEnd/>
            <a:tailEnd/>
          </a:ln>
        </p:spPr>
      </p:pic>
    </p:spTree>
    <p:extLst>
      <p:ext uri="{BB962C8B-B14F-4D97-AF65-F5344CB8AC3E}">
        <p14:creationId xmlns="" xmlns:p14="http://schemas.microsoft.com/office/powerpoint/2010/main" val="1295321083"/>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The </a:t>
            </a:r>
            <a:r>
              <a:rPr lang="it-IT" dirty="0" err="1" smtClean="0"/>
              <a:t>Victims</a:t>
            </a:r>
            <a:endParaRPr lang="it-IT" dirty="0"/>
          </a:p>
        </p:txBody>
      </p:sp>
      <p:sp>
        <p:nvSpPr>
          <p:cNvPr id="3" name="Segnaposto contenuto 2"/>
          <p:cNvSpPr>
            <a:spLocks noGrp="1"/>
          </p:cNvSpPr>
          <p:nvPr>
            <p:ph idx="1"/>
          </p:nvPr>
        </p:nvSpPr>
        <p:spPr>
          <a:xfrm>
            <a:off x="685800" y="1214422"/>
            <a:ext cx="7315200" cy="5286412"/>
          </a:xfrm>
        </p:spPr>
        <p:txBody>
          <a:bodyPr/>
          <a:lstStyle/>
          <a:p>
            <a:r>
              <a:rPr lang="en-US" dirty="0" smtClean="0"/>
              <a:t>How can you become a victim</a:t>
            </a:r>
          </a:p>
          <a:p>
            <a:r>
              <a:rPr lang="en-US" dirty="0" smtClean="0"/>
              <a:t>The victim is often a child</a:t>
            </a:r>
          </a:p>
          <a:p>
            <a:r>
              <a:rPr lang="en-US" dirty="0" smtClean="0"/>
              <a:t>fat</a:t>
            </a:r>
          </a:p>
          <a:p>
            <a:r>
              <a:rPr lang="en-US" dirty="0" smtClean="0"/>
              <a:t>color</a:t>
            </a:r>
          </a:p>
          <a:p>
            <a:r>
              <a:rPr lang="en-US" dirty="0" smtClean="0"/>
              <a:t>wears glasses</a:t>
            </a:r>
          </a:p>
          <a:p>
            <a:r>
              <a:rPr lang="en-US" dirty="0" smtClean="0"/>
              <a:t>He has large ears</a:t>
            </a:r>
          </a:p>
          <a:p>
            <a:r>
              <a:rPr lang="en-US" dirty="0" smtClean="0"/>
              <a:t>He has red and curly hair</a:t>
            </a:r>
          </a:p>
          <a:p>
            <a:r>
              <a:rPr lang="en-US" dirty="0" smtClean="0"/>
              <a:t>He has strange clothes</a:t>
            </a:r>
          </a:p>
          <a:p>
            <a:r>
              <a:rPr lang="en-US" dirty="0" smtClean="0"/>
              <a:t>professing a different religion </a:t>
            </a:r>
            <a:endParaRPr lang="it-IT" dirty="0"/>
          </a:p>
        </p:txBody>
      </p:sp>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sultati immagini per bullismo"/>
          <p:cNvPicPr>
            <a:picLocks noGrp="1"/>
          </p:cNvPicPr>
          <p:nvPr>
            <p:ph idx="1"/>
          </p:nvPr>
        </p:nvPicPr>
        <p:blipFill>
          <a:blip r:embed="rId2"/>
          <a:srcRect/>
          <a:stretch>
            <a:fillRect/>
          </a:stretch>
        </p:blipFill>
        <p:spPr bwMode="auto">
          <a:xfrm>
            <a:off x="428596" y="1428736"/>
            <a:ext cx="8286808" cy="5072098"/>
          </a:xfrm>
          <a:prstGeom prst="rect">
            <a:avLst/>
          </a:prstGeom>
          <a:noFill/>
          <a:ln w="9525">
            <a:noFill/>
            <a:miter lim="800000"/>
            <a:headEnd/>
            <a:tailEnd/>
          </a:ln>
        </p:spPr>
      </p:pic>
    </p:spTree>
  </p:cSld>
  <p:clrMapOvr>
    <a:masterClrMapping/>
  </p:clrMapOvr>
  <p:transition>
    <p:newsflash/>
  </p:transition>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05EDC"/>
        </a:lt2>
        <a:accent1>
          <a:srgbClr val="3488E9"/>
        </a:accent1>
        <a:accent2>
          <a:srgbClr val="50B3F5"/>
        </a:accent2>
        <a:accent3>
          <a:srgbClr val="FFFFFF"/>
        </a:accent3>
        <a:accent4>
          <a:srgbClr val="404040"/>
        </a:accent4>
        <a:accent5>
          <a:srgbClr val="AEC3F2"/>
        </a:accent5>
        <a:accent6>
          <a:srgbClr val="48A2DE"/>
        </a:accent6>
        <a:hlink>
          <a:srgbClr val="65D4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477</TotalTime>
  <Words>567</Words>
  <Application>Microsoft Office PowerPoint</Application>
  <PresentationFormat>Presentazione su schermo (4:3)</PresentationFormat>
  <Paragraphs>52</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powerpoint-template-24</vt:lpstr>
      <vt:lpstr>Diapositiva 1</vt:lpstr>
      <vt:lpstr>Bullying</vt:lpstr>
      <vt:lpstr>Diapositiva 3</vt:lpstr>
      <vt:lpstr>Diapositiva 4</vt:lpstr>
      <vt:lpstr>Diapositiva 5</vt:lpstr>
      <vt:lpstr>Diapositiva 6</vt:lpstr>
      <vt:lpstr>Diapositiva 7</vt:lpstr>
      <vt:lpstr>The Victims</vt:lpstr>
      <vt:lpstr>Diapositiva 9</vt:lpstr>
      <vt:lpstr>  IN KINDERGARTEN</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manzo</dc:creator>
  <cp:lastModifiedBy>Utente</cp:lastModifiedBy>
  <cp:revision>76</cp:revision>
  <dcterms:created xsi:type="dcterms:W3CDTF">2016-04-26T12:57:07Z</dcterms:created>
  <dcterms:modified xsi:type="dcterms:W3CDTF">2016-10-11T17:56:54Z</dcterms:modified>
</cp:coreProperties>
</file>