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65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107" d="100"/>
          <a:sy n="107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5C359-BC7B-4006-BEDF-4F5A79323CFB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60582-112A-44EB-BE0F-18A764DFF1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615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60582-112A-44EB-BE0F-18A764DFF18D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752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524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528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58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620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090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39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83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66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976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593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119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A8B4CA"/>
            </a:gs>
            <a:gs pos="0">
              <a:schemeClr val="tx1"/>
            </a:gs>
            <a:gs pos="100000">
              <a:srgbClr val="003CA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8A107-DB3A-4C76-A179-D847BF901A21}" type="datetimeFigureOut">
              <a:rPr lang="et-EE" smtClean="0"/>
              <a:t>16/11/15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DBCA-C6D3-412E-9C60-BD1A527D20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96832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wwQFsyqym0" TargetMode="Externa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zSXhPvqtM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55576" y="4725144"/>
            <a:ext cx="7772400" cy="14700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t-EE" b="1" dirty="0" smtClean="0">
                <a:solidFill>
                  <a:schemeClr val="bg1"/>
                </a:solidFill>
              </a:rPr>
              <a:t>WELCOME TO ESTONIA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44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4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kk herman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92" r="-7109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1216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Hermann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6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know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13" b="-250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788024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Tallinn Old town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6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abadussamm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156176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Statue of Liberty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2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t-EE" dirty="0" err="1">
                <a:solidFill>
                  <a:schemeClr val="bg1"/>
                </a:solidFill>
              </a:rPr>
              <a:t>National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Anthem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of</a:t>
            </a:r>
            <a:r>
              <a:rPr lang="et-EE" dirty="0">
                <a:solidFill>
                  <a:schemeClr val="bg1"/>
                </a:solidFill>
              </a:rPr>
              <a:t> Estonia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1884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t-EE" dirty="0" smtClean="0">
                <a:hlinkClick r:id="rId2"/>
              </a:rPr>
              <a:t>Eesti hümn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563467" cy="52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Estonian </a:t>
            </a:r>
            <a:r>
              <a:rPr lang="et-EE" dirty="0" err="1" smtClean="0">
                <a:solidFill>
                  <a:schemeClr val="bg1"/>
                </a:solidFill>
              </a:rPr>
              <a:t>nature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4542250" cy="3007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7728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=hVv4aRAnS5U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2768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=fAC8F_2qTTY</a:t>
            </a:r>
          </a:p>
        </p:txBody>
      </p:sp>
    </p:spTree>
    <p:extLst>
      <p:ext uri="{BB962C8B-B14F-4D97-AF65-F5344CB8AC3E}">
        <p14:creationId xmlns:p14="http://schemas.microsoft.com/office/powerpoint/2010/main" val="22534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Estonian song and dance festival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CKzSXhPvqtM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DMMnaXUmbGc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49012"/>
            <a:ext cx="4680520" cy="31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n-US" dirty="0"/>
              <a:t>Thank you for your </a:t>
            </a:r>
            <a:r>
              <a:rPr lang="en-US" dirty="0" smtClean="0"/>
              <a:t>attention</a:t>
            </a:r>
            <a:r>
              <a:rPr lang="et-EE" dirty="0" smtClean="0"/>
              <a:t> 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3329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Estonia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t-EE" b="1" dirty="0" err="1">
                <a:solidFill>
                  <a:schemeClr val="bg1"/>
                </a:solidFill>
              </a:rPr>
              <a:t>Official</a:t>
            </a:r>
            <a:r>
              <a:rPr lang="et-EE" b="1" dirty="0">
                <a:solidFill>
                  <a:schemeClr val="bg1"/>
                </a:solidFill>
              </a:rPr>
              <a:t> </a:t>
            </a:r>
            <a:r>
              <a:rPr lang="et-EE" b="1" dirty="0" err="1">
                <a:solidFill>
                  <a:schemeClr val="bg1"/>
                </a:solidFill>
              </a:rPr>
              <a:t>name</a:t>
            </a:r>
            <a:r>
              <a:rPr lang="et-EE" b="1" dirty="0">
                <a:solidFill>
                  <a:schemeClr val="bg1"/>
                </a:solidFill>
              </a:rPr>
              <a:t>: </a:t>
            </a:r>
            <a:r>
              <a:rPr lang="et-EE" dirty="0" err="1">
                <a:solidFill>
                  <a:schemeClr val="bg1"/>
                </a:solidFill>
              </a:rPr>
              <a:t>Republic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of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smtClean="0">
                <a:solidFill>
                  <a:schemeClr val="bg1"/>
                </a:solidFill>
              </a:rPr>
              <a:t>Estonia</a:t>
            </a:r>
          </a:p>
          <a:p>
            <a:r>
              <a:rPr lang="et-EE" b="1" dirty="0" err="1" smtClean="0">
                <a:solidFill>
                  <a:schemeClr val="bg1"/>
                </a:solidFill>
              </a:rPr>
              <a:t>National</a:t>
            </a:r>
            <a:r>
              <a:rPr lang="et-EE" b="1" dirty="0" smtClean="0">
                <a:solidFill>
                  <a:schemeClr val="bg1"/>
                </a:solidFill>
              </a:rPr>
              <a:t> </a:t>
            </a:r>
            <a:r>
              <a:rPr lang="et-EE" b="1" dirty="0" err="1">
                <a:solidFill>
                  <a:schemeClr val="bg1"/>
                </a:solidFill>
              </a:rPr>
              <a:t>Day</a:t>
            </a:r>
            <a:r>
              <a:rPr lang="et-EE" b="1" dirty="0" smtClean="0">
                <a:solidFill>
                  <a:schemeClr val="bg1"/>
                </a:solidFill>
              </a:rPr>
              <a:t>: </a:t>
            </a:r>
            <a:r>
              <a:rPr lang="et-EE" dirty="0" err="1" smtClean="0">
                <a:solidFill>
                  <a:schemeClr val="bg1"/>
                </a:solidFill>
              </a:rPr>
              <a:t>Independence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Day</a:t>
            </a:r>
            <a:r>
              <a:rPr lang="et-EE" dirty="0" smtClean="0">
                <a:solidFill>
                  <a:schemeClr val="bg1"/>
                </a:solidFill>
              </a:rPr>
              <a:t>, </a:t>
            </a:r>
            <a:r>
              <a:rPr lang="et-EE" dirty="0" err="1" smtClean="0">
                <a:solidFill>
                  <a:schemeClr val="bg1"/>
                </a:solidFill>
              </a:rPr>
              <a:t>February</a:t>
            </a:r>
            <a:r>
              <a:rPr lang="et-EE" dirty="0" smtClean="0">
                <a:solidFill>
                  <a:schemeClr val="bg1"/>
                </a:solidFill>
              </a:rPr>
              <a:t> 24.</a:t>
            </a: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r>
              <a:rPr lang="et-EE" b="1" dirty="0" err="1" smtClean="0">
                <a:solidFill>
                  <a:schemeClr val="bg1"/>
                </a:solidFill>
              </a:rPr>
              <a:t>Area</a:t>
            </a:r>
            <a:r>
              <a:rPr lang="et-EE" b="1" dirty="0" smtClean="0">
                <a:solidFill>
                  <a:schemeClr val="bg1"/>
                </a:solidFill>
              </a:rPr>
              <a:t>: </a:t>
            </a:r>
            <a:r>
              <a:rPr lang="et-EE" dirty="0" smtClean="0">
                <a:solidFill>
                  <a:schemeClr val="bg1"/>
                </a:solidFill>
              </a:rPr>
              <a:t>45 227 </a:t>
            </a:r>
            <a:r>
              <a:rPr lang="et-EE" dirty="0" err="1" smtClean="0">
                <a:solidFill>
                  <a:schemeClr val="bg1"/>
                </a:solidFill>
              </a:rPr>
              <a:t>square</a:t>
            </a:r>
            <a:r>
              <a:rPr lang="et-EE" dirty="0" smtClean="0">
                <a:solidFill>
                  <a:schemeClr val="bg1"/>
                </a:solidFill>
              </a:rPr>
              <a:t> km</a:t>
            </a:r>
          </a:p>
          <a:p>
            <a:r>
              <a:rPr lang="et-EE" b="1" dirty="0" err="1" smtClean="0">
                <a:solidFill>
                  <a:schemeClr val="bg1"/>
                </a:solidFill>
              </a:rPr>
              <a:t>Islands</a:t>
            </a:r>
            <a:r>
              <a:rPr lang="et-EE" b="1" dirty="0" smtClean="0">
                <a:solidFill>
                  <a:schemeClr val="bg1"/>
                </a:solidFill>
              </a:rPr>
              <a:t>: </a:t>
            </a:r>
            <a:r>
              <a:rPr lang="et-EE" dirty="0" smtClean="0">
                <a:solidFill>
                  <a:schemeClr val="bg1"/>
                </a:solidFill>
              </a:rPr>
              <a:t>1521</a:t>
            </a:r>
          </a:p>
          <a:p>
            <a:r>
              <a:rPr lang="et-EE" b="1" dirty="0" err="1" smtClean="0">
                <a:solidFill>
                  <a:schemeClr val="bg1"/>
                </a:solidFill>
              </a:rPr>
              <a:t>Forests</a:t>
            </a:r>
            <a:r>
              <a:rPr lang="et-EE" b="1" dirty="0" smtClean="0">
                <a:solidFill>
                  <a:schemeClr val="bg1"/>
                </a:solidFill>
              </a:rPr>
              <a:t>: </a:t>
            </a:r>
            <a:r>
              <a:rPr lang="et-EE" dirty="0" err="1" smtClean="0">
                <a:solidFill>
                  <a:schemeClr val="bg1"/>
                </a:solidFill>
              </a:rPr>
              <a:t>cover</a:t>
            </a:r>
            <a:r>
              <a:rPr lang="et-EE" dirty="0" smtClean="0">
                <a:solidFill>
                  <a:schemeClr val="bg1"/>
                </a:solidFill>
              </a:rPr>
              <a:t> 55% </a:t>
            </a:r>
            <a:r>
              <a:rPr lang="et-EE" dirty="0" err="1" smtClean="0">
                <a:solidFill>
                  <a:schemeClr val="bg1"/>
                </a:solidFill>
              </a:rPr>
              <a:t>of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the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country</a:t>
            </a:r>
            <a:endParaRPr lang="et-EE" dirty="0" smtClean="0">
              <a:solidFill>
                <a:schemeClr val="bg1"/>
              </a:solidFill>
            </a:endParaRPr>
          </a:p>
          <a:p>
            <a:r>
              <a:rPr lang="et-EE" b="1" dirty="0" err="1" smtClean="0">
                <a:solidFill>
                  <a:schemeClr val="bg1"/>
                </a:solidFill>
              </a:rPr>
              <a:t>Lakes</a:t>
            </a:r>
            <a:r>
              <a:rPr lang="et-EE" b="1" dirty="0" smtClean="0">
                <a:solidFill>
                  <a:schemeClr val="bg1"/>
                </a:solidFill>
              </a:rPr>
              <a:t>: </a:t>
            </a:r>
            <a:r>
              <a:rPr lang="et-EE" dirty="0" err="1" smtClean="0">
                <a:solidFill>
                  <a:schemeClr val="bg1"/>
                </a:solidFill>
              </a:rPr>
              <a:t>over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thousand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lakes</a:t>
            </a:r>
            <a:endParaRPr lang="et-EE" dirty="0">
              <a:solidFill>
                <a:schemeClr val="bg1"/>
              </a:solidFill>
            </a:endParaRPr>
          </a:p>
          <a:p>
            <a:r>
              <a:rPr lang="et-EE" b="1" dirty="0" err="1" smtClean="0">
                <a:solidFill>
                  <a:schemeClr val="bg1"/>
                </a:solidFill>
              </a:rPr>
              <a:t>Highest</a:t>
            </a:r>
            <a:r>
              <a:rPr lang="et-EE" b="1" dirty="0" smtClean="0">
                <a:solidFill>
                  <a:schemeClr val="bg1"/>
                </a:solidFill>
              </a:rPr>
              <a:t> </a:t>
            </a:r>
            <a:r>
              <a:rPr lang="et-EE" b="1" dirty="0" err="1" smtClean="0">
                <a:solidFill>
                  <a:schemeClr val="bg1"/>
                </a:solidFill>
              </a:rPr>
              <a:t>point</a:t>
            </a:r>
            <a:r>
              <a:rPr lang="et-EE" b="1" dirty="0" smtClean="0">
                <a:solidFill>
                  <a:schemeClr val="bg1"/>
                </a:solidFill>
              </a:rPr>
              <a:t>: </a:t>
            </a:r>
            <a:r>
              <a:rPr lang="et-EE" dirty="0" smtClean="0">
                <a:solidFill>
                  <a:schemeClr val="bg1"/>
                </a:solidFill>
              </a:rPr>
              <a:t>Suur Munamägi 318 m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7796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t-EE" sz="4000" dirty="0" err="1" smtClean="0">
                <a:solidFill>
                  <a:schemeClr val="bg1"/>
                </a:solidFill>
              </a:rPr>
              <a:t>Seasons</a:t>
            </a:r>
            <a:endParaRPr lang="et-EE" sz="4000" dirty="0">
              <a:solidFill>
                <a:schemeClr val="bg1"/>
              </a:solidFill>
            </a:endParaRPr>
          </a:p>
        </p:txBody>
      </p:sp>
      <p:pic>
        <p:nvPicPr>
          <p:cNvPr id="2" name="Sisu kohatäid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84" y="34737"/>
            <a:ext cx="2869208" cy="1911798"/>
          </a:xfrm>
          <a:ln>
            <a:solidFill>
              <a:schemeClr val="tx1"/>
            </a:solidFill>
          </a:ln>
        </p:spPr>
      </p:pic>
      <p:sp>
        <p:nvSpPr>
          <p:cNvPr id="6" name="Teksti kohatäide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5018236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t-EE" sz="3800" b="1" dirty="0" err="1" smtClean="0">
                <a:solidFill>
                  <a:schemeClr val="bg1"/>
                </a:solidFill>
              </a:rPr>
              <a:t>Four</a:t>
            </a:r>
            <a:r>
              <a:rPr lang="et-EE" sz="3800" b="1" dirty="0" smtClean="0">
                <a:solidFill>
                  <a:schemeClr val="bg1"/>
                </a:solidFill>
              </a:rPr>
              <a:t> </a:t>
            </a:r>
            <a:r>
              <a:rPr lang="et-EE" sz="3800" b="1" dirty="0" err="1" smtClean="0">
                <a:solidFill>
                  <a:schemeClr val="bg1"/>
                </a:solidFill>
              </a:rPr>
              <a:t>seasons</a:t>
            </a:r>
            <a:r>
              <a:rPr lang="et-EE" sz="3800" b="1" dirty="0" smtClean="0">
                <a:solidFill>
                  <a:schemeClr val="bg1"/>
                </a:solidFill>
              </a:rPr>
              <a:t> </a:t>
            </a:r>
            <a:r>
              <a:rPr lang="et-EE" sz="3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t-EE" sz="3800" dirty="0" err="1" smtClean="0">
                <a:solidFill>
                  <a:schemeClr val="bg1"/>
                </a:solidFill>
              </a:rPr>
              <a:t>Winter</a:t>
            </a:r>
            <a:r>
              <a:rPr lang="et-EE" sz="3800" dirty="0" smtClean="0">
                <a:solidFill>
                  <a:schemeClr val="bg1"/>
                </a:solidFill>
              </a:rPr>
              <a:t>, </a:t>
            </a:r>
            <a:r>
              <a:rPr lang="et-EE" sz="3800" dirty="0" err="1" smtClean="0">
                <a:solidFill>
                  <a:schemeClr val="bg1"/>
                </a:solidFill>
              </a:rPr>
              <a:t>spring</a:t>
            </a:r>
            <a:r>
              <a:rPr lang="et-EE" sz="3800" dirty="0" smtClean="0">
                <a:solidFill>
                  <a:schemeClr val="bg1"/>
                </a:solidFill>
              </a:rPr>
              <a:t>, summer and </a:t>
            </a:r>
            <a:r>
              <a:rPr lang="et-EE" sz="3800" dirty="0" err="1" smtClean="0">
                <a:solidFill>
                  <a:schemeClr val="bg1"/>
                </a:solidFill>
              </a:rPr>
              <a:t>autumn</a:t>
            </a:r>
            <a:r>
              <a:rPr lang="et-EE" sz="3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t-EE" sz="3800" b="1" dirty="0" err="1" smtClean="0">
                <a:solidFill>
                  <a:schemeClr val="bg1"/>
                </a:solidFill>
              </a:rPr>
              <a:t>Temperature</a:t>
            </a:r>
            <a:r>
              <a:rPr lang="et-EE" sz="3800" b="1" dirty="0" smtClean="0">
                <a:solidFill>
                  <a:schemeClr val="bg1"/>
                </a:solidFill>
              </a:rPr>
              <a:t> </a:t>
            </a:r>
            <a:r>
              <a:rPr lang="et-EE" sz="3800" b="1" dirty="0" err="1" smtClean="0">
                <a:solidFill>
                  <a:schemeClr val="bg1"/>
                </a:solidFill>
              </a:rPr>
              <a:t>averages</a:t>
            </a:r>
            <a:r>
              <a:rPr lang="et-EE" sz="3800" b="1" dirty="0" smtClean="0">
                <a:solidFill>
                  <a:schemeClr val="bg1"/>
                </a:solidFill>
              </a:rPr>
              <a:t> </a:t>
            </a:r>
            <a:r>
              <a:rPr lang="et-EE" sz="3800" dirty="0" smtClean="0">
                <a:solidFill>
                  <a:schemeClr val="bg1"/>
                </a:solidFill>
              </a:rPr>
              <a:t>:</a:t>
            </a:r>
            <a:br>
              <a:rPr lang="et-EE" sz="3800" dirty="0" smtClean="0">
                <a:solidFill>
                  <a:schemeClr val="bg1"/>
                </a:solidFill>
              </a:rPr>
            </a:br>
            <a:r>
              <a:rPr lang="et-EE" sz="3800" dirty="0" smtClean="0">
                <a:solidFill>
                  <a:schemeClr val="bg1"/>
                </a:solidFill>
              </a:rPr>
              <a:t> </a:t>
            </a:r>
            <a:r>
              <a:rPr lang="et-EE" sz="3800" dirty="0">
                <a:solidFill>
                  <a:schemeClr val="bg1"/>
                </a:solidFill>
              </a:rPr>
              <a:t>-3.9°C  </a:t>
            </a:r>
            <a:r>
              <a:rPr lang="et-EE" sz="3800" dirty="0" err="1">
                <a:solidFill>
                  <a:schemeClr val="bg1"/>
                </a:solidFill>
              </a:rPr>
              <a:t>in</a:t>
            </a:r>
            <a:r>
              <a:rPr lang="et-EE" sz="3800" dirty="0">
                <a:solidFill>
                  <a:schemeClr val="bg1"/>
                </a:solidFill>
              </a:rPr>
              <a:t> </a:t>
            </a:r>
            <a:r>
              <a:rPr lang="et-EE" sz="3800" dirty="0" err="1">
                <a:solidFill>
                  <a:schemeClr val="bg1"/>
                </a:solidFill>
              </a:rPr>
              <a:t>winter</a:t>
            </a:r>
            <a:r>
              <a:rPr lang="et-EE" sz="3800" dirty="0">
                <a:solidFill>
                  <a:schemeClr val="bg1"/>
                </a:solidFill>
              </a:rPr>
              <a:t> (</a:t>
            </a:r>
            <a:r>
              <a:rPr lang="et-EE" sz="3800" dirty="0" err="1">
                <a:solidFill>
                  <a:schemeClr val="bg1"/>
                </a:solidFill>
              </a:rPr>
              <a:t>may</a:t>
            </a:r>
            <a:r>
              <a:rPr lang="et-EE" sz="3800" dirty="0">
                <a:solidFill>
                  <a:schemeClr val="bg1"/>
                </a:solidFill>
              </a:rPr>
              <a:t> sink </a:t>
            </a:r>
            <a:r>
              <a:rPr lang="et-EE" sz="3800" dirty="0" err="1">
                <a:solidFill>
                  <a:schemeClr val="bg1"/>
                </a:solidFill>
              </a:rPr>
              <a:t>to</a:t>
            </a:r>
            <a:r>
              <a:rPr lang="et-EE" sz="3800" dirty="0">
                <a:solidFill>
                  <a:schemeClr val="bg1"/>
                </a:solidFill>
              </a:rPr>
              <a:t> -25°C </a:t>
            </a:r>
            <a:r>
              <a:rPr lang="et-EE" sz="3800" dirty="0" err="1">
                <a:solidFill>
                  <a:schemeClr val="bg1"/>
                </a:solidFill>
              </a:rPr>
              <a:t>usually</a:t>
            </a:r>
            <a:r>
              <a:rPr lang="et-EE" sz="3800" dirty="0">
                <a:solidFill>
                  <a:schemeClr val="bg1"/>
                </a:solidFill>
              </a:rPr>
              <a:t> </a:t>
            </a:r>
            <a:r>
              <a:rPr lang="et-EE" sz="3800" dirty="0" err="1">
                <a:solidFill>
                  <a:schemeClr val="bg1"/>
                </a:solidFill>
              </a:rPr>
              <a:t>in</a:t>
            </a:r>
            <a:r>
              <a:rPr lang="et-EE" sz="3800" dirty="0">
                <a:solidFill>
                  <a:schemeClr val="bg1"/>
                </a:solidFill>
              </a:rPr>
              <a:t> </a:t>
            </a:r>
            <a:r>
              <a:rPr lang="et-EE" sz="3800" dirty="0" err="1">
                <a:solidFill>
                  <a:schemeClr val="bg1"/>
                </a:solidFill>
              </a:rPr>
              <a:t>February</a:t>
            </a:r>
            <a:r>
              <a:rPr lang="et-EE" sz="3800" dirty="0">
                <a:solidFill>
                  <a:schemeClr val="bg1"/>
                </a:solidFill>
              </a:rPr>
              <a:t>)</a:t>
            </a:r>
          </a:p>
          <a:p>
            <a:r>
              <a:rPr lang="et-EE" sz="3800" dirty="0">
                <a:solidFill>
                  <a:schemeClr val="bg1"/>
                </a:solidFill>
              </a:rPr>
              <a:t>			  15.6°C  in summer (may </a:t>
            </a:r>
            <a:r>
              <a:rPr lang="et-EE" sz="3800" dirty="0" smtClean="0">
                <a:solidFill>
                  <a:schemeClr val="bg1"/>
                </a:solidFill>
              </a:rPr>
              <a:t>rise</a:t>
            </a:r>
            <a:r>
              <a:rPr lang="et-EE" sz="3800" dirty="0" smtClean="0">
                <a:solidFill>
                  <a:schemeClr val="bg1"/>
                </a:solidFill>
              </a:rPr>
              <a:t> </a:t>
            </a:r>
            <a:r>
              <a:rPr lang="et-EE" sz="3800" dirty="0">
                <a:solidFill>
                  <a:schemeClr val="bg1"/>
                </a:solidFill>
              </a:rPr>
              <a:t>to 28°C usually in July)</a:t>
            </a:r>
          </a:p>
          <a:p>
            <a:r>
              <a:rPr lang="et-EE" sz="3800" dirty="0">
                <a:solidFill>
                  <a:schemeClr val="bg1"/>
                </a:solidFill>
              </a:rPr>
              <a:t>			   5.6 °C  </a:t>
            </a:r>
            <a:r>
              <a:rPr lang="et-EE" sz="3800" dirty="0" err="1">
                <a:solidFill>
                  <a:schemeClr val="bg1"/>
                </a:solidFill>
              </a:rPr>
              <a:t>average</a:t>
            </a:r>
            <a:r>
              <a:rPr lang="et-EE" sz="3800" dirty="0">
                <a:solidFill>
                  <a:schemeClr val="bg1"/>
                </a:solidFill>
              </a:rPr>
              <a:t> </a:t>
            </a:r>
            <a:r>
              <a:rPr lang="et-EE" sz="3800" dirty="0" err="1">
                <a:solidFill>
                  <a:schemeClr val="bg1"/>
                </a:solidFill>
              </a:rPr>
              <a:t>per</a:t>
            </a:r>
            <a:r>
              <a:rPr lang="et-EE" sz="3800" dirty="0">
                <a:solidFill>
                  <a:schemeClr val="bg1"/>
                </a:solidFill>
              </a:rPr>
              <a:t> </a:t>
            </a:r>
            <a:r>
              <a:rPr lang="et-EE" sz="3800" dirty="0" err="1">
                <a:solidFill>
                  <a:schemeClr val="bg1"/>
                </a:solidFill>
              </a:rPr>
              <a:t>year</a:t>
            </a:r>
            <a:endParaRPr lang="et-EE" sz="3800" dirty="0">
              <a:solidFill>
                <a:schemeClr val="bg1"/>
              </a:solidFill>
            </a:endParaRPr>
          </a:p>
          <a:p>
            <a:endParaRPr lang="et-EE" sz="3200" dirty="0" smtClean="0">
              <a:solidFill>
                <a:schemeClr val="bg1"/>
              </a:solidFill>
            </a:endParaRPr>
          </a:p>
          <a:p>
            <a:endParaRPr lang="et-EE" sz="3200" dirty="0" smtClean="0">
              <a:solidFill>
                <a:schemeClr val="bg1"/>
              </a:solidFill>
            </a:endParaRPr>
          </a:p>
          <a:p>
            <a:endParaRPr lang="et-EE" sz="3200" dirty="0" smtClean="0">
              <a:solidFill>
                <a:schemeClr val="bg1"/>
              </a:solidFill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30" y="1696983"/>
            <a:ext cx="2813427" cy="1872208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2880319" cy="1998221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83" y="5013176"/>
            <a:ext cx="2880319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0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u kohatäide 5"/>
          <p:cNvSpPr>
            <a:spLocks noGrp="1"/>
          </p:cNvSpPr>
          <p:nvPr>
            <p:ph idx="1"/>
          </p:nvPr>
        </p:nvSpPr>
        <p:spPr>
          <a:xfrm>
            <a:off x="457200" y="653144"/>
            <a:ext cx="8229600" cy="54730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t-EE" sz="3600" b="1" dirty="0" err="1">
                <a:solidFill>
                  <a:schemeClr val="bg1"/>
                </a:solidFill>
              </a:rPr>
              <a:t>Population</a:t>
            </a:r>
            <a:r>
              <a:rPr lang="et-EE" sz="3600" b="1" dirty="0">
                <a:solidFill>
                  <a:schemeClr val="bg1"/>
                </a:solidFill>
              </a:rPr>
              <a:t>:</a:t>
            </a:r>
            <a:r>
              <a:rPr lang="et-EE" sz="3600" dirty="0">
                <a:solidFill>
                  <a:schemeClr val="bg1"/>
                </a:solidFill>
              </a:rPr>
              <a:t> 1.340 </a:t>
            </a:r>
            <a:r>
              <a:rPr lang="et-EE" sz="3600" dirty="0" err="1">
                <a:solidFill>
                  <a:schemeClr val="bg1"/>
                </a:solidFill>
              </a:rPr>
              <a:t>million</a:t>
            </a:r>
            <a:r>
              <a:rPr lang="et-EE" sz="3600" dirty="0">
                <a:solidFill>
                  <a:schemeClr val="bg1"/>
                </a:solidFill>
              </a:rPr>
              <a:t> </a:t>
            </a:r>
            <a:endParaRPr lang="et-EE" sz="3600" dirty="0" smtClean="0">
              <a:solidFill>
                <a:schemeClr val="bg1"/>
              </a:solidFill>
            </a:endParaRPr>
          </a:p>
          <a:p>
            <a:r>
              <a:rPr lang="et-EE" sz="3600" b="1" dirty="0" err="1" smtClean="0">
                <a:solidFill>
                  <a:schemeClr val="bg1"/>
                </a:solidFill>
              </a:rPr>
              <a:t>Largest</a:t>
            </a:r>
            <a:r>
              <a:rPr lang="et-EE" sz="3600" b="1" dirty="0" smtClean="0">
                <a:solidFill>
                  <a:schemeClr val="bg1"/>
                </a:solidFill>
              </a:rPr>
              <a:t> </a:t>
            </a:r>
            <a:r>
              <a:rPr lang="et-EE" sz="3600" b="1" dirty="0" err="1">
                <a:solidFill>
                  <a:schemeClr val="bg1"/>
                </a:solidFill>
              </a:rPr>
              <a:t>ethnic</a:t>
            </a:r>
            <a:r>
              <a:rPr lang="et-EE" sz="3600" b="1" dirty="0">
                <a:solidFill>
                  <a:schemeClr val="bg1"/>
                </a:solidFill>
              </a:rPr>
              <a:t> </a:t>
            </a:r>
            <a:r>
              <a:rPr lang="et-EE" sz="3600" b="1" dirty="0" err="1">
                <a:solidFill>
                  <a:schemeClr val="bg1"/>
                </a:solidFill>
              </a:rPr>
              <a:t>groups</a:t>
            </a:r>
            <a:r>
              <a:rPr lang="et-EE" sz="3600" dirty="0">
                <a:solidFill>
                  <a:schemeClr val="bg1"/>
                </a:solidFill>
              </a:rPr>
              <a:t>: </a:t>
            </a:r>
            <a:r>
              <a:rPr lang="et-EE" sz="3600" dirty="0" err="1">
                <a:solidFill>
                  <a:schemeClr val="bg1"/>
                </a:solidFill>
              </a:rPr>
              <a:t>Estonians</a:t>
            </a:r>
            <a:r>
              <a:rPr lang="et-EE" sz="3600" dirty="0">
                <a:solidFill>
                  <a:schemeClr val="bg1"/>
                </a:solidFill>
              </a:rPr>
              <a:t> (69%), </a:t>
            </a:r>
            <a:r>
              <a:rPr lang="et-EE" sz="3600" dirty="0" err="1">
                <a:solidFill>
                  <a:schemeClr val="bg1"/>
                </a:solidFill>
              </a:rPr>
              <a:t>Russians</a:t>
            </a:r>
            <a:r>
              <a:rPr lang="et-EE" sz="3600" dirty="0">
                <a:solidFill>
                  <a:schemeClr val="bg1"/>
                </a:solidFill>
              </a:rPr>
              <a:t> (26%), </a:t>
            </a:r>
            <a:r>
              <a:rPr lang="et-EE" sz="3600" dirty="0" err="1">
                <a:solidFill>
                  <a:schemeClr val="bg1"/>
                </a:solidFill>
              </a:rPr>
              <a:t>Ukrainians</a:t>
            </a:r>
            <a:r>
              <a:rPr lang="et-EE" sz="3600" dirty="0">
                <a:solidFill>
                  <a:schemeClr val="bg1"/>
                </a:solidFill>
              </a:rPr>
              <a:t> (2%), </a:t>
            </a:r>
            <a:r>
              <a:rPr lang="et-EE" sz="3600" dirty="0" err="1">
                <a:solidFill>
                  <a:schemeClr val="bg1"/>
                </a:solidFill>
              </a:rPr>
              <a:t>Belarussians</a:t>
            </a:r>
            <a:r>
              <a:rPr lang="et-EE" sz="3600" dirty="0">
                <a:solidFill>
                  <a:schemeClr val="bg1"/>
                </a:solidFill>
              </a:rPr>
              <a:t> (1%) and </a:t>
            </a:r>
            <a:r>
              <a:rPr lang="et-EE" sz="3600" dirty="0" err="1">
                <a:solidFill>
                  <a:schemeClr val="bg1"/>
                </a:solidFill>
              </a:rPr>
              <a:t>Finns</a:t>
            </a:r>
            <a:r>
              <a:rPr lang="et-EE" sz="3600" dirty="0">
                <a:solidFill>
                  <a:schemeClr val="bg1"/>
                </a:solidFill>
              </a:rPr>
              <a:t> (1</a:t>
            </a:r>
            <a:r>
              <a:rPr lang="et-EE" sz="3600" dirty="0" smtClean="0">
                <a:solidFill>
                  <a:schemeClr val="bg1"/>
                </a:solidFill>
              </a:rPr>
              <a:t>%).</a:t>
            </a:r>
          </a:p>
          <a:p>
            <a:r>
              <a:rPr lang="et-EE" sz="3600" dirty="0" err="1">
                <a:solidFill>
                  <a:schemeClr val="bg1"/>
                </a:solidFill>
              </a:rPr>
              <a:t>The</a:t>
            </a:r>
            <a:r>
              <a:rPr lang="et-EE" sz="3600" dirty="0">
                <a:solidFill>
                  <a:schemeClr val="bg1"/>
                </a:solidFill>
              </a:rPr>
              <a:t> </a:t>
            </a:r>
            <a:r>
              <a:rPr lang="et-EE" sz="3600" b="1" dirty="0" err="1">
                <a:solidFill>
                  <a:schemeClr val="bg1"/>
                </a:solidFill>
              </a:rPr>
              <a:t>capital</a:t>
            </a:r>
            <a:r>
              <a:rPr lang="et-EE" sz="3600" dirty="0">
                <a:solidFill>
                  <a:schemeClr val="bg1"/>
                </a:solidFill>
              </a:rPr>
              <a:t> </a:t>
            </a:r>
            <a:r>
              <a:rPr lang="et-EE" sz="3600" dirty="0" err="1">
                <a:solidFill>
                  <a:schemeClr val="bg1"/>
                </a:solidFill>
              </a:rPr>
              <a:t>of</a:t>
            </a:r>
            <a:r>
              <a:rPr lang="et-EE" sz="3600" dirty="0">
                <a:solidFill>
                  <a:schemeClr val="bg1"/>
                </a:solidFill>
              </a:rPr>
              <a:t> Estonia </a:t>
            </a:r>
            <a:r>
              <a:rPr lang="et-EE" sz="3600" dirty="0" err="1">
                <a:solidFill>
                  <a:schemeClr val="bg1"/>
                </a:solidFill>
              </a:rPr>
              <a:t>is</a:t>
            </a:r>
            <a:r>
              <a:rPr lang="et-EE" sz="3600" dirty="0">
                <a:solidFill>
                  <a:schemeClr val="bg1"/>
                </a:solidFill>
              </a:rPr>
              <a:t> </a:t>
            </a:r>
            <a:r>
              <a:rPr lang="et-EE" sz="3600" b="1" dirty="0" smtClean="0">
                <a:solidFill>
                  <a:schemeClr val="bg1"/>
                </a:solidFill>
              </a:rPr>
              <a:t>Tallinn</a:t>
            </a:r>
          </a:p>
          <a:p>
            <a:r>
              <a:rPr lang="et-EE" sz="3600" b="1" dirty="0" err="1" smtClean="0">
                <a:solidFill>
                  <a:schemeClr val="bg1"/>
                </a:solidFill>
              </a:rPr>
              <a:t>The</a:t>
            </a:r>
            <a:r>
              <a:rPr lang="et-EE" sz="3600" b="1" dirty="0" smtClean="0">
                <a:solidFill>
                  <a:schemeClr val="bg1"/>
                </a:solidFill>
              </a:rPr>
              <a:t> </a:t>
            </a:r>
            <a:r>
              <a:rPr lang="et-EE" sz="3600" b="1" dirty="0" err="1" smtClean="0">
                <a:solidFill>
                  <a:schemeClr val="bg1"/>
                </a:solidFill>
              </a:rPr>
              <a:t>other</a:t>
            </a:r>
            <a:r>
              <a:rPr lang="et-EE" sz="3600" b="1" dirty="0" smtClean="0">
                <a:solidFill>
                  <a:schemeClr val="bg1"/>
                </a:solidFill>
              </a:rPr>
              <a:t> </a:t>
            </a:r>
            <a:r>
              <a:rPr lang="et-EE" sz="3600" b="1" dirty="0" err="1" smtClean="0">
                <a:solidFill>
                  <a:schemeClr val="bg1"/>
                </a:solidFill>
              </a:rPr>
              <a:t>large</a:t>
            </a:r>
            <a:r>
              <a:rPr lang="et-EE" sz="3600" b="1" dirty="0" smtClean="0">
                <a:solidFill>
                  <a:schemeClr val="bg1"/>
                </a:solidFill>
              </a:rPr>
              <a:t> </a:t>
            </a:r>
            <a:r>
              <a:rPr lang="et-EE" sz="3600" b="1" dirty="0" err="1" smtClean="0">
                <a:solidFill>
                  <a:schemeClr val="bg1"/>
                </a:solidFill>
              </a:rPr>
              <a:t>cities</a:t>
            </a:r>
            <a:r>
              <a:rPr lang="et-EE" sz="3600" b="1" dirty="0" smtClean="0">
                <a:solidFill>
                  <a:schemeClr val="bg1"/>
                </a:solidFill>
              </a:rPr>
              <a:t> are:</a:t>
            </a:r>
            <a:br>
              <a:rPr lang="et-EE" sz="3600" b="1" dirty="0" smtClean="0">
                <a:solidFill>
                  <a:schemeClr val="bg1"/>
                </a:solidFill>
              </a:rPr>
            </a:br>
            <a:r>
              <a:rPr lang="et-EE" sz="3600" b="1" dirty="0" smtClean="0">
                <a:solidFill>
                  <a:schemeClr val="bg1"/>
                </a:solidFill>
              </a:rPr>
              <a:t>Tartu, Narva, Kohtla-Järve, Pärnu</a:t>
            </a:r>
            <a:endParaRPr lang="et-EE" sz="3600" dirty="0">
              <a:solidFill>
                <a:schemeClr val="bg1"/>
              </a:solidFill>
            </a:endParaRPr>
          </a:p>
          <a:p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374634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t-EE" dirty="0" err="1" smtClean="0">
                <a:solidFill>
                  <a:schemeClr val="bg1"/>
                </a:solidFill>
              </a:rPr>
              <a:t>State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t-EE" sz="2800" b="1" dirty="0" err="1">
                <a:solidFill>
                  <a:schemeClr val="bg1"/>
                </a:solidFill>
              </a:rPr>
              <a:t>Type</a:t>
            </a:r>
            <a:r>
              <a:rPr lang="et-EE" sz="2800" b="1" dirty="0">
                <a:solidFill>
                  <a:schemeClr val="bg1"/>
                </a:solidFill>
              </a:rPr>
              <a:t>:</a:t>
            </a:r>
            <a:r>
              <a:rPr lang="et-EE" sz="2800" dirty="0">
                <a:solidFill>
                  <a:schemeClr val="bg1"/>
                </a:solidFill>
              </a:rPr>
              <a:t> </a:t>
            </a:r>
            <a:r>
              <a:rPr lang="et-EE" sz="2800" dirty="0" err="1">
                <a:solidFill>
                  <a:schemeClr val="bg1"/>
                </a:solidFill>
              </a:rPr>
              <a:t>parliamentary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democracy</a:t>
            </a:r>
            <a:r>
              <a:rPr lang="et-EE" sz="2800" dirty="0">
                <a:solidFill>
                  <a:schemeClr val="bg1"/>
                </a:solidFill>
              </a:rPr>
              <a:t>.</a:t>
            </a:r>
          </a:p>
          <a:p>
            <a:r>
              <a:rPr lang="et-EE" sz="2800" b="1" dirty="0" smtClean="0">
                <a:solidFill>
                  <a:schemeClr val="bg1"/>
                </a:solidFill>
              </a:rPr>
              <a:t>Head </a:t>
            </a:r>
            <a:r>
              <a:rPr lang="et-EE" sz="2800" b="1" dirty="0">
                <a:solidFill>
                  <a:schemeClr val="bg1"/>
                </a:solidFill>
              </a:rPr>
              <a:t>of </a:t>
            </a:r>
            <a:r>
              <a:rPr lang="et-EE" sz="2800" b="1" dirty="0" err="1">
                <a:solidFill>
                  <a:schemeClr val="bg1"/>
                </a:solidFill>
              </a:rPr>
              <a:t>the</a:t>
            </a:r>
            <a:r>
              <a:rPr lang="et-EE" sz="2800" b="1" dirty="0">
                <a:solidFill>
                  <a:schemeClr val="bg1"/>
                </a:solidFill>
              </a:rPr>
              <a:t> </a:t>
            </a:r>
            <a:r>
              <a:rPr lang="et-EE" sz="2800" b="1" dirty="0" err="1">
                <a:solidFill>
                  <a:schemeClr val="bg1"/>
                </a:solidFill>
              </a:rPr>
              <a:t>State</a:t>
            </a:r>
            <a:r>
              <a:rPr lang="et-EE" sz="2800" b="1" dirty="0">
                <a:solidFill>
                  <a:schemeClr val="bg1"/>
                </a:solidFill>
              </a:rPr>
              <a:t>:</a:t>
            </a:r>
            <a:r>
              <a:rPr lang="et-EE" sz="2800" dirty="0">
                <a:solidFill>
                  <a:schemeClr val="bg1"/>
                </a:solidFill>
              </a:rPr>
              <a:t> </a:t>
            </a:r>
            <a:r>
              <a:rPr lang="et-EE" sz="2800" dirty="0" err="1">
                <a:solidFill>
                  <a:schemeClr val="bg1"/>
                </a:solidFill>
              </a:rPr>
              <a:t>the</a:t>
            </a:r>
            <a:r>
              <a:rPr lang="et-EE" sz="2800" dirty="0">
                <a:solidFill>
                  <a:schemeClr val="bg1"/>
                </a:solidFill>
              </a:rPr>
              <a:t> President, </a:t>
            </a:r>
            <a:r>
              <a:rPr lang="et-EE" sz="2800" dirty="0" err="1" smtClean="0">
                <a:solidFill>
                  <a:schemeClr val="bg1"/>
                </a:solidFill>
              </a:rPr>
              <a:t>who</a:t>
            </a:r>
            <a:r>
              <a:rPr lang="et-EE" sz="2800" dirty="0" smtClean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is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elected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by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the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parliament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 smtClean="0">
                <a:solidFill>
                  <a:schemeClr val="bg1"/>
                </a:solidFill>
              </a:rPr>
              <a:t>or</a:t>
            </a:r>
            <a:r>
              <a:rPr lang="et-EE" sz="2800" dirty="0" smtClean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an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electoral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body</a:t>
            </a:r>
            <a:r>
              <a:rPr lang="et-EE" sz="2800" dirty="0">
                <a:solidFill>
                  <a:schemeClr val="bg1"/>
                </a:solidFill>
              </a:rPr>
              <a:t>. Term: 5 </a:t>
            </a:r>
            <a:r>
              <a:rPr lang="et-EE" sz="2800" dirty="0" err="1" smtClean="0">
                <a:solidFill>
                  <a:schemeClr val="bg1"/>
                </a:solidFill>
              </a:rPr>
              <a:t>years</a:t>
            </a:r>
            <a:r>
              <a:rPr lang="et-EE" sz="2800" dirty="0" smtClean="0">
                <a:solidFill>
                  <a:schemeClr val="bg1"/>
                </a:solidFill>
              </a:rPr>
              <a:t>. </a:t>
            </a:r>
            <a:r>
              <a:rPr lang="et-EE" sz="2800" dirty="0" err="1" smtClean="0">
                <a:solidFill>
                  <a:schemeClr val="bg1"/>
                </a:solidFill>
              </a:rPr>
              <a:t>Current</a:t>
            </a:r>
            <a:r>
              <a:rPr lang="et-EE" sz="2800" dirty="0" smtClean="0">
                <a:solidFill>
                  <a:schemeClr val="bg1"/>
                </a:solidFill>
              </a:rPr>
              <a:t> </a:t>
            </a:r>
            <a:r>
              <a:rPr lang="et-EE" sz="2800" dirty="0">
                <a:solidFill>
                  <a:schemeClr val="bg1"/>
                </a:solidFill>
              </a:rPr>
              <a:t>President: </a:t>
            </a:r>
            <a:r>
              <a:rPr lang="et-EE" sz="2800" dirty="0" err="1" smtClean="0">
                <a:solidFill>
                  <a:schemeClr val="bg1"/>
                </a:solidFill>
              </a:rPr>
              <a:t>Mr.Toomas</a:t>
            </a:r>
            <a:r>
              <a:rPr lang="et-EE" sz="2800" dirty="0" smtClean="0">
                <a:solidFill>
                  <a:schemeClr val="bg1"/>
                </a:solidFill>
              </a:rPr>
              <a:t> Hendrik Ilves</a:t>
            </a:r>
          </a:p>
          <a:p>
            <a:r>
              <a:rPr lang="et-EE" sz="2800" b="1" dirty="0" err="1" smtClean="0">
                <a:solidFill>
                  <a:schemeClr val="bg1"/>
                </a:solidFill>
              </a:rPr>
              <a:t>National</a:t>
            </a:r>
            <a:r>
              <a:rPr lang="et-EE" sz="2800" b="1" dirty="0" smtClean="0">
                <a:solidFill>
                  <a:schemeClr val="bg1"/>
                </a:solidFill>
              </a:rPr>
              <a:t> </a:t>
            </a:r>
            <a:r>
              <a:rPr lang="et-EE" sz="2800" b="1" dirty="0" err="1">
                <a:solidFill>
                  <a:schemeClr val="bg1"/>
                </a:solidFill>
              </a:rPr>
              <a:t>legislature</a:t>
            </a:r>
            <a:r>
              <a:rPr lang="et-EE" sz="2800" dirty="0">
                <a:solidFill>
                  <a:schemeClr val="bg1"/>
                </a:solidFill>
              </a:rPr>
              <a:t>: </a:t>
            </a:r>
            <a:r>
              <a:rPr lang="et-EE" sz="2800" dirty="0" err="1">
                <a:solidFill>
                  <a:schemeClr val="bg1"/>
                </a:solidFill>
              </a:rPr>
              <a:t>the</a:t>
            </a:r>
            <a:r>
              <a:rPr lang="et-EE" sz="2800" dirty="0">
                <a:solidFill>
                  <a:schemeClr val="bg1"/>
                </a:solidFill>
              </a:rPr>
              <a:t> </a:t>
            </a:r>
            <a:r>
              <a:rPr lang="et-EE" sz="2800" i="1" dirty="0">
                <a:solidFill>
                  <a:schemeClr val="bg1"/>
                </a:solidFill>
              </a:rPr>
              <a:t>Riigikogu</a:t>
            </a:r>
            <a:r>
              <a:rPr lang="et-EE" sz="2800" dirty="0">
                <a:solidFill>
                  <a:schemeClr val="bg1"/>
                </a:solidFill>
              </a:rPr>
              <a:t>. A </a:t>
            </a:r>
            <a:r>
              <a:rPr lang="et-EE" sz="2800" dirty="0" err="1">
                <a:solidFill>
                  <a:schemeClr val="bg1"/>
                </a:solidFill>
              </a:rPr>
              <a:t>unicameral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parliament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of</a:t>
            </a:r>
            <a:r>
              <a:rPr lang="et-EE" sz="2800" dirty="0">
                <a:solidFill>
                  <a:schemeClr val="bg1"/>
                </a:solidFill>
              </a:rPr>
              <a:t> 101 </a:t>
            </a:r>
            <a:r>
              <a:rPr lang="et-EE" sz="2800" dirty="0" err="1">
                <a:solidFill>
                  <a:schemeClr val="bg1"/>
                </a:solidFill>
              </a:rPr>
              <a:t>members</a:t>
            </a:r>
            <a:r>
              <a:rPr lang="et-EE" sz="2800" dirty="0">
                <a:solidFill>
                  <a:schemeClr val="bg1"/>
                </a:solidFill>
              </a:rPr>
              <a:t>. Term: 4 </a:t>
            </a:r>
            <a:r>
              <a:rPr lang="et-EE" sz="2800" dirty="0" err="1">
                <a:solidFill>
                  <a:schemeClr val="bg1"/>
                </a:solidFill>
              </a:rPr>
              <a:t>years</a:t>
            </a:r>
            <a:r>
              <a:rPr lang="et-EE" sz="2800" dirty="0">
                <a:solidFill>
                  <a:schemeClr val="bg1"/>
                </a:solidFill>
              </a:rPr>
              <a:t>. </a:t>
            </a:r>
            <a:r>
              <a:rPr lang="et-EE" sz="2800" dirty="0" err="1">
                <a:solidFill>
                  <a:schemeClr val="bg1"/>
                </a:solidFill>
              </a:rPr>
              <a:t>Next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elections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for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the</a:t>
            </a:r>
            <a:r>
              <a:rPr lang="et-EE" sz="2800" dirty="0">
                <a:solidFill>
                  <a:schemeClr val="bg1"/>
                </a:solidFill>
              </a:rPr>
              <a:t> 13th </a:t>
            </a:r>
            <a:r>
              <a:rPr lang="et-EE" sz="2800" i="1" dirty="0">
                <a:solidFill>
                  <a:schemeClr val="bg1"/>
                </a:solidFill>
              </a:rPr>
              <a:t>Riigikogu</a:t>
            </a:r>
            <a:r>
              <a:rPr lang="et-EE" sz="2800" dirty="0">
                <a:solidFill>
                  <a:schemeClr val="bg1"/>
                </a:solidFill>
              </a:rPr>
              <a:t>: </a:t>
            </a:r>
            <a:r>
              <a:rPr lang="et-EE" sz="2800" dirty="0" err="1">
                <a:solidFill>
                  <a:schemeClr val="bg1"/>
                </a:solidFill>
              </a:rPr>
              <a:t>March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smtClean="0">
                <a:solidFill>
                  <a:schemeClr val="bg1"/>
                </a:solidFill>
              </a:rPr>
              <a:t>2015.</a:t>
            </a:r>
          </a:p>
          <a:p>
            <a:r>
              <a:rPr lang="et-EE" sz="2800" b="1" dirty="0" err="1" smtClean="0">
                <a:solidFill>
                  <a:schemeClr val="bg1"/>
                </a:solidFill>
              </a:rPr>
              <a:t>Administrative</a:t>
            </a:r>
            <a:r>
              <a:rPr lang="et-EE" sz="2800" b="1" dirty="0" smtClean="0">
                <a:solidFill>
                  <a:schemeClr val="bg1"/>
                </a:solidFill>
              </a:rPr>
              <a:t> </a:t>
            </a:r>
            <a:r>
              <a:rPr lang="et-EE" sz="2800" b="1" dirty="0" err="1">
                <a:solidFill>
                  <a:schemeClr val="bg1"/>
                </a:solidFill>
              </a:rPr>
              <a:t>division</a:t>
            </a:r>
            <a:r>
              <a:rPr lang="et-EE" sz="2800" dirty="0">
                <a:solidFill>
                  <a:schemeClr val="bg1"/>
                </a:solidFill>
              </a:rPr>
              <a:t>: 15 </a:t>
            </a:r>
            <a:r>
              <a:rPr lang="et-EE" sz="2800" dirty="0" err="1">
                <a:solidFill>
                  <a:schemeClr val="bg1"/>
                </a:solidFill>
              </a:rPr>
              <a:t>counties</a:t>
            </a:r>
            <a:r>
              <a:rPr lang="et-EE" sz="2800" dirty="0">
                <a:solidFill>
                  <a:schemeClr val="bg1"/>
                </a:solidFill>
              </a:rPr>
              <a:t>, 33 </a:t>
            </a:r>
            <a:r>
              <a:rPr lang="et-EE" sz="2800" dirty="0" err="1">
                <a:solidFill>
                  <a:schemeClr val="bg1"/>
                </a:solidFill>
              </a:rPr>
              <a:t>towns</a:t>
            </a:r>
            <a:r>
              <a:rPr lang="et-EE" sz="2800" dirty="0">
                <a:solidFill>
                  <a:schemeClr val="bg1"/>
                </a:solidFill>
              </a:rPr>
              <a:t> and 194 </a:t>
            </a:r>
            <a:r>
              <a:rPr lang="et-EE" sz="2800" dirty="0" err="1">
                <a:solidFill>
                  <a:schemeClr val="bg1"/>
                </a:solidFill>
              </a:rPr>
              <a:t>rural</a:t>
            </a: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err="1">
                <a:solidFill>
                  <a:schemeClr val="bg1"/>
                </a:solidFill>
              </a:rPr>
              <a:t>municipalities</a:t>
            </a:r>
            <a:r>
              <a:rPr lang="et-EE" sz="2800" dirty="0">
                <a:solidFill>
                  <a:schemeClr val="bg1"/>
                </a:solidFill>
              </a:rPr>
              <a:t>.</a:t>
            </a:r>
            <a:br>
              <a:rPr lang="et-EE" sz="2800" dirty="0">
                <a:solidFill>
                  <a:schemeClr val="bg1"/>
                </a:solidFill>
              </a:rPr>
            </a:br>
            <a:endParaRPr lang="et-E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7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t-EE" dirty="0" err="1" smtClean="0">
                <a:solidFill>
                  <a:schemeClr val="bg1"/>
                </a:solidFill>
              </a:rPr>
              <a:t>Symbols</a:t>
            </a: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6" y="1700808"/>
            <a:ext cx="2524125" cy="1809750"/>
          </a:xfr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59" y="1772815"/>
            <a:ext cx="2619375" cy="1743075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2" y="4005064"/>
            <a:ext cx="6192688" cy="2423226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1615653"/>
            <a:ext cx="2016224" cy="1869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Cornflower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Coat of arms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648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3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esti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2" r="-9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241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esti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588224" y="55172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folk clothes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7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drior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3" r="-1050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868144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Kadrioru</a:t>
            </a:r>
            <a:r>
              <a:rPr lang="en-US" dirty="0" smtClean="0"/>
              <a:t>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70262"/>
      </p:ext>
    </p:extLst>
  </p:cSld>
  <p:clrMapOvr>
    <a:masterClrMapping/>
  </p:clrMapOvr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te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11755</TotalTime>
  <Words>123</Words>
  <Application>Microsoft Macintosh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Tarkvarakomplekti Office kujundus</vt:lpstr>
      <vt:lpstr>WELCOME TO ESTONIA </vt:lpstr>
      <vt:lpstr>Estonia</vt:lpstr>
      <vt:lpstr>Seasons</vt:lpstr>
      <vt:lpstr>PowerPoint Presentation</vt:lpstr>
      <vt:lpstr>State</vt:lpstr>
      <vt:lpstr>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Anthem of Estonia</vt:lpstr>
      <vt:lpstr>Estonian nature</vt:lpstr>
      <vt:lpstr>Estonian song and dance festival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ESTONIA</dc:title>
  <dc:creator>ismail - [2010]</dc:creator>
  <cp:lastModifiedBy>Marilyn Palla</cp:lastModifiedBy>
  <cp:revision>28</cp:revision>
  <dcterms:created xsi:type="dcterms:W3CDTF">2014-02-12T14:44:36Z</dcterms:created>
  <dcterms:modified xsi:type="dcterms:W3CDTF">2015-11-16T14:30:49Z</dcterms:modified>
</cp:coreProperties>
</file>