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7"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6" r:id="rId17"/>
    <p:sldId id="287" r:id="rId18"/>
    <p:sldId id="283" r:id="rId19"/>
    <p:sldId id="284" r:id="rId20"/>
    <p:sldId id="285" r:id="rId21"/>
    <p:sldId id="288" r:id="rId22"/>
    <p:sldId id="289"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E698CCC9-FE8D-5648-8404-7F228FFB7D93}" type="slidenum">
              <a:rPr lang="en-US" smtClean="0"/>
              <a:pPr/>
              <a:t>‹#›</a:t>
            </a:fld>
            <a:endParaRPr lang="en-US"/>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5" name="4 - Θέση υποσέλιδου"/>
          <p:cNvSpPr>
            <a:spLocks noGrp="1"/>
          </p:cNvSpPr>
          <p:nvPr>
            <p:ph type="ftr" sz="quarter" idx="11"/>
          </p:nvPr>
        </p:nvSpPr>
        <p:spPr>
          <a:xfrm>
            <a:off x="800100" y="6172200"/>
            <a:ext cx="4000500" cy="457200"/>
          </a:xfrm>
        </p:spPr>
        <p:txBody>
          <a:bodyPr/>
          <a:lstStyle/>
          <a:p>
            <a:endParaRPr lang="en-US"/>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E698CCC9-FE8D-5648-8404-7F228FFB7D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E698CCC9-FE8D-5648-8404-7F228FFB7D93}" type="slidenum">
              <a:rPr lang="en-US" smtClean="0"/>
              <a:pPr/>
              <a:t>‹#›</a:t>
            </a:fld>
            <a:endParaRPr lang="en-US"/>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52F3063-D6B5-7F48-BDE8-758C6CCF90D0}" type="datetimeFigureOut">
              <a:rPr lang="en-US" smtClean="0"/>
              <a:pPr/>
              <a:t>10/13/2016</a:t>
            </a:fld>
            <a:endParaRPr lang="en-US"/>
          </a:p>
        </p:txBody>
      </p:sp>
      <p:sp>
        <p:nvSpPr>
          <p:cNvPr id="6" name="5 - Θέση υποσέλιδου"/>
          <p:cNvSpPr>
            <a:spLocks noGrp="1"/>
          </p:cNvSpPr>
          <p:nvPr>
            <p:ph type="ftr" sz="quarter" idx="11"/>
          </p:nvPr>
        </p:nvSpPr>
        <p:spPr>
          <a:xfrm>
            <a:off x="914400" y="6172200"/>
            <a:ext cx="3886200" cy="457200"/>
          </a:xfrm>
        </p:spPr>
        <p:txBody>
          <a:bodyPr/>
          <a:lstStyle/>
          <a:p>
            <a:endParaRPr lang="en-US"/>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E698CCC9-FE8D-5648-8404-7F228FFB7D93}" type="slidenum">
              <a:rPr lang="en-US" smtClean="0"/>
              <a:pPr/>
              <a:t>‹#›</a:t>
            </a:fld>
            <a:endParaRPr lang="en-US"/>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52F3063-D6B5-7F48-BDE8-758C6CCF90D0}" type="datetimeFigureOut">
              <a:rPr lang="en-US" smtClean="0"/>
              <a:pPr/>
              <a:t>10/13/2016</a:t>
            </a:fld>
            <a:endParaRPr lang="en-US"/>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698CCC9-FE8D-5648-8404-7F228FFB7D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1.bp.blogspot.com/-o3FMKpUMSGE/VOhzlk1jqpI/AAAAAAAAQ-w/3KYbOgeiFME/s1600/%CE%94%CE%B9%CE%B1%CF%86%CE%AC%CE%BD%CE%B5%CE%B9%CE%B124.JPG"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1.bp.blogspot.com/-_KFRicpp0pI/VOhztcMc5GI/AAAAAAAAQ-4/7vpd_X6K_0k/s1600/%CE%94%CE%B9%CE%B1%CF%86%CE%AC%CE%BD%CE%B5%CE%B9%CE%B14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1.bp.blogspot.com/-1no5OeHPjhE/VOhu7g0ESoI/AAAAAAAAQ8o/D-NuNVvgA44/s1600/%CE%94%CE%B9%CE%B1%CF%86%CE%AC%CE%BD%CE%B5%CE%B9%CE%B127.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3.bp.blogspot.com/-UQ0f2OzrHxA/VOhu8PrXtwI/AAAAAAAAQ8w/RoJ82LWw-aQ/s1600/%CE%94%CE%B9%CE%B1%CF%86%CE%AC%CE%BD%CE%B5%CE%B9%CE%B128.JPG"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3.bp.blogspot.com/-oVR3XQNoqj4/VOhvIgIKTyI/AAAAAAAAQ-c/wwfYWfpoTkY/s1600/%CE%94%CE%B9%CE%B1%CF%86%CE%AC%CE%BD%CE%B5%CE%B9%CE%B15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RgdFi9LvOCo/VOhztXEV9ZI/AAAAAAAAQ_A/E1ig2-msRmk/s1600/%CE%94%CE%B9%CE%B1%CF%86%CE%AC%CE%BD%CE%B5%CE%B9%CE%B142.JPG"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1.bp.blogspot.com/-HffAH_RvMXc/VOhztcKkeYI/AAAAAAAAQ-8/To-exUD9SMM/s1600/%CE%94%CE%B9%CE%B1%CF%86%CE%AC%CE%BD%CE%B5%CE%B9%CE%B14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2.bp.blogspot.com/-VoNQvwpblt4/VOhzuDHzGvI/AAAAAAAAQ_I/W_8JUf1SYLM/s1600/%CE%94%CE%B9%CE%B1%CF%86%CE%AC%CE%BD%CE%B5%CE%B9%CE%B144.JPG"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3.bp.blogspot.com/-esZT7n5Qcj4/VO3YW6xZTyI/AAAAAAAARBc/vvyhXpzMoek/s1600/CIMG000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1.bp.blogspot.com/-Xs-IVtExgig/VOhzuo9TGBI/AAAAAAAAQ_Q/quAx6OLoxiI/s1600/%CE%94%CE%B9%CE%B1%CF%86%CE%AC%CE%BD%CE%B5%CE%B9%CE%B145.JPG"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1.bp.blogspot.com/-OpXrptIMZB0/VOhzuxahVRI/AAAAAAAAQ_Y/dmQjGrhAGcM/s1600/%CE%94%CE%B9%CE%B1%CF%86%CE%AC%CE%BD%CE%B5%CE%B9%CE%B146.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3.bp.blogspot.com/-GLVAacqcsfw/VOhvHVt4NnI/AAAAAAAAQ-E/1TgpK7Qrmz8/s1600/%CE%94%CE%B9%CE%B1%CF%86%CE%AC%CE%BD%CE%B5%CE%B9%CE%B154.JPG"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3.bp.blogspot.com/-GHDWoHBBhow/VOhvHSbmRUI/AAAAAAAAQ-I/JJFHM4ogCpw/s1600/%CE%94%CE%B9%CE%B1%CF%86%CE%AC%CE%BD%CE%B5%CE%B9%CE%B155.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1.bp.blogspot.com/-2p70XnNk6GE/VOhvHj7YHyI/AAAAAAAAQ-M/E8boEplYJ7E/s1600/%CE%94%CE%B9%CE%B1%CF%86%CE%AC%CE%BD%CE%B5%CE%B9%CE%B156.JPG"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1.bp.blogspot.com/-N0wP2LVOIdM/VOhvIGEnPkI/AAAAAAAAQ-U/szx-vyRdePM/s1600/%CE%94%CE%B9%CE%B1%CF%86%CE%AC%CE%BD%CE%B5%CE%B9%CE%B157.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3.bp.blogspot.com/-4aIOm6vq4gY/VOhzvLhFweI/AAAAAAAAQ_c/jHX0qZbz4mg/s1600/%CE%94%CE%B9%CE%B1%CF%86%CE%AC%CE%BD%CE%B5%CE%B9%CE%B147.JPG"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3.bp.blogspot.com/-Uc0WZ1BVjcY/VOhzvlpN__I/AAAAAAAAQ_k/kTkoFmRJMyg/s1600/%CE%94%CE%B9%CE%B1%CF%86%CE%AC%CE%BD%CE%B5%CE%B9%CE%B148.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1.bp.blogspot.com/-v5PlIm3LyEk/VOhzvx2APII/AAAAAAAAQ_s/Gy6ryA4LdBI/s1600/%CE%94%CE%B9%CE%B1%CF%86%CE%AC%CE%BD%CE%B5%CE%B9%CE%B149.JPG"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1.bp.blogspot.com/-YahsA2iC3XQ/VOhzwBdJfbI/AAAAAAAAQ_w/C4-Lqa5mWSw/s1600/%CE%94%CE%B9%CE%B1%CF%86%CE%AC%CE%BD%CE%B5%CE%B9%CE%B152.JP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kelsoschoice.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4.bp.blogspot.com/-gkUAIGc9yA0/VOhzyZpMDXI/AAAAAAAARAI/jGBmlBTV9Ls/s1600/%CE%94%CE%B9%CE%B1%CF%86%CE%AC%CE%BD%CE%B5%CE%B9%CE%B150.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1.bp.blogspot.com/-2SZBdbrRl1o/VOhz1K6YELI/AAAAAAAARAY/mQs5JaPv0TU/s1600/%CE%94%CE%B9%CE%B1%CF%86%CE%AC%CE%BD%CE%B5%CE%B9%CE%B159.JPG"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3.bp.blogspot.com/-uCTiz5ZmUmM/VOhz3Oi9rKI/AAAAAAAARAg/n1bCNNDdUiE/s1600/%CE%94%CE%B9%CE%B1%CF%86%CE%AC%CE%BD%CE%B5%CE%B9%CE%B16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1.bp.blogspot.com/-xLGFgsP1B6o/VOh5MMElAYI/AAAAAAAARAw/vaPXv7-uWhA/s1600/antibullyingposters.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2.bp.blogspot.com/-NVV9T-NAZWM/VOhvDYQ436I/AAAAAAAAQ9s/aXCK_ormLF8/s1600/%CE%94%CE%B9%CE%B1%CF%86%CE%AC%CE%BD%CE%B5%CE%B9%CE%B139.JPG" TargetMode="External"/><Relationship Id="rId2" Type="http://schemas.openxmlformats.org/officeDocument/2006/relationships/hyperlink" Target="http://kelsoschoice.com/"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2.bp.blogspot.com/-XtscFLXoTOM/VOhu9PGHxVI/AAAAAAAAQ9E/rnSDND9SBKo/s1600/%CE%94%CE%B9%CE%B1%CF%86%CE%AC%CE%BD%CE%B5%CE%B9%CE%B130.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Bslkyg6D2Oo/VOhvCnQ1GGI/AAAAAAAAQ9g/g_H6mTGopd8/s1600/%CE%94%CE%B9%CE%B1%CF%86%CE%AC%CE%BD%CE%B5%CE%B9%CE%B138.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3.bp.blogspot.com/-VBvNeBpgkMA/VOhvDrsFW2I/AAAAAAAAQ90/FIEsEQGOw4k/s1600/%CE%94%CE%B9%CE%B1%CF%86%CE%AC%CE%BD%CE%B5%CE%B9%CE%B14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2.bp.blogspot.com/-8iCiLqbjqas/VOhu3_ZUaEI/AAAAAAAAQ8Y/rZdhrOKdhQY/s1600/%CE%94%CE%B9%CE%B1%CF%86%CE%AC%CE%BD%CE%B5%CE%B9%CE%B14.JP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1.bp.blogspot.com/-8b4P6MaQavs/VOhu3yX3tHI/AAAAAAAAQ8U/ErhczgSj3uE/s1600/%CE%94%CE%B9%CE%B1%CF%86%CE%AC%CE%BD%CE%B5%CE%B9%CE%B12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MXVzwhFH1og/VOhu7VgtqOI/AAAAAAAAQ8k/OOTx_wQuWtM/s1600/%CE%94%CE%B9%CE%B1%CF%86%CE%AC%CE%BD%CE%B5%CE%B9%CE%B125.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3.bp.blogspot.com/-1HPpvR0Cmak/VOhu7kRMW5I/AAAAAAAAQ9A/P-GxeqD8z_4/s1600/%CE%94%CE%B9%CE%B1%CF%86%CE%AC%CE%BD%CE%B5%CE%B9%CE%B12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2.bp.blogspot.com/-Yw4sMa3LZLk/VOhu8jKWlaI/AAAAAAAAQ84/Wa778BYWA-U/s1600/%CE%94%CE%B9%CE%B1%CF%86%CE%AC%CE%BD%CE%B5%CE%B9%CE%B129.JPG"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4.bp.blogspot.com/-MSE_WVzRIU8/VOhu9kIxLWI/AAAAAAAAQ9I/U_zKCT5YudA/s1600/%CE%94%CE%B9%CE%B1%CF%86%CE%AC%CE%BD%CE%B5%CE%B9%CE%B13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1.bp.blogspot.com/-YY5M88ZnK4M/VOhvCo7EdgI/AAAAAAAAQ9c/1swTvYzTk0k/s1600/%CE%94%CE%B9%CE%B1%CF%86%CE%AC%CE%BD%CE%B5%CE%B9%CE%B136.JPG"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3.bp.blogspot.com/-DmBa7nfR2fg/VOhvCpcMQUI/AAAAAAAAQ9o/PJq5A9_dIXU/s1600/%CE%94%CE%B9%CE%B1%CF%86%CE%AC%CE%BD%CE%B5%CE%B9%CE%B13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013527"/>
            <a:ext cx="8876144" cy="1016001"/>
          </a:xfrm>
          <a:solidFill>
            <a:schemeClr val="bg2"/>
          </a:solidFill>
        </p:spPr>
        <p:txBody>
          <a:bodyPr>
            <a:normAutofit fontScale="90000"/>
          </a:bodyPr>
          <a:lstStyle/>
          <a:p>
            <a:r>
              <a:rPr lang="en-US" u="sng" dirty="0" smtClean="0">
                <a:solidFill>
                  <a:schemeClr val="accent6">
                    <a:lumMod val="75000"/>
                  </a:schemeClr>
                </a:solidFill>
              </a:rPr>
              <a:t>“</a:t>
            </a:r>
            <a:r>
              <a:rPr lang="en-US" sz="3100" u="sng" dirty="0" smtClean="0">
                <a:solidFill>
                  <a:schemeClr val="accent6">
                    <a:lumMod val="75000"/>
                  </a:schemeClr>
                </a:solidFill>
              </a:rPr>
              <a:t>Children aggressive behavior and bullying. How do you</a:t>
            </a:r>
            <a:r>
              <a:rPr lang="en-US" sz="3100" dirty="0" smtClean="0">
                <a:solidFill>
                  <a:schemeClr val="accent6">
                    <a:lumMod val="75000"/>
                  </a:schemeClr>
                </a:solidFill>
              </a:rPr>
              <a:t> </a:t>
            </a:r>
            <a:r>
              <a:rPr lang="el-GR" sz="3100" dirty="0" smtClean="0">
                <a:solidFill>
                  <a:schemeClr val="accent6">
                    <a:lumMod val="75000"/>
                  </a:schemeClr>
                </a:solidFill>
              </a:rPr>
              <a:t>       </a:t>
            </a:r>
            <a:br>
              <a:rPr lang="el-GR" sz="3100" dirty="0" smtClean="0">
                <a:solidFill>
                  <a:schemeClr val="accent6">
                    <a:lumMod val="75000"/>
                  </a:schemeClr>
                </a:solidFill>
              </a:rPr>
            </a:br>
            <a:r>
              <a:rPr lang="el-GR" sz="3100" dirty="0" smtClean="0">
                <a:solidFill>
                  <a:schemeClr val="accent6">
                    <a:lumMod val="75000"/>
                  </a:schemeClr>
                </a:solidFill>
              </a:rPr>
              <a:t>   </a:t>
            </a:r>
            <a:r>
              <a:rPr lang="en-US" sz="3100" u="sng" dirty="0" smtClean="0">
                <a:solidFill>
                  <a:schemeClr val="accent6">
                    <a:lumMod val="75000"/>
                  </a:schemeClr>
                </a:solidFill>
              </a:rPr>
              <a:t>deal with and prevent bullying and aggressive behavior”</a:t>
            </a:r>
            <a:endParaRPr lang="en-US" sz="3100" u="sng" dirty="0">
              <a:solidFill>
                <a:schemeClr val="accent6">
                  <a:lumMod val="75000"/>
                </a:schemeClr>
              </a:solidFill>
            </a:endParaRPr>
          </a:p>
        </p:txBody>
      </p:sp>
      <p:pic>
        <p:nvPicPr>
          <p:cNvPr id="5" name="Picture 4" descr="EU flag-Erasmus+_vect_PO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9" y="791571"/>
            <a:ext cx="3104148" cy="886674"/>
          </a:xfrm>
          <a:prstGeom prst="rect">
            <a:avLst/>
          </a:prstGeom>
        </p:spPr>
      </p:pic>
      <p:sp>
        <p:nvSpPr>
          <p:cNvPr id="7" name="TextBox 6"/>
          <p:cNvSpPr txBox="1"/>
          <p:nvPr/>
        </p:nvSpPr>
        <p:spPr>
          <a:xfrm>
            <a:off x="1946323" y="6086765"/>
            <a:ext cx="5162700" cy="646331"/>
          </a:xfrm>
          <a:prstGeom prst="rect">
            <a:avLst/>
          </a:prstGeom>
          <a:solidFill>
            <a:schemeClr val="accent6">
              <a:lumMod val="60000"/>
              <a:lumOff val="40000"/>
            </a:schemeClr>
          </a:solidFill>
        </p:spPr>
        <p:txBody>
          <a:bodyPr wrap="square" rtlCol="0">
            <a:spAutoFit/>
          </a:bodyPr>
          <a:lstStyle/>
          <a:p>
            <a:pPr algn="ctr"/>
            <a:r>
              <a:rPr lang="en-US" dirty="0" smtClean="0"/>
              <a:t>Erasmus+ project,  2015 – 2018</a:t>
            </a:r>
          </a:p>
          <a:p>
            <a:pPr algn="ctr"/>
            <a:r>
              <a:rPr lang="en-US" dirty="0" smtClean="0"/>
              <a:t> “Every child is special”</a:t>
            </a:r>
            <a:endParaRPr lang="en-US" dirty="0"/>
          </a:p>
        </p:txBody>
      </p:sp>
      <p:pic>
        <p:nvPicPr>
          <p:cNvPr id="1026" name="Picture 2" descr="C:\Users\ΔΗΜΟΤΙΚΟ\Desktop\PALEKASTRO SCHOOL, LOGO.jpg"/>
          <p:cNvPicPr>
            <a:picLocks noChangeAspect="1" noChangeArrowheads="1"/>
          </p:cNvPicPr>
          <p:nvPr/>
        </p:nvPicPr>
        <p:blipFill>
          <a:blip r:embed="rId3"/>
          <a:srcRect/>
          <a:stretch>
            <a:fillRect/>
          </a:stretch>
        </p:blipFill>
        <p:spPr bwMode="auto">
          <a:xfrm>
            <a:off x="1016001" y="249382"/>
            <a:ext cx="1681018" cy="1881043"/>
          </a:xfrm>
          <a:prstGeom prst="rect">
            <a:avLst/>
          </a:prstGeom>
          <a:noFill/>
        </p:spPr>
      </p:pic>
      <p:pic>
        <p:nvPicPr>
          <p:cNvPr id="3" name="Picture 2" descr="C:\Users\Admin\Desktop\MARILYN\marilyn\logo, every child is special.jpeg"/>
          <p:cNvPicPr>
            <a:picLocks noChangeAspect="1" noChangeArrowheads="1"/>
          </p:cNvPicPr>
          <p:nvPr/>
        </p:nvPicPr>
        <p:blipFill>
          <a:blip r:embed="rId4"/>
          <a:srcRect/>
          <a:stretch>
            <a:fillRect/>
          </a:stretch>
        </p:blipFill>
        <p:spPr bwMode="auto">
          <a:xfrm>
            <a:off x="3232727" y="3186546"/>
            <a:ext cx="2660073" cy="2678546"/>
          </a:xfrm>
          <a:prstGeom prst="rect">
            <a:avLst/>
          </a:prstGeom>
          <a:noFill/>
        </p:spPr>
      </p:pic>
    </p:spTree>
    <p:extLst>
      <p:ext uri="{BB962C8B-B14F-4D97-AF65-F5344CB8AC3E}">
        <p14:creationId xmlns:p14="http://schemas.microsoft.com/office/powerpoint/2010/main" xmlns="" val="343521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o3FMKpUMSGE/VOhzlk1jqpI/AAAAAAAAQ-w/3KYbOgeiFME/s1600/%CE%94%CE%B9%CE%B1%CF%86%CE%AC%CE%BD%CE%B5%CE%B9%CE%B124.JPG">
            <a:hlinkClick r:id="rId2"/>
          </p:cNvPr>
          <p:cNvPicPr/>
          <p:nvPr/>
        </p:nvPicPr>
        <p:blipFill>
          <a:blip r:embed="rId3" cstate="print"/>
          <a:srcRect/>
          <a:stretch>
            <a:fillRect/>
          </a:stretch>
        </p:blipFill>
        <p:spPr bwMode="auto">
          <a:xfrm>
            <a:off x="971434" y="657687"/>
            <a:ext cx="4099329" cy="5519534"/>
          </a:xfrm>
          <a:prstGeom prst="rect">
            <a:avLst/>
          </a:prstGeom>
          <a:noFill/>
          <a:ln w="9525">
            <a:noFill/>
            <a:miter lim="800000"/>
            <a:headEnd/>
            <a:tailEnd/>
          </a:ln>
        </p:spPr>
      </p:pic>
      <p:pic>
        <p:nvPicPr>
          <p:cNvPr id="3" name="2 - Εικόνα" descr="http://1.bp.blogspot.com/-_KFRicpp0pI/VOhztcMc5GI/AAAAAAAAQ-4/7vpd_X6K_0k/s1600/%CE%94%CE%B9%CE%B1%CF%86%CE%AC%CE%BD%CE%B5%CE%B9%CE%B141.JPG">
            <a:hlinkClick r:id="rId4"/>
          </p:cNvPr>
          <p:cNvPicPr/>
          <p:nvPr/>
        </p:nvPicPr>
        <p:blipFill>
          <a:blip r:embed="rId5" cstate="print"/>
          <a:srcRect/>
          <a:stretch>
            <a:fillRect/>
          </a:stretch>
        </p:blipFill>
        <p:spPr bwMode="auto">
          <a:xfrm>
            <a:off x="5197070" y="2371031"/>
            <a:ext cx="2860040" cy="380619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6327" y="120073"/>
            <a:ext cx="8580581" cy="1631216"/>
          </a:xfrm>
          <a:prstGeom prst="rect">
            <a:avLst/>
          </a:prstGeom>
          <a:noFill/>
        </p:spPr>
        <p:txBody>
          <a:bodyPr wrap="square" rtlCol="0">
            <a:spAutoFit/>
          </a:bodyPr>
          <a:lstStyle/>
          <a:p>
            <a:r>
              <a:rPr lang="el-GR" sz="2000" dirty="0" smtClean="0">
                <a:latin typeface="+mj-lt"/>
              </a:rPr>
              <a:t>Φτιάχνουμε τη γωνιά "Πες το στο πουλάκι" (από το "μου το 'πε ένα πουλάκι"), όπου εκεί τα παιδιά μπορούν να πουν ή να γράψουν αυτά που έχουμε καταλήξει ότι δεν χρειάζεται να αναφερθούν αλλά μπορούν να τα λύσουν μόνα τους. (Δεν αναφέρομαι ακόμα στην επίλυση συγκρούσεων αλλά στην αξιολόγηση μιας σύγκρουσης από το ίδιο το παιδί). </a:t>
            </a:r>
            <a:endParaRPr lang="el-GR" dirty="0">
              <a:solidFill>
                <a:srgbClr val="FF0000"/>
              </a:solidFill>
            </a:endParaRPr>
          </a:p>
        </p:txBody>
      </p:sp>
      <p:pic>
        <p:nvPicPr>
          <p:cNvPr id="5" name="4 - Εικόνα" descr="http://1.bp.blogspot.com/-1no5OeHPjhE/VOhu7g0ESoI/AAAAAAAAQ8o/D-NuNVvgA44/s1600/%CE%94%CE%B9%CE%B1%CF%86%CE%AC%CE%BD%CE%B5%CE%B9%CE%B127.JPG">
            <a:hlinkClick r:id="rId2"/>
          </p:cNvPr>
          <p:cNvPicPr/>
          <p:nvPr/>
        </p:nvPicPr>
        <p:blipFill>
          <a:blip r:embed="rId3" cstate="print"/>
          <a:srcRect/>
          <a:stretch>
            <a:fillRect/>
          </a:stretch>
        </p:blipFill>
        <p:spPr bwMode="auto">
          <a:xfrm>
            <a:off x="1847273" y="1995055"/>
            <a:ext cx="5384799" cy="43965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UQ0f2OzrHxA/VOhu8PrXtwI/AAAAAAAAQ8w/RoJ82LWw-aQ/s1600/%CE%94%CE%B9%CE%B1%CF%86%CE%AC%CE%BD%CE%B5%CE%B9%CE%B128.JPG">
            <a:hlinkClick r:id="rId2"/>
          </p:cNvPr>
          <p:cNvPicPr/>
          <p:nvPr/>
        </p:nvPicPr>
        <p:blipFill>
          <a:blip r:embed="rId3" cstate="print"/>
          <a:srcRect/>
          <a:stretch>
            <a:fillRect/>
          </a:stretch>
        </p:blipFill>
        <p:spPr bwMode="auto">
          <a:xfrm>
            <a:off x="281940" y="399067"/>
            <a:ext cx="4040678" cy="5724641"/>
          </a:xfrm>
          <a:prstGeom prst="rect">
            <a:avLst/>
          </a:prstGeom>
          <a:noFill/>
          <a:ln w="9525">
            <a:noFill/>
            <a:miter lim="800000"/>
            <a:headEnd/>
            <a:tailEnd/>
          </a:ln>
        </p:spPr>
      </p:pic>
      <p:pic>
        <p:nvPicPr>
          <p:cNvPr id="3" name="2 - Εικόνα" descr="http://3.bp.blogspot.com/-oVR3XQNoqj4/VOhvIgIKTyI/AAAAAAAAQ-c/wwfYWfpoTkY/s1600/%CE%94%CE%B9%CE%B1%CF%86%CE%AC%CE%BD%CE%B5%CE%B9%CE%B158.JPG">
            <a:hlinkClick r:id="rId4"/>
          </p:cNvPr>
          <p:cNvPicPr/>
          <p:nvPr/>
        </p:nvPicPr>
        <p:blipFill>
          <a:blip r:embed="rId5" cstate="print"/>
          <a:srcRect/>
          <a:stretch>
            <a:fillRect/>
          </a:stretch>
        </p:blipFill>
        <p:spPr bwMode="auto">
          <a:xfrm>
            <a:off x="5218545" y="2105891"/>
            <a:ext cx="3559002" cy="4394604"/>
          </a:xfrm>
          <a:prstGeom prst="rect">
            <a:avLst/>
          </a:prstGeom>
          <a:noFill/>
          <a:ln w="9525">
            <a:noFill/>
            <a:miter lim="800000"/>
            <a:headEnd/>
            <a:tailEnd/>
          </a:ln>
        </p:spPr>
      </p:pic>
      <p:sp>
        <p:nvSpPr>
          <p:cNvPr id="4" name="3 - TextBox"/>
          <p:cNvSpPr txBox="1"/>
          <p:nvPr/>
        </p:nvSpPr>
        <p:spPr>
          <a:xfrm>
            <a:off x="5218545" y="849745"/>
            <a:ext cx="3559002" cy="707886"/>
          </a:xfrm>
          <a:prstGeom prst="rect">
            <a:avLst/>
          </a:prstGeom>
          <a:noFill/>
        </p:spPr>
        <p:txBody>
          <a:bodyPr wrap="square" rtlCol="0">
            <a:spAutoFit/>
          </a:bodyPr>
          <a:lstStyle/>
          <a:p>
            <a:r>
              <a:rPr lang="el-GR" sz="2000" dirty="0" smtClean="0">
                <a:latin typeface="+mj-lt"/>
              </a:rPr>
              <a:t>Τα παιδιά ακούν τα σενάρια και επιλέγουν τη σωστή αντίδραση.</a:t>
            </a:r>
            <a:endParaRPr lang="el-GR" sz="20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4.bp.blogspot.com/-RgdFi9LvOCo/VOhztXEV9ZI/AAAAAAAAQ_A/E1ig2-msRmk/s1600/%CE%94%CE%B9%CE%B1%CF%86%CE%AC%CE%BD%CE%B5%CE%B9%CE%B142.JPG">
            <a:hlinkClick r:id="rId2"/>
          </p:cNvPr>
          <p:cNvPicPr/>
          <p:nvPr/>
        </p:nvPicPr>
        <p:blipFill>
          <a:blip r:embed="rId3" cstate="print"/>
          <a:srcRect/>
          <a:stretch>
            <a:fillRect/>
          </a:stretch>
        </p:blipFill>
        <p:spPr bwMode="auto">
          <a:xfrm>
            <a:off x="454197" y="371359"/>
            <a:ext cx="3480493" cy="4523914"/>
          </a:xfrm>
          <a:prstGeom prst="rect">
            <a:avLst/>
          </a:prstGeom>
          <a:noFill/>
          <a:ln w="9525">
            <a:noFill/>
            <a:miter lim="800000"/>
            <a:headEnd/>
            <a:tailEnd/>
          </a:ln>
        </p:spPr>
      </p:pic>
      <p:pic>
        <p:nvPicPr>
          <p:cNvPr id="3" name="2 - Εικόνα" descr="http://1.bp.blogspot.com/-HffAH_RvMXc/VOhztcKkeYI/AAAAAAAAQ-8/To-exUD9SMM/s1600/%CE%94%CE%B9%CE%B1%CF%86%CE%AC%CE%BD%CE%B5%CE%B9%CE%B143.JPG">
            <a:hlinkClick r:id="rId4"/>
          </p:cNvPr>
          <p:cNvPicPr/>
          <p:nvPr/>
        </p:nvPicPr>
        <p:blipFill>
          <a:blip r:embed="rId5" cstate="print"/>
          <a:srcRect/>
          <a:stretch>
            <a:fillRect/>
          </a:stretch>
        </p:blipFill>
        <p:spPr bwMode="auto">
          <a:xfrm>
            <a:off x="4045527" y="1320799"/>
            <a:ext cx="4756728" cy="52462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2.bp.blogspot.com/-VoNQvwpblt4/VOhzuDHzGvI/AAAAAAAAQ_I/W_8JUf1SYLM/s1600/%CE%94%CE%B9%CE%B1%CF%86%CE%AC%CE%BD%CE%B5%CE%B9%CE%B144.JPG">
            <a:hlinkClick r:id="rId2"/>
          </p:cNvPr>
          <p:cNvPicPr/>
          <p:nvPr/>
        </p:nvPicPr>
        <p:blipFill>
          <a:blip r:embed="rId3" cstate="print"/>
          <a:srcRect/>
          <a:stretch>
            <a:fillRect/>
          </a:stretch>
        </p:blipFill>
        <p:spPr bwMode="auto">
          <a:xfrm>
            <a:off x="267855" y="277091"/>
            <a:ext cx="5477163" cy="6280727"/>
          </a:xfrm>
          <a:prstGeom prst="rect">
            <a:avLst/>
          </a:prstGeom>
          <a:noFill/>
          <a:ln w="9525">
            <a:noFill/>
            <a:miter lim="800000"/>
            <a:headEnd/>
            <a:tailEnd/>
          </a:ln>
        </p:spPr>
      </p:pic>
      <p:pic>
        <p:nvPicPr>
          <p:cNvPr id="3" name="2 - Εικόνα" descr="http://3.bp.blogspot.com/-esZT7n5Qcj4/VO3YW6xZTyI/AAAAAAAARBc/vvyhXpzMoek/s1600/CIMG0001.JPG">
            <a:hlinkClick r:id="rId4"/>
          </p:cNvPr>
          <p:cNvPicPr/>
          <p:nvPr/>
        </p:nvPicPr>
        <p:blipFill>
          <a:blip r:embed="rId5" cstate="print"/>
          <a:srcRect/>
          <a:stretch>
            <a:fillRect/>
          </a:stretch>
        </p:blipFill>
        <p:spPr bwMode="auto">
          <a:xfrm>
            <a:off x="5918603" y="2069840"/>
            <a:ext cx="3051810" cy="25520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Xs-IVtExgig/VOhzuo9TGBI/AAAAAAAAQ_Q/quAx6OLoxiI/s1600/%CE%94%CE%B9%CE%B1%CF%86%CE%AC%CE%BD%CE%B5%CE%B9%CE%B145.JPG">
            <a:hlinkClick r:id="rId2"/>
          </p:cNvPr>
          <p:cNvPicPr/>
          <p:nvPr/>
        </p:nvPicPr>
        <p:blipFill>
          <a:blip r:embed="rId3" cstate="print"/>
          <a:srcRect/>
          <a:stretch>
            <a:fillRect/>
          </a:stretch>
        </p:blipFill>
        <p:spPr bwMode="auto">
          <a:xfrm>
            <a:off x="281940" y="1062182"/>
            <a:ext cx="3929842" cy="4719782"/>
          </a:xfrm>
          <a:prstGeom prst="rect">
            <a:avLst/>
          </a:prstGeom>
          <a:noFill/>
          <a:ln w="9525">
            <a:noFill/>
            <a:miter lim="800000"/>
            <a:headEnd/>
            <a:tailEnd/>
          </a:ln>
        </p:spPr>
      </p:pic>
      <p:pic>
        <p:nvPicPr>
          <p:cNvPr id="3" name="2 - Εικόνα" descr="http://1.bp.blogspot.com/-OpXrptIMZB0/VOhzuxahVRI/AAAAAAAAQ_Y/dmQjGrhAGcM/s1600/%CE%94%CE%B9%CE%B1%CF%86%CE%AC%CE%BD%CE%B5%CE%B9%CE%B146.JPG">
            <a:hlinkClick r:id="rId4"/>
          </p:cNvPr>
          <p:cNvPicPr/>
          <p:nvPr/>
        </p:nvPicPr>
        <p:blipFill>
          <a:blip r:embed="rId5" cstate="print"/>
          <a:srcRect/>
          <a:stretch>
            <a:fillRect/>
          </a:stretch>
        </p:blipFill>
        <p:spPr bwMode="auto">
          <a:xfrm>
            <a:off x="5015345" y="1062182"/>
            <a:ext cx="3870037" cy="471978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GLVAacqcsfw/VOhvHVt4NnI/AAAAAAAAQ-E/1TgpK7Qrmz8/s1600/%CE%94%CE%B9%CE%B1%CF%86%CE%AC%CE%BD%CE%B5%CE%B9%CE%B154.JPG">
            <a:hlinkClick r:id="rId2"/>
          </p:cNvPr>
          <p:cNvPicPr/>
          <p:nvPr/>
        </p:nvPicPr>
        <p:blipFill>
          <a:blip r:embed="rId3" cstate="print"/>
          <a:srcRect/>
          <a:stretch>
            <a:fillRect/>
          </a:stretch>
        </p:blipFill>
        <p:spPr bwMode="auto">
          <a:xfrm>
            <a:off x="1150158" y="925541"/>
            <a:ext cx="2860040" cy="3806190"/>
          </a:xfrm>
          <a:prstGeom prst="rect">
            <a:avLst/>
          </a:prstGeom>
          <a:noFill/>
          <a:ln w="9525">
            <a:noFill/>
            <a:miter lim="800000"/>
            <a:headEnd/>
            <a:tailEnd/>
          </a:ln>
        </p:spPr>
      </p:pic>
      <p:pic>
        <p:nvPicPr>
          <p:cNvPr id="3" name="2 - Εικόνα" descr="http://3.bp.blogspot.com/-GHDWoHBBhow/VOhvHSbmRUI/AAAAAAAAQ-I/JJFHM4ogCpw/s1600/%CE%94%CE%B9%CE%B1%CF%86%CE%AC%CE%BD%CE%B5%CE%B9%CE%B155.JPG">
            <a:hlinkClick r:id="rId4"/>
          </p:cNvPr>
          <p:cNvPicPr/>
          <p:nvPr/>
        </p:nvPicPr>
        <p:blipFill>
          <a:blip r:embed="rId5" cstate="print"/>
          <a:srcRect/>
          <a:stretch>
            <a:fillRect/>
          </a:stretch>
        </p:blipFill>
        <p:spPr bwMode="auto">
          <a:xfrm>
            <a:off x="5261726" y="2038523"/>
            <a:ext cx="2860040" cy="380619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2p70XnNk6GE/VOhvHj7YHyI/AAAAAAAAQ-M/E8boEplYJ7E/s1600/%CE%94%CE%B9%CE%B1%CF%86%CE%AC%CE%BD%CE%B5%CE%B9%CE%B156.JPG">
            <a:hlinkClick r:id="rId2"/>
          </p:cNvPr>
          <p:cNvPicPr/>
          <p:nvPr/>
        </p:nvPicPr>
        <p:blipFill>
          <a:blip r:embed="rId3" cstate="print"/>
          <a:srcRect/>
          <a:stretch>
            <a:fillRect/>
          </a:stretch>
        </p:blipFill>
        <p:spPr bwMode="auto">
          <a:xfrm>
            <a:off x="952961" y="879359"/>
            <a:ext cx="2860040" cy="3806190"/>
          </a:xfrm>
          <a:prstGeom prst="rect">
            <a:avLst/>
          </a:prstGeom>
          <a:noFill/>
          <a:ln w="9525">
            <a:noFill/>
            <a:miter lim="800000"/>
            <a:headEnd/>
            <a:tailEnd/>
          </a:ln>
        </p:spPr>
      </p:pic>
      <p:pic>
        <p:nvPicPr>
          <p:cNvPr id="3" name="2 - Εικόνα" descr="http://1.bp.blogspot.com/-N0wP2LVOIdM/VOhvIGEnPkI/AAAAAAAAQ-U/szx-vyRdePM/s1600/%CE%94%CE%B9%CE%B1%CF%86%CE%AC%CE%BD%CE%B5%CE%B9%CE%B157.JPG">
            <a:hlinkClick r:id="rId4"/>
          </p:cNvPr>
          <p:cNvPicPr/>
          <p:nvPr/>
        </p:nvPicPr>
        <p:blipFill>
          <a:blip r:embed="rId5" cstate="print"/>
          <a:srcRect/>
          <a:stretch>
            <a:fillRect/>
          </a:stretch>
        </p:blipFill>
        <p:spPr bwMode="auto">
          <a:xfrm>
            <a:off x="5400270" y="2075468"/>
            <a:ext cx="2860040" cy="380619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4aIOm6vq4gY/VOhzvLhFweI/AAAAAAAAQ_c/jHX0qZbz4mg/s1600/%CE%94%CE%B9%CE%B1%CF%86%CE%AC%CE%BD%CE%B5%CE%B9%CE%B147.JPG">
            <a:hlinkClick r:id="rId2"/>
          </p:cNvPr>
          <p:cNvPicPr/>
          <p:nvPr/>
        </p:nvPicPr>
        <p:blipFill>
          <a:blip r:embed="rId3" cstate="print"/>
          <a:srcRect/>
          <a:stretch>
            <a:fillRect/>
          </a:stretch>
        </p:blipFill>
        <p:spPr bwMode="auto">
          <a:xfrm>
            <a:off x="722053" y="1378124"/>
            <a:ext cx="2860040" cy="3806190"/>
          </a:xfrm>
          <a:prstGeom prst="rect">
            <a:avLst/>
          </a:prstGeom>
          <a:noFill/>
          <a:ln w="9525">
            <a:noFill/>
            <a:miter lim="800000"/>
            <a:headEnd/>
            <a:tailEnd/>
          </a:ln>
        </p:spPr>
      </p:pic>
      <p:pic>
        <p:nvPicPr>
          <p:cNvPr id="3" name="2 - Εικόνα" descr="http://3.bp.blogspot.com/-Uc0WZ1BVjcY/VOhzvlpN__I/AAAAAAAAQ_k/kTkoFmRJMyg/s1600/%CE%94%CE%B9%CE%B1%CF%86%CE%AC%CE%BD%CE%B5%CE%B9%CE%B148.JPG">
            <a:hlinkClick r:id="rId4"/>
          </p:cNvPr>
          <p:cNvPicPr/>
          <p:nvPr/>
        </p:nvPicPr>
        <p:blipFill>
          <a:blip r:embed="rId5" cstate="print"/>
          <a:srcRect/>
          <a:stretch>
            <a:fillRect/>
          </a:stretch>
        </p:blipFill>
        <p:spPr bwMode="auto">
          <a:xfrm>
            <a:off x="5742016" y="1378124"/>
            <a:ext cx="2860040" cy="3806190"/>
          </a:xfrm>
          <a:prstGeom prst="rect">
            <a:avLst/>
          </a:prstGeom>
          <a:noFill/>
          <a:ln w="9525">
            <a:noFill/>
            <a:miter lim="800000"/>
            <a:headEnd/>
            <a:tailEnd/>
          </a:ln>
        </p:spPr>
      </p:pic>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t>
            </a:r>
            <a:r>
              <a:rPr kumimoji="0" lang="el-GR"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a:t>
            </a:r>
            <a:r>
              <a:rPr kumimoji="0" lang="en-US"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hese are gonna be medals)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v5PlIm3LyEk/VOhzvx2APII/AAAAAAAAQ_s/Gy6ryA4LdBI/s1600/%CE%94%CE%B9%CE%B1%CF%86%CE%AC%CE%BD%CE%B5%CE%B9%CE%B149.JPG">
            <a:hlinkClick r:id="rId2"/>
          </p:cNvPr>
          <p:cNvPicPr/>
          <p:nvPr/>
        </p:nvPicPr>
        <p:blipFill>
          <a:blip r:embed="rId3" cstate="print"/>
          <a:srcRect/>
          <a:stretch>
            <a:fillRect/>
          </a:stretch>
        </p:blipFill>
        <p:spPr bwMode="auto">
          <a:xfrm>
            <a:off x="666633" y="942109"/>
            <a:ext cx="3979257" cy="4932217"/>
          </a:xfrm>
          <a:prstGeom prst="rect">
            <a:avLst/>
          </a:prstGeom>
          <a:noFill/>
          <a:ln w="9525">
            <a:noFill/>
            <a:miter lim="800000"/>
            <a:headEnd/>
            <a:tailEnd/>
          </a:ln>
        </p:spPr>
      </p:pic>
      <p:pic>
        <p:nvPicPr>
          <p:cNvPr id="3" name="2 - Εικόνα" descr="http://1.bp.blogspot.com/-YahsA2iC3XQ/VOhzwBdJfbI/AAAAAAAAQ_w/C4-Lqa5mWSw/s1600/%CE%94%CE%B9%CE%B1%CF%86%CE%AC%CE%BD%CE%B5%CE%B9%CE%B152.JPG">
            <a:hlinkClick r:id="rId4"/>
          </p:cNvPr>
          <p:cNvPicPr/>
          <p:nvPr/>
        </p:nvPicPr>
        <p:blipFill>
          <a:blip r:embed="rId5" cstate="print"/>
          <a:srcRect/>
          <a:stretch>
            <a:fillRect/>
          </a:stretch>
        </p:blipFill>
        <p:spPr bwMode="auto">
          <a:xfrm>
            <a:off x="4645890" y="942108"/>
            <a:ext cx="3814619" cy="49322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solidFill>
            <a:srgbClr val="0070C0"/>
          </a:solidFill>
        </p:spPr>
        <p:txBody>
          <a:bodyPr/>
          <a:lstStyle/>
          <a:p>
            <a:endParaRPr lang="en-US" u="sng" dirty="0" smtClean="0">
              <a:solidFill>
                <a:srgbClr val="002060"/>
              </a:solidFill>
              <a:hlinkClick r:id="rId2"/>
            </a:endParaRPr>
          </a:p>
          <a:p>
            <a:endParaRPr lang="en-US" u="sng" dirty="0" smtClean="0">
              <a:solidFill>
                <a:srgbClr val="002060"/>
              </a:solidFill>
              <a:hlinkClick r:id="rId2"/>
            </a:endParaRPr>
          </a:p>
          <a:p>
            <a:r>
              <a:rPr lang="el-GR" b="1" u="sng" dirty="0" smtClean="0">
                <a:solidFill>
                  <a:schemeClr val="tx1"/>
                </a:solidFill>
                <a:hlinkClick r:id="rId2"/>
              </a:rPr>
              <a:t>http://kelsoschoice.com/</a:t>
            </a:r>
            <a:endParaRPr lang="el-GR" b="1" dirty="0">
              <a:solidFill>
                <a:schemeClr val="tx1"/>
              </a:solidFill>
            </a:endParaRPr>
          </a:p>
        </p:txBody>
      </p:sp>
      <p:sp>
        <p:nvSpPr>
          <p:cNvPr id="3" name="2 - Τίτλος"/>
          <p:cNvSpPr>
            <a:spLocks noGrp="1"/>
          </p:cNvSpPr>
          <p:nvPr>
            <p:ph type="ctrTitle"/>
          </p:nvPr>
        </p:nvSpPr>
        <p:spPr/>
        <p:txBody>
          <a:bodyPr>
            <a:normAutofit fontScale="90000"/>
          </a:bodyPr>
          <a:lstStyle/>
          <a:p>
            <a:r>
              <a:rPr lang="en-US" dirty="0" smtClean="0"/>
              <a:t>An introduction related to that </a:t>
            </a:r>
            <a:r>
              <a:rPr lang="en-US" dirty="0" err="1" smtClean="0"/>
              <a:t>sublect</a:t>
            </a:r>
            <a:r>
              <a:rPr lang="en-US" dirty="0" smtClean="0"/>
              <a:t>!</a:t>
            </a:r>
            <a:br>
              <a:rPr lang="en-US" dirty="0" smtClean="0"/>
            </a:br>
            <a:r>
              <a:rPr lang="en-US" dirty="0" smtClean="0"/>
              <a:t>Version in Greek</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4.bp.blogspot.com/-gkUAIGc9yA0/VOhzyZpMDXI/AAAAAAAARAI/jGBmlBTV9Ls/s1600/%CE%94%CE%B9%CE%B1%CF%86%CE%AC%CE%BD%CE%B5%CE%B9%CE%B150.JPG">
            <a:hlinkClick r:id="rId2"/>
          </p:cNvPr>
          <p:cNvPicPr/>
          <p:nvPr/>
        </p:nvPicPr>
        <p:blipFill>
          <a:blip r:embed="rId3" cstate="print"/>
          <a:srcRect/>
          <a:stretch>
            <a:fillRect/>
          </a:stretch>
        </p:blipFill>
        <p:spPr bwMode="auto">
          <a:xfrm>
            <a:off x="277091" y="517236"/>
            <a:ext cx="3953164" cy="4242204"/>
          </a:xfrm>
          <a:prstGeom prst="rect">
            <a:avLst/>
          </a:prstGeom>
          <a:noFill/>
          <a:ln w="9525">
            <a:noFill/>
            <a:miter lim="800000"/>
            <a:headEnd/>
            <a:tailEnd/>
          </a:ln>
        </p:spPr>
      </p:pic>
      <p:pic>
        <p:nvPicPr>
          <p:cNvPr id="3" name="2 - Εικόνα" descr="http://4.bp.blogspot.com/-gkUAIGc9yA0/VOhzyZpMDXI/AAAAAAAARAI/jGBmlBTV9Ls/s1600/%CE%94%CE%B9%CE%B1%CF%86%CE%AC%CE%BD%CE%B5%CE%B9%CE%B150.JPG">
            <a:hlinkClick r:id="rId2"/>
          </p:cNvPr>
          <p:cNvPicPr/>
          <p:nvPr/>
        </p:nvPicPr>
        <p:blipFill>
          <a:blip r:embed="rId3" cstate="print"/>
          <a:srcRect/>
          <a:stretch>
            <a:fillRect/>
          </a:stretch>
        </p:blipFill>
        <p:spPr bwMode="auto">
          <a:xfrm>
            <a:off x="5012344" y="2112413"/>
            <a:ext cx="3882274" cy="405747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2SZBdbrRl1o/VOhz1K6YELI/AAAAAAAARAY/mQs5JaPv0TU/s1600/%CE%94%CE%B9%CE%B1%CF%86%CE%AC%CE%BD%CE%B5%CE%B9%CE%B159.JPG">
            <a:hlinkClick r:id="rId2"/>
          </p:cNvPr>
          <p:cNvPicPr/>
          <p:nvPr/>
        </p:nvPicPr>
        <p:blipFill>
          <a:blip r:embed="rId3" cstate="print"/>
          <a:srcRect/>
          <a:stretch>
            <a:fillRect/>
          </a:stretch>
        </p:blipFill>
        <p:spPr bwMode="auto">
          <a:xfrm>
            <a:off x="620453" y="666923"/>
            <a:ext cx="3665220" cy="4948786"/>
          </a:xfrm>
          <a:prstGeom prst="rect">
            <a:avLst/>
          </a:prstGeom>
          <a:noFill/>
          <a:ln w="9525">
            <a:noFill/>
            <a:miter lim="800000"/>
            <a:headEnd/>
            <a:tailEnd/>
          </a:ln>
        </p:spPr>
      </p:pic>
      <p:pic>
        <p:nvPicPr>
          <p:cNvPr id="3" name="2 - Εικόνα" descr="http://3.bp.blogspot.com/-uCTiz5ZmUmM/VOhz3Oi9rKI/AAAAAAAARAg/n1bCNNDdUiE/s1600/%CE%94%CE%B9%CE%B1%CF%86%CE%AC%CE%BD%CE%B5%CE%B9%CE%B160.JPG">
            <a:hlinkClick r:id="rId4"/>
          </p:cNvPr>
          <p:cNvPicPr/>
          <p:nvPr/>
        </p:nvPicPr>
        <p:blipFill>
          <a:blip r:embed="rId5" cstate="print"/>
          <a:srcRect/>
          <a:stretch>
            <a:fillRect/>
          </a:stretch>
        </p:blipFill>
        <p:spPr bwMode="auto">
          <a:xfrm>
            <a:off x="4849091" y="1320800"/>
            <a:ext cx="3694545" cy="483061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xLGFgsP1B6o/VOh5MMElAYI/AAAAAAAARAw/vaPXv7-uWhA/s1600/antibullyingposters.jpg">
            <a:hlinkClick r:id="rId2"/>
          </p:cNvPr>
          <p:cNvPicPr/>
          <p:nvPr/>
        </p:nvPicPr>
        <p:blipFill>
          <a:blip r:embed="rId3" cstate="print"/>
          <a:srcRect/>
          <a:stretch>
            <a:fillRect/>
          </a:stretch>
        </p:blipFill>
        <p:spPr bwMode="auto">
          <a:xfrm>
            <a:off x="1191492" y="609599"/>
            <a:ext cx="6807200" cy="560647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5" y="4507345"/>
            <a:ext cx="4562763" cy="720436"/>
          </a:xfrm>
        </p:spPr>
        <p:txBody>
          <a:bodyPr>
            <a:normAutofit fontScale="90000"/>
          </a:bodyPr>
          <a:lstStyle/>
          <a:p>
            <a:r>
              <a:rPr lang="en-US" u="sng" dirty="0" smtClean="0">
                <a:solidFill>
                  <a:schemeClr val="accent6">
                    <a:lumMod val="75000"/>
                  </a:schemeClr>
                </a:solidFill>
              </a:rPr>
              <a:t>School  </a:t>
            </a:r>
            <a:r>
              <a:rPr lang="en-US" u="sng" dirty="0" smtClean="0">
                <a:solidFill>
                  <a:schemeClr val="accent6">
                    <a:lumMod val="75000"/>
                  </a:schemeClr>
                </a:solidFill>
              </a:rPr>
              <a:t>of  </a:t>
            </a:r>
            <a:r>
              <a:rPr lang="en-US" u="sng" dirty="0" err="1" smtClean="0">
                <a:solidFill>
                  <a:schemeClr val="accent6">
                    <a:lumMod val="75000"/>
                  </a:schemeClr>
                </a:solidFill>
              </a:rPr>
              <a:t>Palekastro</a:t>
            </a:r>
            <a:endParaRPr lang="en-US" u="sng" dirty="0">
              <a:solidFill>
                <a:schemeClr val="accent6">
                  <a:lumMod val="75000"/>
                </a:schemeClr>
              </a:solidFill>
            </a:endParaRPr>
          </a:p>
        </p:txBody>
      </p:sp>
      <p:sp>
        <p:nvSpPr>
          <p:cNvPr id="3" name="Content Placeholder 2"/>
          <p:cNvSpPr>
            <a:spLocks noGrp="1"/>
          </p:cNvSpPr>
          <p:nvPr>
            <p:ph sz="quarter" idx="1"/>
          </p:nvPr>
        </p:nvSpPr>
        <p:spPr>
          <a:xfrm>
            <a:off x="346364" y="1967346"/>
            <a:ext cx="8492836" cy="1293090"/>
          </a:xfrm>
          <a:solidFill>
            <a:schemeClr val="accent1">
              <a:lumMod val="60000"/>
              <a:lumOff val="40000"/>
            </a:schemeClr>
          </a:solidFill>
        </p:spPr>
        <p:txBody>
          <a:bodyPr>
            <a:normAutofit/>
          </a:bodyPr>
          <a:lstStyle/>
          <a:p>
            <a:pPr>
              <a:buNone/>
            </a:pPr>
            <a:r>
              <a:rPr lang="en-US" sz="7200" dirty="0" smtClean="0">
                <a:latin typeface="Calibri" pitchFamily="34" charset="0"/>
                <a:cs typeface="Calibri" pitchFamily="34" charset="0"/>
              </a:rPr>
              <a:t>  Thanks  for watching</a:t>
            </a:r>
            <a:endParaRPr lang="en-US" sz="7200" dirty="0" smtClean="0">
              <a:latin typeface="Calibri" pitchFamily="34" charset="0"/>
              <a:cs typeface="Calibri" pitchFamily="34" charset="0"/>
            </a:endParaRPr>
          </a:p>
        </p:txBody>
      </p:sp>
      <p:pic>
        <p:nvPicPr>
          <p:cNvPr id="1026" name="Picture 2" descr="C:\Users\Admin\Desktop\ΙΚΥ,logos\logo erasmusplus-eu.jpg"/>
          <p:cNvPicPr>
            <a:picLocks noChangeAspect="1" noChangeArrowheads="1"/>
          </p:cNvPicPr>
          <p:nvPr/>
        </p:nvPicPr>
        <p:blipFill>
          <a:blip r:embed="rId2"/>
          <a:srcRect/>
          <a:stretch>
            <a:fillRect/>
          </a:stretch>
        </p:blipFill>
        <p:spPr bwMode="auto">
          <a:xfrm>
            <a:off x="2521526" y="5532582"/>
            <a:ext cx="4128655" cy="1163782"/>
          </a:xfrm>
          <a:prstGeom prst="rect">
            <a:avLst/>
          </a:prstGeom>
          <a:noFill/>
        </p:spPr>
      </p:pic>
    </p:spTree>
    <p:extLst>
      <p:ext uri="{BB962C8B-B14F-4D97-AF65-F5344CB8AC3E}">
        <p14:creationId xmlns:p14="http://schemas.microsoft.com/office/powerpoint/2010/main" xmlns="" val="191075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3273" y="110837"/>
            <a:ext cx="8534399" cy="2554545"/>
          </a:xfrm>
          <a:prstGeom prst="rect">
            <a:avLst/>
          </a:prstGeom>
          <a:noFill/>
        </p:spPr>
        <p:txBody>
          <a:bodyPr wrap="square" rtlCol="0">
            <a:spAutoFit/>
          </a:bodyPr>
          <a:lstStyle/>
          <a:p>
            <a:r>
              <a:rPr lang="el-GR" sz="2000" dirty="0" smtClean="0">
                <a:latin typeface="+mj-lt"/>
              </a:rPr>
              <a:t>Στη σελίδα:</a:t>
            </a:r>
            <a:r>
              <a:rPr lang="en-US" sz="2000" dirty="0" smtClean="0">
                <a:latin typeface="+mj-lt"/>
              </a:rPr>
              <a:t> </a:t>
            </a:r>
            <a:r>
              <a:rPr lang="el-GR" sz="2000" dirty="0" smtClean="0">
                <a:latin typeface="+mj-lt"/>
              </a:rPr>
              <a:t> </a:t>
            </a:r>
            <a:r>
              <a:rPr lang="el-GR" sz="2000" u="sng" dirty="0" smtClean="0">
                <a:latin typeface="+mj-lt"/>
                <a:hlinkClick r:id="rId2"/>
              </a:rPr>
              <a:t>http://kelsoschoice.com/</a:t>
            </a:r>
            <a:r>
              <a:rPr lang="el-GR" sz="2000" dirty="0" smtClean="0">
                <a:latin typeface="+mj-lt"/>
              </a:rPr>
              <a:t>, </a:t>
            </a:r>
            <a:r>
              <a:rPr lang="en-US" sz="2000" dirty="0" smtClean="0">
                <a:latin typeface="+mj-lt"/>
              </a:rPr>
              <a:t>  </a:t>
            </a:r>
            <a:r>
              <a:rPr lang="el-GR" sz="2000" dirty="0" smtClean="0">
                <a:latin typeface="+mj-lt"/>
              </a:rPr>
              <a:t>υπάρχει ένα πρόγραμμα για την επίλυση συγκρούσεων.</a:t>
            </a:r>
            <a:r>
              <a:rPr lang="en-US" sz="2000" dirty="0" smtClean="0">
                <a:latin typeface="+mj-lt"/>
              </a:rPr>
              <a:t>   </a:t>
            </a:r>
            <a:r>
              <a:rPr lang="el-GR" sz="2000" dirty="0" smtClean="0">
                <a:latin typeface="+mj-lt"/>
              </a:rPr>
              <a:t>Συγκρούσεις</a:t>
            </a:r>
            <a:r>
              <a:rPr lang="en-US" sz="2000" dirty="0" smtClean="0">
                <a:latin typeface="+mj-lt"/>
              </a:rPr>
              <a:t>  </a:t>
            </a:r>
            <a:r>
              <a:rPr lang="el-GR" sz="2000" dirty="0" smtClean="0">
                <a:latin typeface="+mj-lt"/>
              </a:rPr>
              <a:t> λίγο</a:t>
            </a:r>
            <a:r>
              <a:rPr lang="en-US" sz="2000" dirty="0" smtClean="0">
                <a:latin typeface="+mj-lt"/>
              </a:rPr>
              <a:t> </a:t>
            </a:r>
            <a:r>
              <a:rPr lang="el-GR" sz="2000" dirty="0" smtClean="0">
                <a:latin typeface="+mj-lt"/>
              </a:rPr>
              <a:t> πριν </a:t>
            </a:r>
            <a:r>
              <a:rPr lang="en-US" sz="2000" dirty="0" smtClean="0">
                <a:latin typeface="+mj-lt"/>
              </a:rPr>
              <a:t> </a:t>
            </a:r>
            <a:r>
              <a:rPr lang="el-GR" sz="2000" dirty="0" smtClean="0">
                <a:latin typeface="+mj-lt"/>
              </a:rPr>
              <a:t>το</a:t>
            </a:r>
            <a:r>
              <a:rPr lang="en-US" sz="2000" dirty="0" smtClean="0">
                <a:latin typeface="+mj-lt"/>
              </a:rPr>
              <a:t> </a:t>
            </a:r>
            <a:r>
              <a:rPr lang="el-GR" sz="2000" dirty="0" smtClean="0">
                <a:latin typeface="+mj-lt"/>
              </a:rPr>
              <a:t> </a:t>
            </a:r>
            <a:r>
              <a:rPr lang="en-US" sz="2000" dirty="0" smtClean="0">
                <a:latin typeface="+mj-lt"/>
              </a:rPr>
              <a:t>bullying.</a:t>
            </a:r>
            <a:endParaRPr lang="el-GR" sz="2000" dirty="0" smtClean="0">
              <a:latin typeface="+mj-lt"/>
            </a:endParaRPr>
          </a:p>
          <a:p>
            <a:r>
              <a:rPr lang="el-GR" sz="2000" dirty="0" smtClean="0">
                <a:latin typeface="+mj-lt"/>
              </a:rPr>
              <a:t>Μελετώντας πώς το χρησιμοποιούν στο εξωτερικό και κρίνοντας την προσέγγισή τους την αξιολογούμε  αρκετά ενδιαφέρουσα, ώστε να  δοκιμαστεί στο Σχολείο. </a:t>
            </a:r>
            <a:r>
              <a:rPr lang="en-US" sz="2000" dirty="0" smtClean="0">
                <a:latin typeface="+mj-lt"/>
              </a:rPr>
              <a:t> </a:t>
            </a:r>
            <a:r>
              <a:rPr lang="el-GR" sz="2000" dirty="0" smtClean="0">
                <a:latin typeface="+mj-lt"/>
              </a:rPr>
              <a:t>Όμως, </a:t>
            </a:r>
            <a:r>
              <a:rPr lang="en-US" sz="2000" dirty="0" smtClean="0">
                <a:latin typeface="+mj-lt"/>
              </a:rPr>
              <a:t> </a:t>
            </a:r>
            <a:r>
              <a:rPr lang="el-GR" sz="2000" dirty="0" smtClean="0">
                <a:latin typeface="+mj-lt"/>
              </a:rPr>
              <a:t>πρώτα </a:t>
            </a:r>
            <a:r>
              <a:rPr lang="en-US" sz="2000" dirty="0" smtClean="0">
                <a:latin typeface="+mj-lt"/>
              </a:rPr>
              <a:t> </a:t>
            </a:r>
            <a:r>
              <a:rPr lang="el-GR" sz="2000" dirty="0" smtClean="0">
                <a:latin typeface="+mj-lt"/>
              </a:rPr>
              <a:t>χρειάζεται να ξεχωρίσουν τα παιδιά την έννοια του </a:t>
            </a:r>
            <a:r>
              <a:rPr lang="el-GR" sz="2000" b="1" u="sng" dirty="0" smtClean="0">
                <a:latin typeface="+mj-lt"/>
              </a:rPr>
              <a:t>"καταδίδω - αναφέρω"</a:t>
            </a:r>
            <a:r>
              <a:rPr lang="el-GR" sz="2000" dirty="0" smtClean="0">
                <a:latin typeface="+mj-lt"/>
              </a:rPr>
              <a:t>, το μέγεθος ενός προβλήματος και έπειτα να χρησιμοποιήσουν τις επιλογές του συμπαθέστατου </a:t>
            </a:r>
            <a:r>
              <a:rPr lang="el-GR" sz="2000" dirty="0" err="1" smtClean="0">
                <a:latin typeface="+mj-lt"/>
              </a:rPr>
              <a:t>βατραχάκου</a:t>
            </a:r>
            <a:r>
              <a:rPr lang="el-GR" sz="2000" dirty="0" smtClean="0">
                <a:latin typeface="+mj-lt"/>
              </a:rPr>
              <a:t> </a:t>
            </a:r>
            <a:r>
              <a:rPr lang="en-US" sz="2000" dirty="0" smtClean="0">
                <a:latin typeface="+mj-lt"/>
              </a:rPr>
              <a:t> </a:t>
            </a:r>
            <a:r>
              <a:rPr lang="el-GR" sz="2000" dirty="0" err="1" smtClean="0">
                <a:latin typeface="+mj-lt"/>
              </a:rPr>
              <a:t>Κέλσο</a:t>
            </a:r>
            <a:r>
              <a:rPr lang="el-GR" sz="2000" dirty="0" smtClean="0">
                <a:latin typeface="+mj-lt"/>
              </a:rPr>
              <a:t>. Με μια </a:t>
            </a:r>
            <a:r>
              <a:rPr lang="el-GR" sz="2000" dirty="0" err="1" smtClean="0">
                <a:latin typeface="+mj-lt"/>
              </a:rPr>
              <a:t>γαντόκουκλα</a:t>
            </a:r>
            <a:r>
              <a:rPr lang="el-GR" sz="2000" dirty="0" smtClean="0">
                <a:latin typeface="+mj-lt"/>
              </a:rPr>
              <a:t> βατράχου μπορείς να κάνεις θαύματα!</a:t>
            </a:r>
            <a:endParaRPr lang="el-GR" sz="2000" dirty="0">
              <a:latin typeface="+mj-lt"/>
            </a:endParaRPr>
          </a:p>
        </p:txBody>
      </p:sp>
      <p:pic>
        <p:nvPicPr>
          <p:cNvPr id="4" name="3 - Εικόνα" descr="http://2.bp.blogspot.com/-NVV9T-NAZWM/VOhvDYQ436I/AAAAAAAAQ9s/aXCK_ormLF8/s1600/%CE%94%CE%B9%CE%B1%CF%86%CE%AC%CE%BD%CE%B5%CE%B9%CE%B139.JPG">
            <a:hlinkClick r:id="rId3"/>
          </p:cNvPr>
          <p:cNvPicPr/>
          <p:nvPr/>
        </p:nvPicPr>
        <p:blipFill>
          <a:blip r:embed="rId4" cstate="print"/>
          <a:srcRect/>
          <a:stretch>
            <a:fillRect/>
          </a:stretch>
        </p:blipFill>
        <p:spPr bwMode="auto">
          <a:xfrm>
            <a:off x="2419927" y="2798618"/>
            <a:ext cx="4322617" cy="39346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03200" y="674256"/>
            <a:ext cx="8746836" cy="1938992"/>
          </a:xfrm>
          <a:prstGeom prst="rect">
            <a:avLst/>
          </a:prstGeom>
          <a:noFill/>
        </p:spPr>
        <p:txBody>
          <a:bodyPr wrap="square" rtlCol="0">
            <a:spAutoFit/>
          </a:bodyPr>
          <a:lstStyle/>
          <a:p>
            <a:r>
              <a:rPr lang="el-GR" sz="2000" b="1" dirty="0" smtClean="0">
                <a:latin typeface="+mj-lt"/>
              </a:rPr>
              <a:t>"ΚΑΤΑΔΙΔΩ - ΑΝΑΦΕΡΩ" (</a:t>
            </a:r>
            <a:r>
              <a:rPr lang="el-GR" sz="2000" b="1" dirty="0" err="1" smtClean="0">
                <a:latin typeface="+mj-lt"/>
              </a:rPr>
              <a:t>tattling</a:t>
            </a:r>
            <a:r>
              <a:rPr lang="el-GR" sz="2000" b="1" dirty="0" smtClean="0">
                <a:latin typeface="+mj-lt"/>
              </a:rPr>
              <a:t> - </a:t>
            </a:r>
            <a:r>
              <a:rPr lang="el-GR" sz="2000" b="1" dirty="0" err="1" smtClean="0">
                <a:latin typeface="+mj-lt"/>
              </a:rPr>
              <a:t>reporting</a:t>
            </a:r>
            <a:r>
              <a:rPr lang="el-GR" sz="2000" b="1" dirty="0" smtClean="0">
                <a:latin typeface="+mj-lt"/>
              </a:rPr>
              <a:t>) </a:t>
            </a:r>
            <a:endParaRPr lang="el-GR" sz="2000" dirty="0" smtClean="0">
              <a:latin typeface="+mj-lt"/>
            </a:endParaRPr>
          </a:p>
          <a:p>
            <a:r>
              <a:rPr lang="el-GR" sz="2000" dirty="0" smtClean="0">
                <a:latin typeface="+mj-lt"/>
              </a:rPr>
              <a:t>σκοπεύω να μιλήσω  στα παιδιά μου για τη διαφορά του καταδίδω (έτσι μετέφρασα εγώ το </a:t>
            </a:r>
            <a:r>
              <a:rPr lang="el-GR" sz="2000" dirty="0" err="1" smtClean="0">
                <a:latin typeface="+mj-lt"/>
              </a:rPr>
              <a:t>tattling</a:t>
            </a:r>
            <a:r>
              <a:rPr lang="el-GR" sz="2000" dirty="0" smtClean="0">
                <a:latin typeface="+mj-lt"/>
              </a:rPr>
              <a:t> γιατί ήθελα να του δώσω αρνητική χροιά) με το αναφέρω. Κι αυτό γιατί φέτος υπάρχει σε κάποια παιδιά έντονη η συμπεριφορά του "καταδίδω". </a:t>
            </a:r>
            <a:br>
              <a:rPr lang="el-GR" sz="2000" dirty="0" smtClean="0">
                <a:latin typeface="+mj-lt"/>
              </a:rPr>
            </a:br>
            <a:endParaRPr lang="el-GR" sz="2000" dirty="0">
              <a:latin typeface="+mj-lt"/>
            </a:endParaRPr>
          </a:p>
        </p:txBody>
      </p:sp>
      <p:pic>
        <p:nvPicPr>
          <p:cNvPr id="8" name="7 - Εικόνα" descr="http://2.bp.blogspot.com/-XtscFLXoTOM/VOhu9PGHxVI/AAAAAAAAQ9E/rnSDND9SBKo/s1600/%CE%94%CE%B9%CE%B1%CF%86%CE%AC%CE%BD%CE%B5%CE%B9%CE%B130.JPG">
            <a:hlinkClick r:id="rId2"/>
          </p:cNvPr>
          <p:cNvPicPr/>
          <p:nvPr/>
        </p:nvPicPr>
        <p:blipFill>
          <a:blip r:embed="rId3" cstate="print"/>
          <a:srcRect/>
          <a:stretch>
            <a:fillRect/>
          </a:stretch>
        </p:blipFill>
        <p:spPr bwMode="auto">
          <a:xfrm>
            <a:off x="1967345" y="2992581"/>
            <a:ext cx="5237019" cy="3648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Bslkyg6D2Oo/VOhvCnQ1GGI/AAAAAAAAQ9g/g_H6mTGopd8/s1600/%CE%94%CE%B9%CE%B1%CF%86%CE%AC%CE%BD%CE%B5%CE%B9%CE%B138.JPG">
            <a:hlinkClick r:id="rId2"/>
          </p:cNvPr>
          <p:cNvPicPr/>
          <p:nvPr/>
        </p:nvPicPr>
        <p:blipFill>
          <a:blip r:embed="rId3" cstate="print"/>
          <a:srcRect/>
          <a:stretch>
            <a:fillRect/>
          </a:stretch>
        </p:blipFill>
        <p:spPr bwMode="auto">
          <a:xfrm>
            <a:off x="600363" y="637309"/>
            <a:ext cx="3796146" cy="5495636"/>
          </a:xfrm>
          <a:prstGeom prst="rect">
            <a:avLst/>
          </a:prstGeom>
          <a:noFill/>
          <a:ln w="9525">
            <a:noFill/>
            <a:miter lim="800000"/>
            <a:headEnd/>
            <a:tailEnd/>
          </a:ln>
        </p:spPr>
      </p:pic>
      <p:pic>
        <p:nvPicPr>
          <p:cNvPr id="3" name="2 - Εικόνα" descr="http://3.bp.blogspot.com/-VBvNeBpgkMA/VOhvDrsFW2I/AAAAAAAAQ90/FIEsEQGOw4k/s1600/%CE%94%CE%B9%CE%B1%CF%86%CE%AC%CE%BD%CE%B5%CE%B9%CE%B140.JPG">
            <a:hlinkClick r:id="rId4"/>
          </p:cNvPr>
          <p:cNvPicPr/>
          <p:nvPr/>
        </p:nvPicPr>
        <p:blipFill>
          <a:blip r:embed="rId5" cstate="print"/>
          <a:srcRect/>
          <a:stretch>
            <a:fillRect/>
          </a:stretch>
        </p:blipFill>
        <p:spPr bwMode="auto">
          <a:xfrm>
            <a:off x="4645891" y="637309"/>
            <a:ext cx="3851563" cy="54956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2.bp.blogspot.com/-8iCiLqbjqas/VOhu3_ZUaEI/AAAAAAAAQ8Y/rZdhrOKdhQY/s1600/%CE%94%CE%B9%CE%B1%CF%86%CE%AC%CE%BD%CE%B5%CE%B9%CE%B14.JPG">
            <a:hlinkClick r:id="rId2"/>
          </p:cNvPr>
          <p:cNvPicPr/>
          <p:nvPr/>
        </p:nvPicPr>
        <p:blipFill>
          <a:blip r:embed="rId3" cstate="print"/>
          <a:srcRect/>
          <a:stretch>
            <a:fillRect/>
          </a:stretch>
        </p:blipFill>
        <p:spPr bwMode="auto">
          <a:xfrm>
            <a:off x="592743" y="692727"/>
            <a:ext cx="3739112" cy="5523346"/>
          </a:xfrm>
          <a:prstGeom prst="rect">
            <a:avLst/>
          </a:prstGeom>
          <a:noFill/>
          <a:ln w="9525">
            <a:noFill/>
            <a:miter lim="800000"/>
            <a:headEnd/>
            <a:tailEnd/>
          </a:ln>
        </p:spPr>
      </p:pic>
      <p:pic>
        <p:nvPicPr>
          <p:cNvPr id="3" name="2 - Εικόνα" descr="http://1.bp.blogspot.com/-8b4P6MaQavs/VOhu3yX3tHI/AAAAAAAAQ8U/ErhczgSj3uE/s1600/%CE%94%CE%B9%CE%B1%CF%86%CE%AC%CE%BD%CE%B5%CE%B9%CE%B123.JPG">
            <a:hlinkClick r:id="rId4"/>
          </p:cNvPr>
          <p:cNvPicPr/>
          <p:nvPr/>
        </p:nvPicPr>
        <p:blipFill>
          <a:blip r:embed="rId5" cstate="print"/>
          <a:srcRect/>
          <a:stretch>
            <a:fillRect/>
          </a:stretch>
        </p:blipFill>
        <p:spPr bwMode="auto">
          <a:xfrm>
            <a:off x="4849091" y="692727"/>
            <a:ext cx="3657600" cy="552334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3.bp.blogspot.com/-MXVzwhFH1og/VOhu7VgtqOI/AAAAAAAAQ8k/OOTx_wQuWtM/s1600/%CE%94%CE%B9%CE%B1%CF%86%CE%AC%CE%BD%CE%B5%CE%B9%CE%B125.JPG">
            <a:hlinkClick r:id="rId2"/>
          </p:cNvPr>
          <p:cNvPicPr/>
          <p:nvPr/>
        </p:nvPicPr>
        <p:blipFill>
          <a:blip r:embed="rId3" cstate="print"/>
          <a:srcRect/>
          <a:stretch>
            <a:fillRect/>
          </a:stretch>
        </p:blipFill>
        <p:spPr bwMode="auto">
          <a:xfrm>
            <a:off x="749761" y="812800"/>
            <a:ext cx="3341948" cy="5200073"/>
          </a:xfrm>
          <a:prstGeom prst="rect">
            <a:avLst/>
          </a:prstGeom>
          <a:noFill/>
          <a:ln w="9525">
            <a:noFill/>
            <a:miter lim="800000"/>
            <a:headEnd/>
            <a:tailEnd/>
          </a:ln>
        </p:spPr>
      </p:pic>
      <p:pic>
        <p:nvPicPr>
          <p:cNvPr id="3" name="2 - Εικόνα" descr="http://3.bp.blogspot.com/-1HPpvR0Cmak/VOhu7kRMW5I/AAAAAAAAQ9A/P-GxeqD8z_4/s1600/%CE%94%CE%B9%CE%B1%CF%86%CE%AC%CE%BD%CE%B5%CE%B9%CE%B126.JPG">
            <a:hlinkClick r:id="rId4"/>
          </p:cNvPr>
          <p:cNvPicPr/>
          <p:nvPr/>
        </p:nvPicPr>
        <p:blipFill>
          <a:blip r:embed="rId5" cstate="print"/>
          <a:srcRect/>
          <a:stretch>
            <a:fillRect/>
          </a:stretch>
        </p:blipFill>
        <p:spPr bwMode="auto">
          <a:xfrm>
            <a:off x="5206307" y="812800"/>
            <a:ext cx="3291148" cy="520007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2.bp.blogspot.com/-Yw4sMa3LZLk/VOhu8jKWlaI/AAAAAAAAQ84/Wa778BYWA-U/s1600/%CE%94%CE%B9%CE%B1%CF%86%CE%AC%CE%BD%CE%B5%CE%B9%CE%B129.JPG">
            <a:hlinkClick r:id="rId2"/>
          </p:cNvPr>
          <p:cNvPicPr/>
          <p:nvPr/>
        </p:nvPicPr>
        <p:blipFill>
          <a:blip r:embed="rId3" cstate="print"/>
          <a:srcRect/>
          <a:stretch>
            <a:fillRect/>
          </a:stretch>
        </p:blipFill>
        <p:spPr bwMode="auto">
          <a:xfrm>
            <a:off x="925252" y="701964"/>
            <a:ext cx="3351183" cy="5366327"/>
          </a:xfrm>
          <a:prstGeom prst="rect">
            <a:avLst/>
          </a:prstGeom>
          <a:noFill/>
          <a:ln w="9525">
            <a:noFill/>
            <a:miter lim="800000"/>
            <a:headEnd/>
            <a:tailEnd/>
          </a:ln>
        </p:spPr>
      </p:pic>
      <p:pic>
        <p:nvPicPr>
          <p:cNvPr id="3" name="2 - Εικόνα" descr="http://4.bp.blogspot.com/-MSE_WVzRIU8/VOhu9kIxLWI/AAAAAAAAQ9I/U_zKCT5YudA/s1600/%CE%94%CE%B9%CE%B1%CF%86%CE%AC%CE%BD%CE%B5%CE%B9%CE%B131.JPG">
            <a:hlinkClick r:id="rId4"/>
          </p:cNvPr>
          <p:cNvPicPr/>
          <p:nvPr/>
        </p:nvPicPr>
        <p:blipFill>
          <a:blip r:embed="rId5" cstate="print"/>
          <a:srcRect/>
          <a:stretch>
            <a:fillRect/>
          </a:stretch>
        </p:blipFill>
        <p:spPr bwMode="auto">
          <a:xfrm>
            <a:off x="4966162" y="701964"/>
            <a:ext cx="3263438" cy="536632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1.bp.blogspot.com/-YY5M88ZnK4M/VOhvCo7EdgI/AAAAAAAAQ9c/1swTvYzTk0k/s1600/%CE%94%CE%B9%CE%B1%CF%86%CE%AC%CE%BD%CE%B5%CE%B9%CE%B136.JPG">
            <a:hlinkClick r:id="rId2"/>
          </p:cNvPr>
          <p:cNvPicPr/>
          <p:nvPr/>
        </p:nvPicPr>
        <p:blipFill>
          <a:blip r:embed="rId3" cstate="print"/>
          <a:srcRect/>
          <a:stretch>
            <a:fillRect/>
          </a:stretch>
        </p:blipFill>
        <p:spPr bwMode="auto">
          <a:xfrm>
            <a:off x="692959" y="694632"/>
            <a:ext cx="2860040" cy="3806190"/>
          </a:xfrm>
          <a:prstGeom prst="rect">
            <a:avLst/>
          </a:prstGeom>
          <a:noFill/>
          <a:ln w="9525">
            <a:noFill/>
            <a:miter lim="800000"/>
            <a:headEnd/>
            <a:tailEnd/>
          </a:ln>
        </p:spPr>
      </p:pic>
      <p:pic>
        <p:nvPicPr>
          <p:cNvPr id="3" name="2 - Εικόνα" descr="http://3.bp.blogspot.com/-DmBa7nfR2fg/VOhvCpcMQUI/AAAAAAAAQ9o/PJq5A9_dIXU/s1600/%CE%94%CE%B9%CE%B1%CF%86%CE%AC%CE%BD%CE%B5%CE%B9%CE%B137.JPG">
            <a:hlinkClick r:id="rId4"/>
          </p:cNvPr>
          <p:cNvPicPr/>
          <p:nvPr/>
        </p:nvPicPr>
        <p:blipFill>
          <a:blip r:embed="rId5" cstate="print"/>
          <a:srcRect/>
          <a:stretch>
            <a:fillRect/>
          </a:stretch>
        </p:blipFill>
        <p:spPr bwMode="auto">
          <a:xfrm>
            <a:off x="5620327" y="2297142"/>
            <a:ext cx="2860040" cy="38061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240</TotalTime>
  <Words>139</Words>
  <Application>Microsoft Office PowerPoint</Application>
  <PresentationFormat>Προβολή στην οθόνη (4:3)</PresentationFormat>
  <Paragraphs>16</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Δικαιοσύνη</vt:lpstr>
      <vt:lpstr>“Children aggressive behavior and bullying. How do you            deal with and prevent bullying and aggressive behavior”</vt:lpstr>
      <vt:lpstr>An introduction related to that sublect! Version in Greek</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School  of  Palekastro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of 1st and 2nd Persona Doll</dc:title>
  <dc:creator>Admin</dc:creator>
  <cp:lastModifiedBy>Admin</cp:lastModifiedBy>
  <cp:revision>14</cp:revision>
  <dcterms:created xsi:type="dcterms:W3CDTF">2016-02-19T06:29:27Z</dcterms:created>
  <dcterms:modified xsi:type="dcterms:W3CDTF">2016-10-13T20:58:20Z</dcterms:modified>
</cp:coreProperties>
</file>