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pl-PL"/>
              <a:t>Kliknij, aby edytować styl</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61BEF0D-F0BB-DE4B-95CE-6DB70DBA9567}" type="datetimeFigureOut">
              <a:rPr lang="en-US" smtClean="0"/>
              <a:pPr/>
              <a:t>10/5/2017</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9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9847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9015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3909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pl-PL"/>
              <a:t>Kliknij, aby edytować styl</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934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864220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86901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140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623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l-PL"/>
              <a:t>Kliknij, aby edytować styl</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58583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l-PL"/>
              <a:t>Kliknij, aby edytować styl</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7262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61BEF0D-F0BB-DE4B-95CE-6DB70DBA9567}" type="datetimeFigureOut">
              <a:rPr lang="en-US" smtClean="0"/>
              <a:pPr/>
              <a:t>10/5/2017</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919658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63D561-2FDF-44D0-BFAE-6DCF7924F13A}"/>
              </a:ext>
            </a:extLst>
          </p:cNvPr>
          <p:cNvSpPr>
            <a:spLocks noGrp="1"/>
          </p:cNvSpPr>
          <p:nvPr>
            <p:ph type="ctrTitle"/>
          </p:nvPr>
        </p:nvSpPr>
        <p:spPr>
          <a:xfrm>
            <a:off x="1575553" y="2461619"/>
            <a:ext cx="8915399" cy="1157881"/>
          </a:xfrm>
          <a:ln>
            <a:noFill/>
          </a:ln>
        </p:spPr>
        <p:txBody>
          <a:bodyPr>
            <a:noAutofit/>
          </a:bodyPr>
          <a:lstStyle/>
          <a:p>
            <a:r>
              <a:rPr lang="pl-PL" sz="7200"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PERSONA DOLLS</a:t>
            </a:r>
          </a:p>
        </p:txBody>
      </p:sp>
      <p:pic>
        <p:nvPicPr>
          <p:cNvPr id="7" name="Obraz 6">
            <a:extLst>
              <a:ext uri="{FF2B5EF4-FFF2-40B4-BE49-F238E27FC236}">
                <a16:creationId xmlns:a16="http://schemas.microsoft.com/office/drawing/2014/main" id="{9D2339D6-EB9F-4769-8E00-44FB284B09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377" r="100000"/>
                    </a14:imgEffect>
                  </a14:imgLayer>
                </a14:imgProps>
              </a:ext>
            </a:extLst>
          </a:blip>
          <a:stretch>
            <a:fillRect/>
          </a:stretch>
        </p:blipFill>
        <p:spPr>
          <a:xfrm>
            <a:off x="10071100" y="304390"/>
            <a:ext cx="1866900" cy="1827029"/>
          </a:xfrm>
          <a:prstGeom prst="rect">
            <a:avLst/>
          </a:prstGeom>
          <a:ln>
            <a:noFill/>
          </a:ln>
          <a:effectLst>
            <a:softEdge rad="112500"/>
          </a:effectLst>
        </p:spPr>
      </p:pic>
      <p:pic>
        <p:nvPicPr>
          <p:cNvPr id="9" name="Obraz 8">
            <a:extLst>
              <a:ext uri="{FF2B5EF4-FFF2-40B4-BE49-F238E27FC236}">
                <a16:creationId xmlns:a16="http://schemas.microsoft.com/office/drawing/2014/main" id="{E52FC4F7-64B1-4493-B7E9-3CDE43920D29}"/>
              </a:ext>
            </a:extLst>
          </p:cNvPr>
          <p:cNvPicPr>
            <a:picLocks noChangeAspect="1"/>
          </p:cNvPicPr>
          <p:nvPr/>
        </p:nvPicPr>
        <p:blipFill>
          <a:blip r:embed="rId4"/>
          <a:stretch>
            <a:fillRect/>
          </a:stretch>
        </p:blipFill>
        <p:spPr>
          <a:xfrm>
            <a:off x="217404" y="3949700"/>
            <a:ext cx="1924055" cy="2721555"/>
          </a:xfrm>
          <a:prstGeom prst="rect">
            <a:avLst/>
          </a:prstGeom>
          <a:ln>
            <a:noFill/>
          </a:ln>
          <a:effectLst>
            <a:softEdge rad="112500"/>
          </a:effectLst>
        </p:spPr>
      </p:pic>
    </p:spTree>
    <p:extLst>
      <p:ext uri="{BB962C8B-B14F-4D97-AF65-F5344CB8AC3E}">
        <p14:creationId xmlns:p14="http://schemas.microsoft.com/office/powerpoint/2010/main" val="3138808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5E552277-C5AC-49F2-B5EE-2B46710DFE7C}"/>
              </a:ext>
            </a:extLst>
          </p:cNvPr>
          <p:cNvPicPr>
            <a:picLocks noChangeAspect="1"/>
          </p:cNvPicPr>
          <p:nvPr/>
        </p:nvPicPr>
        <p:blipFill rotWithShape="1">
          <a:blip r:embed="rId2"/>
          <a:srcRect b="12727"/>
          <a:stretch/>
        </p:blipFill>
        <p:spPr>
          <a:xfrm>
            <a:off x="309779" y="303444"/>
            <a:ext cx="4048315" cy="6189635"/>
          </a:xfrm>
          <a:prstGeom prst="rect">
            <a:avLst/>
          </a:prstGeom>
          <a:ln>
            <a:noFill/>
          </a:ln>
          <a:effectLst>
            <a:softEdge rad="112500"/>
          </a:effectLst>
        </p:spPr>
      </p:pic>
      <p:sp>
        <p:nvSpPr>
          <p:cNvPr id="6" name="Prostokąt 5">
            <a:extLst>
              <a:ext uri="{FF2B5EF4-FFF2-40B4-BE49-F238E27FC236}">
                <a16:creationId xmlns:a16="http://schemas.microsoft.com/office/drawing/2014/main" id="{08719779-828E-44F0-B5B5-E6A20B16907A}"/>
              </a:ext>
            </a:extLst>
          </p:cNvPr>
          <p:cNvSpPr/>
          <p:nvPr/>
        </p:nvSpPr>
        <p:spPr>
          <a:xfrm>
            <a:off x="5695239" y="538337"/>
            <a:ext cx="4224234" cy="1446550"/>
          </a:xfrm>
          <a:prstGeom prst="rect">
            <a:avLst/>
          </a:prstGeom>
          <a:noFill/>
        </p:spPr>
        <p:txBody>
          <a:bodyPr wrap="none" lIns="91440" tIns="45720" rIns="91440" bIns="45720">
            <a:spAutoFit/>
          </a:bodyPr>
          <a:lstStyle/>
          <a:p>
            <a:pPr algn="ctr"/>
            <a:r>
              <a:rPr lang="pl-PL" sz="8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MICHAŁ</a:t>
            </a:r>
          </a:p>
        </p:txBody>
      </p:sp>
    </p:spTree>
    <p:extLst>
      <p:ext uri="{BB962C8B-B14F-4D97-AF65-F5344CB8AC3E}">
        <p14:creationId xmlns:p14="http://schemas.microsoft.com/office/powerpoint/2010/main" val="3173775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9BC79751-7AA5-4066-A80A-CFD3D35E5D04}"/>
              </a:ext>
            </a:extLst>
          </p:cNvPr>
          <p:cNvSpPr/>
          <p:nvPr/>
        </p:nvSpPr>
        <p:spPr>
          <a:xfrm>
            <a:off x="226504" y="104851"/>
            <a:ext cx="11685864" cy="6394058"/>
          </a:xfrm>
          <a:prstGeom prst="rect">
            <a:avLst/>
          </a:prstGeom>
        </p:spPr>
        <p:txBody>
          <a:bodyPr wrap="square">
            <a:spAutoFit/>
          </a:bodyPr>
          <a:lstStyle/>
          <a:p>
            <a:pPr>
              <a:lnSpc>
                <a:spcPct val="150000"/>
              </a:lnSpc>
              <a:spcAft>
                <a:spcPts val="0"/>
              </a:spcAft>
            </a:pPr>
            <a:r>
              <a:rPr lang="en-US" sz="1300" b="1" dirty="0">
                <a:latin typeface="Times New Roman" panose="02020603050405020304" pitchFamily="18" charset="0"/>
                <a:ea typeface="Calibri" panose="020F0502020204030204" pitchFamily="34" charset="0"/>
                <a:cs typeface="Times New Roman" panose="02020603050405020304" pitchFamily="18" charset="0"/>
              </a:rPr>
              <a:t>AGE: </a:t>
            </a:r>
            <a:r>
              <a:rPr lang="en-US" sz="1300" dirty="0">
                <a:latin typeface="Times New Roman" panose="02020603050405020304" pitchFamily="18" charset="0"/>
                <a:ea typeface="Calibri" panose="020F0502020204030204" pitchFamily="34" charset="0"/>
                <a:cs typeface="Times New Roman" panose="02020603050405020304" pitchFamily="18" charset="0"/>
              </a:rPr>
              <a:t>5 years old</a:t>
            </a:r>
            <a:endParaRPr lang="pl-PL" sz="13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1300" b="1" dirty="0">
                <a:latin typeface="Times New Roman" panose="02020603050405020304" pitchFamily="18" charset="0"/>
                <a:ea typeface="Calibri" panose="020F0502020204030204" pitchFamily="34" charset="0"/>
                <a:cs typeface="Times New Roman" panose="02020603050405020304" pitchFamily="18" charset="0"/>
              </a:rPr>
              <a:t>NAME: </a:t>
            </a:r>
            <a:r>
              <a:rPr lang="en-US" sz="1300" dirty="0" err="1">
                <a:latin typeface="Times New Roman" panose="02020603050405020304" pitchFamily="18" charset="0"/>
                <a:ea typeface="Calibri" panose="020F0502020204030204" pitchFamily="34" charset="0"/>
                <a:cs typeface="Times New Roman" panose="02020603050405020304" pitchFamily="18" charset="0"/>
              </a:rPr>
              <a:t>Micheal</a:t>
            </a:r>
            <a:endParaRPr lang="pl-PL" sz="13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1300" b="1" dirty="0">
                <a:latin typeface="Times New Roman" panose="02020603050405020304" pitchFamily="18" charset="0"/>
                <a:ea typeface="Calibri" panose="020F0502020204030204" pitchFamily="34" charset="0"/>
                <a:cs typeface="Times New Roman" panose="02020603050405020304" pitchFamily="18" charset="0"/>
              </a:rPr>
              <a:t>LANGUAGE: </a:t>
            </a:r>
            <a:r>
              <a:rPr lang="en-US" sz="1300" dirty="0">
                <a:latin typeface="Times New Roman" panose="02020603050405020304" pitchFamily="18" charset="0"/>
                <a:ea typeface="Calibri" panose="020F0502020204030204" pitchFamily="34" charset="0"/>
                <a:cs typeface="Times New Roman" panose="02020603050405020304" pitchFamily="18" charset="0"/>
              </a:rPr>
              <a:t>Polish</a:t>
            </a:r>
            <a:endParaRPr lang="pl-PL" sz="13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1300" b="1" dirty="0">
                <a:latin typeface="Times New Roman" panose="02020603050405020304" pitchFamily="18" charset="0"/>
                <a:ea typeface="Calibri" panose="020F0502020204030204" pitchFamily="34" charset="0"/>
                <a:cs typeface="Times New Roman" panose="02020603050405020304" pitchFamily="18" charset="0"/>
              </a:rPr>
              <a:t>WHEN IS SHE CHEERFUL: </a:t>
            </a:r>
            <a:r>
              <a:rPr lang="en-US" sz="1300" dirty="0">
                <a:latin typeface="Times New Roman" panose="02020603050405020304" pitchFamily="18" charset="0"/>
                <a:ea typeface="Calibri" panose="020F0502020204030204" pitchFamily="34" charset="0"/>
                <a:cs typeface="Times New Roman" panose="02020603050405020304" pitchFamily="18" charset="0"/>
              </a:rPr>
              <a:t>He is happy when he can play with his grandparents and when he can play in the </a:t>
            </a:r>
            <a:r>
              <a:rPr lang="en-US" sz="1300" dirty="0" err="1">
                <a:latin typeface="Times New Roman" panose="02020603050405020304" pitchFamily="18" charset="0"/>
                <a:ea typeface="Calibri" panose="020F0502020204030204" pitchFamily="34" charset="0"/>
                <a:cs typeface="Times New Roman" panose="02020603050405020304" pitchFamily="18" charset="0"/>
              </a:rPr>
              <a:t>playgraund</a:t>
            </a:r>
            <a:endParaRPr lang="pl-PL" sz="13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1300" b="1" dirty="0">
                <a:latin typeface="Times New Roman" panose="02020603050405020304" pitchFamily="18" charset="0"/>
                <a:ea typeface="Calibri" panose="020F0502020204030204" pitchFamily="34" charset="0"/>
                <a:cs typeface="Times New Roman" panose="02020603050405020304" pitchFamily="18" charset="0"/>
              </a:rPr>
              <a:t>WHEN IS SHE SAD: </a:t>
            </a:r>
            <a:r>
              <a:rPr lang="en-US" sz="1300" dirty="0">
                <a:latin typeface="Times New Roman" panose="02020603050405020304" pitchFamily="18" charset="0"/>
                <a:ea typeface="Calibri" panose="020F0502020204030204" pitchFamily="34" charset="0"/>
                <a:cs typeface="Times New Roman" panose="02020603050405020304" pitchFamily="18" charset="0"/>
              </a:rPr>
              <a:t>He is sad when he cannot</a:t>
            </a:r>
            <a:r>
              <a:rPr lang="en-US" sz="1300" b="1" dirty="0">
                <a:latin typeface="Times New Roman" panose="02020603050405020304" pitchFamily="18" charset="0"/>
                <a:ea typeface="Calibri" panose="020F0502020204030204" pitchFamily="34" charset="0"/>
                <a:cs typeface="Times New Roman" panose="02020603050405020304" pitchFamily="18" charset="0"/>
              </a:rPr>
              <a:t> </a:t>
            </a:r>
            <a:r>
              <a:rPr lang="en-US" sz="1300" dirty="0">
                <a:latin typeface="Times New Roman" panose="02020603050405020304" pitchFamily="18" charset="0"/>
                <a:ea typeface="Calibri" panose="020F0502020204030204" pitchFamily="34" charset="0"/>
                <a:cs typeface="Times New Roman" panose="02020603050405020304" pitchFamily="18" charset="0"/>
              </a:rPr>
              <a:t>go to outside.</a:t>
            </a:r>
            <a:endParaRPr lang="pl-PL" sz="13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1300" b="1" dirty="0">
                <a:latin typeface="Times New Roman" panose="02020603050405020304" pitchFamily="18" charset="0"/>
                <a:ea typeface="Calibri" panose="020F0502020204030204" pitchFamily="34" charset="0"/>
                <a:cs typeface="Times New Roman" panose="02020603050405020304" pitchFamily="18" charset="0"/>
              </a:rPr>
              <a:t>WHAT IS SHE AFRAID: </a:t>
            </a:r>
            <a:r>
              <a:rPr lang="en-US" sz="1300" dirty="0">
                <a:latin typeface="Times New Roman" panose="02020603050405020304" pitchFamily="18" charset="0"/>
                <a:ea typeface="Calibri" panose="020F0502020204030204" pitchFamily="34" charset="0"/>
                <a:cs typeface="Times New Roman" panose="02020603050405020304" pitchFamily="18" charset="0"/>
              </a:rPr>
              <a:t>spiders</a:t>
            </a:r>
            <a:endParaRPr lang="pl-PL" sz="13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1300" b="1" dirty="0">
                <a:latin typeface="Times New Roman" panose="02020603050405020304" pitchFamily="18" charset="0"/>
                <a:ea typeface="Calibri" panose="020F0502020204030204" pitchFamily="34" charset="0"/>
                <a:cs typeface="Times New Roman" panose="02020603050405020304" pitchFamily="18" charset="0"/>
              </a:rPr>
              <a:t>WHEN DOES SHE LIVE: </a:t>
            </a:r>
            <a:r>
              <a:rPr lang="en-US" sz="1300" dirty="0">
                <a:latin typeface="Times New Roman" panose="02020603050405020304" pitchFamily="18" charset="0"/>
                <a:ea typeface="Calibri" panose="020F0502020204030204" pitchFamily="34" charset="0"/>
                <a:cs typeface="Times New Roman" panose="02020603050405020304" pitchFamily="18" charset="0"/>
              </a:rPr>
              <a:t>Michael lives in Wars</a:t>
            </a:r>
            <a:r>
              <a:rPr lang="pl-PL" sz="1300" dirty="0" err="1">
                <a:latin typeface="Times New Roman" panose="02020603050405020304" pitchFamily="18" charset="0"/>
                <a:ea typeface="Calibri" panose="020F0502020204030204" pitchFamily="34" charset="0"/>
                <a:cs typeface="Times New Roman" panose="02020603050405020304" pitchFamily="18" charset="0"/>
              </a:rPr>
              <a:t>aw</a:t>
            </a:r>
            <a:r>
              <a:rPr lang="en-US" sz="1300" dirty="0">
                <a:latin typeface="Times New Roman" panose="02020603050405020304" pitchFamily="18" charset="0"/>
                <a:ea typeface="Calibri" panose="020F0502020204030204" pitchFamily="34" charset="0"/>
                <a:cs typeface="Times New Roman" panose="02020603050405020304" pitchFamily="18" charset="0"/>
              </a:rPr>
              <a:t> in block of flat on tenth floors. The flat has got two rooms. The boy has got own bedroom.</a:t>
            </a:r>
            <a:endParaRPr lang="pl-PL" sz="13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1300" b="1" dirty="0">
                <a:latin typeface="Times New Roman" panose="02020603050405020304" pitchFamily="18" charset="0"/>
                <a:ea typeface="Calibri" panose="020F0502020204030204" pitchFamily="34" charset="0"/>
                <a:cs typeface="Times New Roman" panose="02020603050405020304" pitchFamily="18" charset="0"/>
              </a:rPr>
              <a:t>PARENTS:</a:t>
            </a:r>
            <a:r>
              <a:rPr lang="en-US" sz="1300" dirty="0">
                <a:latin typeface="Times New Roman" panose="02020603050405020304" pitchFamily="18" charset="0"/>
                <a:ea typeface="Calibri" panose="020F0502020204030204" pitchFamily="34" charset="0"/>
                <a:cs typeface="Times New Roman" panose="02020603050405020304" pitchFamily="18" charset="0"/>
              </a:rPr>
              <a:t> His mum works in the library and his dad works as engineer</a:t>
            </a:r>
            <a:endParaRPr lang="pl-PL" sz="13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1300" b="1" dirty="0">
                <a:latin typeface="Times New Roman" panose="02020603050405020304" pitchFamily="18" charset="0"/>
                <a:ea typeface="Calibri" panose="020F0502020204030204" pitchFamily="34" charset="0"/>
                <a:cs typeface="Times New Roman" panose="02020603050405020304" pitchFamily="18" charset="0"/>
              </a:rPr>
              <a:t>WHAT DOES SHE LIKE TO DO AT HOME: </a:t>
            </a:r>
            <a:r>
              <a:rPr lang="en-US" sz="1300" dirty="0">
                <a:latin typeface="Times New Roman" panose="02020603050405020304" pitchFamily="18" charset="0"/>
                <a:ea typeface="Calibri" panose="020F0502020204030204" pitchFamily="34" charset="0"/>
                <a:cs typeface="Times New Roman" panose="02020603050405020304" pitchFamily="18" charset="0"/>
              </a:rPr>
              <a:t>He likes playing his planes, helping his mum in the kitchen, playing LEGO blocks</a:t>
            </a:r>
            <a:endParaRPr lang="pl-PL" sz="13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1300" b="1" dirty="0">
                <a:latin typeface="Times New Roman" panose="02020603050405020304" pitchFamily="18" charset="0"/>
                <a:ea typeface="Calibri" panose="020F0502020204030204" pitchFamily="34" charset="0"/>
                <a:cs typeface="Times New Roman" panose="02020603050405020304" pitchFamily="18" charset="0"/>
              </a:rPr>
              <a:t>WHAT IS SHE GOOD AT: </a:t>
            </a:r>
            <a:r>
              <a:rPr lang="en-US" sz="1300" dirty="0" err="1">
                <a:latin typeface="Times New Roman" panose="02020603050405020304" pitchFamily="18" charset="0"/>
                <a:ea typeface="Calibri" panose="020F0502020204030204" pitchFamily="34" charset="0"/>
                <a:cs typeface="Times New Roman" panose="02020603050405020304" pitchFamily="18" charset="0"/>
              </a:rPr>
              <a:t>Micheal</a:t>
            </a:r>
            <a:r>
              <a:rPr lang="en-US" sz="1300" dirty="0">
                <a:latin typeface="Times New Roman" panose="02020603050405020304" pitchFamily="18" charset="0"/>
                <a:ea typeface="Calibri" panose="020F0502020204030204" pitchFamily="34" charset="0"/>
                <a:cs typeface="Times New Roman" panose="02020603050405020304" pitchFamily="18" charset="0"/>
              </a:rPr>
              <a:t> can fast run and ride a bike</a:t>
            </a:r>
            <a:endParaRPr lang="pl-PL" sz="13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1300" b="1" dirty="0">
                <a:latin typeface="Times New Roman" panose="02020603050405020304" pitchFamily="18" charset="0"/>
                <a:ea typeface="Calibri" panose="020F0502020204030204" pitchFamily="34" charset="0"/>
                <a:cs typeface="Times New Roman" panose="02020603050405020304" pitchFamily="18" charset="0"/>
              </a:rPr>
              <a:t>WHAT IS DIFFICULT FOR HER:  </a:t>
            </a:r>
            <a:r>
              <a:rPr lang="en-US" sz="1300" dirty="0">
                <a:latin typeface="Times New Roman" panose="02020603050405020304" pitchFamily="18" charset="0"/>
                <a:ea typeface="Calibri" panose="020F0502020204030204" pitchFamily="34" charset="0"/>
                <a:cs typeface="Times New Roman" panose="02020603050405020304" pitchFamily="18" charset="0"/>
              </a:rPr>
              <a:t>He cannot independently put clothes on</a:t>
            </a:r>
            <a:endParaRPr lang="pl-PL" sz="13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1300" b="1" dirty="0">
                <a:latin typeface="Times New Roman" panose="02020603050405020304" pitchFamily="18" charset="0"/>
                <a:ea typeface="Calibri" panose="020F0502020204030204" pitchFamily="34" charset="0"/>
                <a:cs typeface="Times New Roman" panose="02020603050405020304" pitchFamily="18" charset="0"/>
              </a:rPr>
              <a:t>FAVOURITE FOOD:</a:t>
            </a:r>
            <a:r>
              <a:rPr lang="en-US" sz="1300" dirty="0">
                <a:latin typeface="Times New Roman" panose="02020603050405020304" pitchFamily="18" charset="0"/>
                <a:ea typeface="Calibri" panose="020F0502020204030204" pitchFamily="34" charset="0"/>
                <a:cs typeface="Times New Roman" panose="02020603050405020304" pitchFamily="18" charset="0"/>
              </a:rPr>
              <a:t> tomato soup with pasta, pizza, sandwich with cottage cheese</a:t>
            </a:r>
            <a:endParaRPr lang="pl-PL" sz="13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1300" b="1" dirty="0">
                <a:latin typeface="Times New Roman" panose="02020603050405020304" pitchFamily="18" charset="0"/>
                <a:ea typeface="Calibri" panose="020F0502020204030204" pitchFamily="34" charset="0"/>
                <a:cs typeface="Times New Roman" panose="02020603050405020304" pitchFamily="18" charset="0"/>
              </a:rPr>
              <a:t>HATE FOOD: </a:t>
            </a:r>
            <a:r>
              <a:rPr lang="en-US" sz="1300" dirty="0">
                <a:latin typeface="Times New Roman" panose="02020603050405020304" pitchFamily="18" charset="0"/>
                <a:ea typeface="Calibri" panose="020F0502020204030204" pitchFamily="34" charset="0"/>
                <a:cs typeface="Times New Roman" panose="02020603050405020304" pitchFamily="18" charset="0"/>
              </a:rPr>
              <a:t>cucumbers, bean soup, cucumber soup</a:t>
            </a:r>
            <a:endParaRPr lang="pl-PL" sz="13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1300" b="1" dirty="0">
                <a:latin typeface="Times New Roman" panose="02020603050405020304" pitchFamily="18" charset="0"/>
                <a:ea typeface="Calibri" panose="020F0502020204030204" pitchFamily="34" charset="0"/>
                <a:cs typeface="Times New Roman" panose="02020603050405020304" pitchFamily="18" charset="0"/>
              </a:rPr>
              <a:t>WHAT HAPPENED IN HIS LIFE: </a:t>
            </a:r>
            <a:r>
              <a:rPr lang="en-US" sz="1300" dirty="0">
                <a:latin typeface="Times New Roman" panose="02020603050405020304" pitchFamily="18" charset="0"/>
                <a:ea typeface="Calibri" panose="020F0502020204030204" pitchFamily="34" charset="0"/>
                <a:cs typeface="Times New Roman" panose="02020603050405020304" pitchFamily="18" charset="0"/>
              </a:rPr>
              <a:t>His dad lost his job in big company</a:t>
            </a:r>
            <a:endParaRPr lang="pl-PL" sz="13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300" b="1" dirty="0" err="1">
                <a:latin typeface="Times New Roman" panose="02020603050405020304" pitchFamily="18" charset="0"/>
                <a:ea typeface="Calibri" panose="020F0502020204030204" pitchFamily="34" charset="0"/>
                <a:cs typeface="Times New Roman" panose="02020603050405020304" pitchFamily="18" charset="0"/>
              </a:rPr>
              <a:t>STORY:</a:t>
            </a:r>
            <a:r>
              <a:rPr lang="en-US" sz="1300" dirty="0" err="1">
                <a:latin typeface="Times New Roman" panose="02020603050405020304" pitchFamily="18" charset="0"/>
                <a:ea typeface="Calibri" panose="020F0502020204030204" pitchFamily="34" charset="0"/>
                <a:cs typeface="Times New Roman" panose="02020603050405020304" pitchFamily="18" charset="0"/>
              </a:rPr>
              <a:t>Michael</a:t>
            </a:r>
            <a:r>
              <a:rPr lang="en-US" sz="1300" dirty="0">
                <a:latin typeface="Times New Roman" panose="02020603050405020304" pitchFamily="18" charset="0"/>
                <a:ea typeface="Calibri" panose="020F0502020204030204" pitchFamily="34" charset="0"/>
                <a:cs typeface="Times New Roman" panose="02020603050405020304" pitchFamily="18" charset="0"/>
              </a:rPr>
              <a:t> was born in Poland and he lives in Warsaw with parents and his younger sister (Camilla). Michael’s dad works in </a:t>
            </a:r>
            <a:r>
              <a:rPr lang="en-US" sz="1300" dirty="0" err="1">
                <a:latin typeface="Times New Roman" panose="02020603050405020304" pitchFamily="18" charset="0"/>
                <a:ea typeface="Calibri" panose="020F0502020204030204" pitchFamily="34" charset="0"/>
                <a:cs typeface="Times New Roman" panose="02020603050405020304" pitchFamily="18" charset="0"/>
              </a:rPr>
              <a:t>Wrocław</a:t>
            </a:r>
            <a:r>
              <a:rPr lang="en-US" sz="1300" dirty="0">
                <a:latin typeface="Times New Roman" panose="02020603050405020304" pitchFamily="18" charset="0"/>
                <a:ea typeface="Calibri" panose="020F0502020204030204" pitchFamily="34" charset="0"/>
                <a:cs typeface="Times New Roman" panose="02020603050405020304" pitchFamily="18" charset="0"/>
              </a:rPr>
              <a:t> and he goes back to home only weekends. The boy goes to Kindergarten. In the Kindergarten he has got two the best friends – Martin and Clara. </a:t>
            </a:r>
            <a:r>
              <a:rPr lang="en-US" sz="1300" dirty="0" err="1">
                <a:latin typeface="Times New Roman" panose="02020603050405020304" pitchFamily="18" charset="0"/>
                <a:ea typeface="Calibri" panose="020F0502020204030204" pitchFamily="34" charset="0"/>
                <a:cs typeface="Times New Roman" panose="02020603050405020304" pitchFamily="18" charset="0"/>
              </a:rPr>
              <a:t>Micheal</a:t>
            </a:r>
            <a:r>
              <a:rPr lang="en-US" sz="1300" dirty="0">
                <a:latin typeface="Times New Roman" panose="02020603050405020304" pitchFamily="18" charset="0"/>
                <a:ea typeface="Calibri" panose="020F0502020204030204" pitchFamily="34" charset="0"/>
                <a:cs typeface="Times New Roman" panose="02020603050405020304" pitchFamily="18" charset="0"/>
              </a:rPr>
              <a:t> cannot accept the rules to prevailing in the group. During lessons, he often stands, teases classmates, shouts. During fun, he takes toys and imposes his views. </a:t>
            </a:r>
            <a:r>
              <a:rPr lang="en-US" sz="1300" dirty="0" err="1">
                <a:latin typeface="Times New Roman" panose="02020603050405020304" pitchFamily="18" charset="0"/>
                <a:ea typeface="Calibri" panose="020F0502020204030204" pitchFamily="34" charset="0"/>
                <a:cs typeface="Times New Roman" panose="02020603050405020304" pitchFamily="18" charset="0"/>
              </a:rPr>
              <a:t>Micheal</a:t>
            </a:r>
            <a:r>
              <a:rPr lang="en-US" sz="1300" dirty="0">
                <a:latin typeface="Times New Roman" panose="02020603050405020304" pitchFamily="18" charset="0"/>
                <a:ea typeface="Calibri" panose="020F0502020204030204" pitchFamily="34" charset="0"/>
                <a:cs typeface="Times New Roman" panose="02020603050405020304" pitchFamily="18" charset="0"/>
              </a:rPr>
              <a:t> wants to be first in all game, if he cannot be first he loud shouts, stamp his feet. He doesn’t tidy up toys and he doesn’t perform tasks on time.         </a:t>
            </a:r>
            <a:endParaRPr lang="pl-PL" sz="13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1300" b="1" dirty="0">
                <a:latin typeface="Times New Roman" panose="02020603050405020304" pitchFamily="18" charset="0"/>
                <a:ea typeface="Calibri" panose="020F0502020204030204" pitchFamily="34" charset="0"/>
                <a:cs typeface="Times New Roman" panose="02020603050405020304" pitchFamily="18" charset="0"/>
              </a:rPr>
              <a:t>What does he feel?</a:t>
            </a:r>
            <a:r>
              <a:rPr lang="pl-PL" sz="1300" b="1" dirty="0">
                <a:latin typeface="Times New Roman" panose="02020603050405020304" pitchFamily="18" charset="0"/>
                <a:ea typeface="Calibri" panose="020F0502020204030204" pitchFamily="34" charset="0"/>
                <a:cs typeface="Times New Roman" panose="02020603050405020304" pitchFamily="18" charset="0"/>
              </a:rPr>
              <a:t> </a:t>
            </a:r>
            <a:r>
              <a:rPr lang="en-US" sz="1300" b="1" dirty="0">
                <a:latin typeface="Times New Roman" panose="02020603050405020304" pitchFamily="18" charset="0"/>
                <a:ea typeface="Calibri" panose="020F0502020204030204" pitchFamily="34" charset="0"/>
                <a:cs typeface="Times New Roman" panose="02020603050405020304" pitchFamily="18" charset="0"/>
              </a:rPr>
              <a:t>Can you accept this behave?</a:t>
            </a:r>
            <a:endParaRPr lang="pl-PL" sz="13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1300" b="1" dirty="0">
                <a:latin typeface="Times New Roman" panose="02020603050405020304" pitchFamily="18" charset="0"/>
                <a:ea typeface="Calibri" panose="020F0502020204030204" pitchFamily="34" charset="0"/>
                <a:cs typeface="Times New Roman" panose="02020603050405020304" pitchFamily="18" charset="0"/>
              </a:rPr>
              <a:t>Why does he behave in this way?</a:t>
            </a:r>
            <a:r>
              <a:rPr lang="pl-PL" sz="1300" b="1" dirty="0">
                <a:latin typeface="Times New Roman" panose="02020603050405020304" pitchFamily="18" charset="0"/>
                <a:ea typeface="Calibri" panose="020F0502020204030204" pitchFamily="34" charset="0"/>
                <a:cs typeface="Times New Roman" panose="02020603050405020304" pitchFamily="18" charset="0"/>
              </a:rPr>
              <a:t> </a:t>
            </a:r>
            <a:r>
              <a:rPr lang="en-US" sz="1300" b="1" dirty="0">
                <a:latin typeface="Times New Roman" panose="02020603050405020304" pitchFamily="18" charset="0"/>
                <a:ea typeface="Calibri" panose="020F0502020204030204" pitchFamily="34" charset="0"/>
                <a:cs typeface="Times New Roman" panose="02020603050405020304" pitchFamily="18" charset="0"/>
              </a:rPr>
              <a:t>Do you know similar story?</a:t>
            </a:r>
            <a:endParaRPr lang="pl-PL" sz="13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1300" b="1" dirty="0">
                <a:latin typeface="Times New Roman" panose="02020603050405020304" pitchFamily="18" charset="0"/>
                <a:ea typeface="Calibri" panose="020F0502020204030204" pitchFamily="34" charset="0"/>
                <a:cs typeface="Times New Roman" panose="02020603050405020304" pitchFamily="18" charset="0"/>
              </a:rPr>
              <a:t>What can help Michael?</a:t>
            </a:r>
            <a:endParaRPr lang="pl-PL" sz="13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135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22CAAC63-4C71-44A3-A647-9528A155719C}"/>
              </a:ext>
            </a:extLst>
          </p:cNvPr>
          <p:cNvPicPr>
            <a:picLocks noChangeAspect="1"/>
          </p:cNvPicPr>
          <p:nvPr/>
        </p:nvPicPr>
        <p:blipFill rotWithShape="1">
          <a:blip r:embed="rId2"/>
          <a:srcRect b="10406"/>
          <a:stretch/>
        </p:blipFill>
        <p:spPr>
          <a:xfrm>
            <a:off x="318606" y="335866"/>
            <a:ext cx="4108821" cy="6148824"/>
          </a:xfrm>
          <a:prstGeom prst="rect">
            <a:avLst/>
          </a:prstGeom>
          <a:ln>
            <a:noFill/>
          </a:ln>
          <a:effectLst>
            <a:softEdge rad="112500"/>
          </a:effectLst>
        </p:spPr>
      </p:pic>
      <p:sp>
        <p:nvSpPr>
          <p:cNvPr id="4" name="Prostokąt 3">
            <a:extLst>
              <a:ext uri="{FF2B5EF4-FFF2-40B4-BE49-F238E27FC236}">
                <a16:creationId xmlns:a16="http://schemas.microsoft.com/office/drawing/2014/main" id="{B622C4D8-5FA3-4B5A-97D2-DC30D10F8AB9}"/>
              </a:ext>
            </a:extLst>
          </p:cNvPr>
          <p:cNvSpPr/>
          <p:nvPr/>
        </p:nvSpPr>
        <p:spPr>
          <a:xfrm>
            <a:off x="5289090" y="444923"/>
            <a:ext cx="5657319" cy="1446550"/>
          </a:xfrm>
          <a:prstGeom prst="rect">
            <a:avLst/>
          </a:prstGeom>
          <a:noFill/>
        </p:spPr>
        <p:txBody>
          <a:bodyPr wrap="none" lIns="91440" tIns="45720" rIns="91440" bIns="45720">
            <a:spAutoFit/>
          </a:bodyPr>
          <a:lstStyle/>
          <a:p>
            <a:pPr algn="ctr"/>
            <a:r>
              <a:rPr lang="pl-PL" sz="8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KAROLINA</a:t>
            </a:r>
            <a:endParaRPr lang="pl-PL" sz="8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780483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452D6A9E-DC1F-4194-90CF-1CBE5D32C6D1}"/>
              </a:ext>
            </a:extLst>
          </p:cNvPr>
          <p:cNvSpPr/>
          <p:nvPr/>
        </p:nvSpPr>
        <p:spPr>
          <a:xfrm>
            <a:off x="234892" y="324516"/>
            <a:ext cx="11719420" cy="6273256"/>
          </a:xfrm>
          <a:prstGeom prst="rect">
            <a:avLst/>
          </a:prstGeom>
        </p:spPr>
        <p:txBody>
          <a:bodyPr wrap="square">
            <a:spAutoFit/>
          </a:bodyPr>
          <a:lstStyle/>
          <a:p>
            <a:pPr algn="just">
              <a:lnSpc>
                <a:spcPct val="107000"/>
              </a:lnSpc>
              <a:spcAft>
                <a:spcPts val="800"/>
              </a:spcAft>
            </a:pPr>
            <a:r>
              <a:rPr lang="pl-PL" sz="1200" b="1" dirty="0">
                <a:latin typeface="Times New Roman" panose="02020603050405020304" pitchFamily="18" charset="0"/>
                <a:ea typeface="Calibri" panose="020F0502020204030204" pitchFamily="34" charset="0"/>
                <a:cs typeface="Times New Roman" panose="02020603050405020304" pitchFamily="18" charset="0"/>
              </a:rPr>
              <a:t>AGE:</a:t>
            </a:r>
            <a:r>
              <a:rPr lang="pl-PL" sz="1200" dirty="0">
                <a:latin typeface="Times New Roman" panose="02020603050405020304" pitchFamily="18" charset="0"/>
                <a:ea typeface="Calibri" panose="020F0502020204030204" pitchFamily="34" charset="0"/>
                <a:cs typeface="Times New Roman" panose="02020603050405020304" pitchFamily="18" charset="0"/>
              </a:rPr>
              <a:t> 5 </a:t>
            </a:r>
            <a:r>
              <a:rPr lang="pl-PL" sz="1200" dirty="0" err="1">
                <a:latin typeface="Times New Roman" panose="02020603050405020304" pitchFamily="18" charset="0"/>
                <a:ea typeface="Calibri" panose="020F0502020204030204" pitchFamily="34" charset="0"/>
                <a:cs typeface="Times New Roman" panose="02020603050405020304" pitchFamily="18" charset="0"/>
              </a:rPr>
              <a:t>years</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old</a:t>
            </a:r>
            <a:endParaRPr lang="pl-PL"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pl-PL" sz="1200" b="1" dirty="0">
                <a:latin typeface="Times New Roman" panose="02020603050405020304" pitchFamily="18" charset="0"/>
                <a:ea typeface="Calibri" panose="020F0502020204030204" pitchFamily="34" charset="0"/>
                <a:cs typeface="Times New Roman" panose="02020603050405020304" pitchFamily="18" charset="0"/>
              </a:rPr>
              <a:t>NAME :</a:t>
            </a:r>
            <a:r>
              <a:rPr lang="pl-PL" sz="1200" dirty="0">
                <a:latin typeface="Times New Roman" panose="02020603050405020304" pitchFamily="18" charset="0"/>
                <a:ea typeface="Calibri" panose="020F0502020204030204" pitchFamily="34" charset="0"/>
                <a:cs typeface="Times New Roman" panose="02020603050405020304" pitchFamily="18" charset="0"/>
              </a:rPr>
              <a:t> Caroline</a:t>
            </a:r>
          </a:p>
          <a:p>
            <a:pPr algn="just">
              <a:lnSpc>
                <a:spcPct val="107000"/>
              </a:lnSpc>
              <a:spcAft>
                <a:spcPts val="800"/>
              </a:spcAft>
            </a:pPr>
            <a:r>
              <a:rPr lang="pl-PL" sz="1200" b="1" dirty="0">
                <a:latin typeface="Times New Roman" panose="02020603050405020304" pitchFamily="18" charset="0"/>
                <a:ea typeface="Calibri" panose="020F0502020204030204" pitchFamily="34" charset="0"/>
                <a:cs typeface="Times New Roman" panose="02020603050405020304" pitchFamily="18" charset="0"/>
              </a:rPr>
              <a:t>LANGUAGES: </a:t>
            </a:r>
            <a:r>
              <a:rPr lang="pl-PL" sz="1200" dirty="0" err="1">
                <a:latin typeface="Times New Roman" panose="02020603050405020304" pitchFamily="18" charset="0"/>
                <a:ea typeface="Calibri" panose="020F0502020204030204" pitchFamily="34" charset="0"/>
                <a:cs typeface="Times New Roman" panose="02020603050405020304" pitchFamily="18" charset="0"/>
              </a:rPr>
              <a:t>plish</a:t>
            </a:r>
            <a:endParaRPr lang="pl-PL"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pl-PL" sz="1200" b="1" dirty="0">
                <a:latin typeface="Times New Roman" panose="02020603050405020304" pitchFamily="18" charset="0"/>
                <a:ea typeface="Calibri" panose="020F0502020204030204" pitchFamily="34" charset="0"/>
                <a:cs typeface="Times New Roman" panose="02020603050405020304" pitchFamily="18" charset="0"/>
              </a:rPr>
              <a:t>WHEN IS HE/SHE HAPPY: </a:t>
            </a:r>
            <a:r>
              <a:rPr lang="pl-PL" sz="1200" dirty="0" err="1">
                <a:latin typeface="Times New Roman" panose="02020603050405020304" pitchFamily="18" charset="0"/>
                <a:ea typeface="Calibri" panose="020F0502020204030204" pitchFamily="34" charset="0"/>
                <a:cs typeface="Times New Roman" panose="02020603050405020304" pitchFamily="18" charset="0"/>
              </a:rPr>
              <a:t>when</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can</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a:latin typeface="Times New Roman" panose="02020603050405020304" pitchFamily="18" charset="0"/>
                <a:ea typeface="Calibri" panose="020F0502020204030204" pitchFamily="34" charset="0"/>
                <a:cs typeface="Times New Roman" panose="02020603050405020304" pitchFamily="18" charset="0"/>
              </a:rPr>
              <a:t>spend </a:t>
            </a:r>
            <a:r>
              <a:rPr lang="pl-PL" sz="1200" dirty="0" err="1">
                <a:latin typeface="Times New Roman" panose="02020603050405020304" pitchFamily="18" charset="0"/>
                <a:ea typeface="Calibri" panose="020F0502020204030204" pitchFamily="34" charset="0"/>
                <a:cs typeface="Times New Roman" panose="02020603050405020304" pitchFamily="18" charset="0"/>
              </a:rPr>
              <a:t>time</a:t>
            </a:r>
            <a:r>
              <a:rPr lang="pl-PL" sz="1200" dirty="0">
                <a:latin typeface="Times New Roman" panose="02020603050405020304" pitchFamily="18" charset="0"/>
                <a:ea typeface="Calibri" panose="020F0502020204030204" pitchFamily="34" charset="0"/>
                <a:cs typeface="Times New Roman" panose="02020603050405020304" pitchFamily="18" charset="0"/>
              </a:rPr>
              <a:t> with </a:t>
            </a:r>
            <a:r>
              <a:rPr lang="pl-PL" sz="12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meet</a:t>
            </a:r>
            <a:r>
              <a:rPr lang="pl-PL" sz="1200" dirty="0">
                <a:latin typeface="Times New Roman" panose="02020603050405020304" pitchFamily="18" charset="0"/>
                <a:ea typeface="Calibri" panose="020F0502020204030204" pitchFamily="34" charset="0"/>
                <a:cs typeface="Times New Roman" panose="02020603050405020304" pitchFamily="18" charset="0"/>
              </a:rPr>
              <a:t> with </a:t>
            </a:r>
            <a:r>
              <a:rPr lang="pl-PL" sz="12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friends</a:t>
            </a:r>
            <a:endParaRPr lang="pl-PL"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pl-PL" sz="1200" b="1" dirty="0">
                <a:latin typeface="Times New Roman" panose="02020603050405020304" pitchFamily="18" charset="0"/>
                <a:ea typeface="Calibri" panose="020F0502020204030204" pitchFamily="34" charset="0"/>
                <a:cs typeface="Times New Roman" panose="02020603050405020304" pitchFamily="18" charset="0"/>
              </a:rPr>
              <a:t>WHEN IS HE/SHE SAD</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when</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sister</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is</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sick</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when</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hasn’t</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seen</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grandma</a:t>
            </a:r>
            <a:r>
              <a:rPr lang="pl-PL" sz="1200" dirty="0">
                <a:latin typeface="Times New Roman" panose="02020603050405020304" pitchFamily="18" charset="0"/>
                <a:ea typeface="Calibri" panose="020F0502020204030204" pitchFamily="34" charset="0"/>
                <a:cs typeface="Times New Roman" panose="02020603050405020304" pitchFamily="18" charset="0"/>
              </a:rPr>
              <a:t> for </a:t>
            </a:r>
            <a:r>
              <a:rPr lang="pl-PL" sz="1200" dirty="0" err="1">
                <a:latin typeface="Times New Roman" panose="02020603050405020304" pitchFamily="18" charset="0"/>
                <a:ea typeface="Calibri" panose="020F0502020204030204" pitchFamily="34" charset="0"/>
                <a:cs typeface="Times New Roman" panose="02020603050405020304" pitchFamily="18" charset="0"/>
              </a:rPr>
              <a:t>long</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time</a:t>
            </a:r>
            <a:endParaRPr lang="pl-PL"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pl-PL" sz="1200" b="1" dirty="0">
                <a:latin typeface="Times New Roman" panose="02020603050405020304" pitchFamily="18" charset="0"/>
                <a:ea typeface="Calibri" panose="020F0502020204030204" pitchFamily="34" charset="0"/>
                <a:cs typeface="Times New Roman" panose="02020603050405020304" pitchFamily="18" charset="0"/>
              </a:rPr>
              <a:t>WHAT IS HE/SHE AFRAID OF</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darkness</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spiders</a:t>
            </a:r>
            <a:r>
              <a:rPr lang="pl-PL" sz="1200" dirty="0">
                <a:latin typeface="Times New Roman" panose="02020603050405020304" pitchFamily="18" charset="0"/>
                <a:ea typeface="Calibri" panose="020F0502020204030204" pitchFamily="34" charset="0"/>
                <a:cs typeface="Times New Roman" panose="02020603050405020304" pitchFamily="18" charset="0"/>
              </a:rPr>
              <a:t>, the </a:t>
            </a:r>
            <a:r>
              <a:rPr lang="pl-PL" sz="1200" dirty="0" err="1">
                <a:latin typeface="Times New Roman" panose="02020603050405020304" pitchFamily="18" charset="0"/>
                <a:ea typeface="Calibri" panose="020F0502020204030204" pitchFamily="34" charset="0"/>
                <a:cs typeface="Times New Roman" panose="02020603050405020304" pitchFamily="18" charset="0"/>
              </a:rPr>
              <a:t>barking</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dogs</a:t>
            </a:r>
            <a:endParaRPr lang="pl-PL"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pl-PL" sz="1200" b="1" dirty="0">
                <a:latin typeface="Times New Roman" panose="02020603050405020304" pitchFamily="18" charset="0"/>
                <a:ea typeface="Calibri" panose="020F0502020204030204" pitchFamily="34" charset="0"/>
                <a:cs typeface="Times New Roman" panose="02020603050405020304" pitchFamily="18" charset="0"/>
              </a:rPr>
              <a:t>WHERE DOEAS HE/SHE LIVE: </a:t>
            </a:r>
            <a:r>
              <a:rPr lang="pl-PL" sz="1200" dirty="0">
                <a:latin typeface="Times New Roman" panose="02020603050405020304" pitchFamily="18" charset="0"/>
                <a:ea typeface="Calibri" panose="020F0502020204030204" pitchFamily="34" charset="0"/>
                <a:cs typeface="Times New Roman" panose="02020603050405020304" pitchFamily="18" charset="0"/>
              </a:rPr>
              <a:t>Caroline </a:t>
            </a:r>
            <a:r>
              <a:rPr lang="pl-PL" sz="1200" dirty="0" err="1">
                <a:latin typeface="Times New Roman" panose="02020603050405020304" pitchFamily="18" charset="0"/>
                <a:ea typeface="Calibri" panose="020F0502020204030204" pitchFamily="34" charset="0"/>
                <a:cs typeface="Times New Roman" panose="02020603050405020304" pitchFamily="18" charset="0"/>
              </a:rPr>
              <a:t>lives</a:t>
            </a:r>
            <a:r>
              <a:rPr lang="pl-PL" sz="1200" dirty="0">
                <a:latin typeface="Times New Roman" panose="02020603050405020304" pitchFamily="18" charset="0"/>
                <a:ea typeface="Calibri" panose="020F0502020204030204" pitchFamily="34" charset="0"/>
                <a:cs typeface="Times New Roman" panose="02020603050405020304" pitchFamily="18" charset="0"/>
              </a:rPr>
              <a:t> in blok of </a:t>
            </a:r>
            <a:r>
              <a:rPr lang="pl-PL" sz="1200" dirty="0" err="1">
                <a:latin typeface="Times New Roman" panose="02020603050405020304" pitchFamily="18" charset="0"/>
                <a:ea typeface="Calibri" panose="020F0502020204030204" pitchFamily="34" charset="0"/>
                <a:cs typeface="Times New Roman" panose="02020603050405020304" pitchFamily="18" charset="0"/>
              </a:rPr>
              <a:t>flat</a:t>
            </a:r>
            <a:r>
              <a:rPr lang="pl-PL" sz="1200" dirty="0">
                <a:latin typeface="Times New Roman" panose="02020603050405020304" pitchFamily="18" charset="0"/>
                <a:ea typeface="Calibri" panose="020F0502020204030204" pitchFamily="34" charset="0"/>
                <a:cs typeface="Times New Roman" panose="02020603050405020304" pitchFamily="18" charset="0"/>
              </a:rPr>
              <a:t> with </a:t>
            </a:r>
            <a:r>
              <a:rPr lang="pl-PL" sz="1200" dirty="0" err="1">
                <a:latin typeface="Times New Roman" panose="02020603050405020304" pitchFamily="18" charset="0"/>
                <a:ea typeface="Calibri" panose="020F0502020204030204" pitchFamily="34" charset="0"/>
                <a:cs typeface="Times New Roman" panose="02020603050405020304" pitchFamily="18" charset="0"/>
              </a:rPr>
              <a:t>parents</a:t>
            </a:r>
            <a:r>
              <a:rPr lang="pl-PL" sz="1200" dirty="0">
                <a:latin typeface="Times New Roman" panose="02020603050405020304" pitchFamily="18" charset="0"/>
                <a:ea typeface="Calibri" panose="020F0502020204030204" pitchFamily="34" charset="0"/>
                <a:cs typeface="Times New Roman" panose="02020603050405020304" pitchFamily="18" charset="0"/>
              </a:rPr>
              <a:t> and </a:t>
            </a:r>
            <a:r>
              <a:rPr lang="pl-PL" sz="12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younger</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sister</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shares</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bedroom</a:t>
            </a:r>
            <a:r>
              <a:rPr lang="pl-PL" sz="1200" dirty="0">
                <a:latin typeface="Times New Roman" panose="02020603050405020304" pitchFamily="18" charset="0"/>
                <a:ea typeface="Calibri" panose="020F0502020204030204" pitchFamily="34" charset="0"/>
                <a:cs typeface="Times New Roman" panose="02020603050405020304" pitchFamily="18" charset="0"/>
              </a:rPr>
              <a:t> with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sister</a:t>
            </a:r>
            <a:endParaRPr lang="pl-PL"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pl-PL" sz="1200" b="1" dirty="0">
                <a:latin typeface="Times New Roman" panose="02020603050405020304" pitchFamily="18" charset="0"/>
                <a:ea typeface="Calibri" panose="020F0502020204030204" pitchFamily="34" charset="0"/>
                <a:cs typeface="Times New Roman" panose="02020603050405020304" pitchFamily="18" charset="0"/>
              </a:rPr>
              <a:t>PARENTS: </a:t>
            </a:r>
            <a:r>
              <a:rPr lang="pl-PL" sz="1200" dirty="0" err="1">
                <a:latin typeface="Times New Roman" panose="02020603050405020304" pitchFamily="18" charset="0"/>
                <a:ea typeface="Calibri" panose="020F0502020204030204" pitchFamily="34" charset="0"/>
                <a:cs typeface="Times New Roman" panose="02020603050405020304" pitchFamily="18" charset="0"/>
              </a:rPr>
              <a:t>Father</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is</a:t>
            </a:r>
            <a:r>
              <a:rPr lang="pl-PL" sz="1200" dirty="0">
                <a:latin typeface="Times New Roman" panose="02020603050405020304" pitchFamily="18" charset="0"/>
                <a:ea typeface="Calibri" panose="020F0502020204030204" pitchFamily="34" charset="0"/>
                <a:cs typeface="Times New Roman" panose="02020603050405020304" pitchFamily="18" charset="0"/>
              </a:rPr>
              <a:t> a </a:t>
            </a:r>
            <a:r>
              <a:rPr lang="pl-PL" sz="1200" dirty="0" err="1">
                <a:latin typeface="Times New Roman" panose="02020603050405020304" pitchFamily="18" charset="0"/>
                <a:ea typeface="Calibri" panose="020F0502020204030204" pitchFamily="34" charset="0"/>
                <a:cs typeface="Times New Roman" panose="02020603050405020304" pitchFamily="18" charset="0"/>
              </a:rPr>
              <a:t>teacher</a:t>
            </a:r>
            <a:r>
              <a:rPr lang="pl-PL" sz="1200" dirty="0">
                <a:latin typeface="Times New Roman" panose="02020603050405020304" pitchFamily="18" charset="0"/>
                <a:ea typeface="Calibri" panose="020F0502020204030204" pitchFamily="34" charset="0"/>
                <a:cs typeface="Times New Roman" panose="02020603050405020304" pitchFamily="18" charset="0"/>
              </a:rPr>
              <a:t> in High School, </a:t>
            </a:r>
            <a:r>
              <a:rPr lang="pl-PL" sz="1200" dirty="0" err="1">
                <a:latin typeface="Times New Roman" panose="02020603050405020304" pitchFamily="18" charset="0"/>
                <a:ea typeface="Calibri" panose="020F0502020204030204" pitchFamily="34" charset="0"/>
                <a:cs typeface="Times New Roman" panose="02020603050405020304" pitchFamily="18" charset="0"/>
              </a:rPr>
              <a:t>mother</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works</a:t>
            </a:r>
            <a:r>
              <a:rPr lang="pl-PL" sz="1200" dirty="0">
                <a:latin typeface="Times New Roman" panose="02020603050405020304" pitchFamily="18" charset="0"/>
                <a:ea typeface="Calibri" panose="020F0502020204030204" pitchFamily="34" charset="0"/>
                <a:cs typeface="Times New Roman" panose="02020603050405020304" pitchFamily="18" charset="0"/>
              </a:rPr>
              <a:t> in </a:t>
            </a:r>
            <a:r>
              <a:rPr lang="pl-PL" sz="1200" dirty="0" err="1">
                <a:latin typeface="Times New Roman" panose="02020603050405020304" pitchFamily="18" charset="0"/>
                <a:ea typeface="Calibri" panose="020F0502020204030204" pitchFamily="34" charset="0"/>
                <a:cs typeface="Times New Roman" panose="02020603050405020304" pitchFamily="18" charset="0"/>
              </a:rPr>
              <a:t>library</a:t>
            </a:r>
            <a:endParaRPr lang="pl-PL"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pl-PL" sz="1200" b="1" dirty="0">
                <a:latin typeface="Times New Roman" panose="02020603050405020304" pitchFamily="18" charset="0"/>
                <a:ea typeface="Calibri" panose="020F0502020204030204" pitchFamily="34" charset="0"/>
                <a:cs typeface="Times New Roman" panose="02020603050405020304" pitchFamily="18" charset="0"/>
              </a:rPr>
              <a:t>WHAT DOES SHE LIKE DO AT HOME:</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play</a:t>
            </a:r>
            <a:r>
              <a:rPr lang="pl-PL" sz="1200" dirty="0">
                <a:latin typeface="Times New Roman" panose="02020603050405020304" pitchFamily="18" charset="0"/>
                <a:ea typeface="Calibri" panose="020F0502020204030204" pitchFamily="34" charset="0"/>
                <a:cs typeface="Times New Roman" panose="02020603050405020304" pitchFamily="18" charset="0"/>
              </a:rPr>
              <a:t> with </a:t>
            </a:r>
            <a:r>
              <a:rPr lang="pl-PL" sz="1200" dirty="0" err="1">
                <a:latin typeface="Times New Roman" panose="02020603050405020304" pitchFamily="18" charset="0"/>
                <a:ea typeface="Calibri" panose="020F0502020204030204" pitchFamily="34" charset="0"/>
                <a:cs typeface="Times New Roman" panose="02020603050405020304" pitchFamily="18" charset="0"/>
              </a:rPr>
              <a:t>dolls</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watch</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cartoons</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draw</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play</a:t>
            </a:r>
            <a:r>
              <a:rPr lang="pl-PL" sz="1200" dirty="0">
                <a:latin typeface="Times New Roman" panose="02020603050405020304" pitchFamily="18" charset="0"/>
                <a:ea typeface="Calibri" panose="020F0502020204030204" pitchFamily="34" charset="0"/>
                <a:cs typeface="Times New Roman" panose="02020603050405020304" pitchFamily="18" charset="0"/>
              </a:rPr>
              <a:t> with </a:t>
            </a:r>
            <a:r>
              <a:rPr lang="pl-PL" sz="1200" dirty="0" err="1">
                <a:latin typeface="Times New Roman" panose="02020603050405020304" pitchFamily="18" charset="0"/>
                <a:ea typeface="Calibri" panose="020F0502020204030204" pitchFamily="34" charset="0"/>
                <a:cs typeface="Times New Roman" panose="02020603050405020304" pitchFamily="18" charset="0"/>
              </a:rPr>
              <a:t>younger</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sister</a:t>
            </a:r>
            <a:endParaRPr lang="pl-PL"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pl-PL" sz="1200" b="1" dirty="0">
                <a:latin typeface="Times New Roman" panose="02020603050405020304" pitchFamily="18" charset="0"/>
                <a:ea typeface="Calibri" panose="020F0502020204030204" pitchFamily="34" charset="0"/>
                <a:cs typeface="Times New Roman" panose="02020603050405020304" pitchFamily="18" charset="0"/>
              </a:rPr>
              <a:t>HE/SHE IS GOOD AT</a:t>
            </a:r>
            <a:r>
              <a:rPr lang="pl-PL" sz="1200" dirty="0">
                <a:latin typeface="Times New Roman" panose="02020603050405020304" pitchFamily="18" charset="0"/>
                <a:ea typeface="Calibri" panose="020F0502020204030204" pitchFamily="34" charset="0"/>
                <a:cs typeface="Times New Roman" panose="02020603050405020304" pitchFamily="18" charset="0"/>
              </a:rPr>
              <a:t>: Carolina </a:t>
            </a:r>
            <a:r>
              <a:rPr lang="pl-PL" sz="1200" dirty="0" err="1">
                <a:latin typeface="Times New Roman" panose="02020603050405020304" pitchFamily="18" charset="0"/>
                <a:ea typeface="Calibri" panose="020F0502020204030204" pitchFamily="34" charset="0"/>
                <a:cs typeface="Times New Roman" panose="02020603050405020304" pitchFamily="18" charset="0"/>
              </a:rPr>
              <a:t>can</a:t>
            </a:r>
            <a:r>
              <a:rPr lang="pl-PL" sz="1200" dirty="0">
                <a:latin typeface="Times New Roman" panose="02020603050405020304" pitchFamily="18" charset="0"/>
                <a:ea typeface="Calibri" panose="020F0502020204030204" pitchFamily="34" charset="0"/>
                <a:cs typeface="Times New Roman" panose="02020603050405020304" pitchFamily="18" charset="0"/>
              </a:rPr>
              <a:t> dance </a:t>
            </a:r>
            <a:r>
              <a:rPr lang="pl-PL" sz="1200" dirty="0" err="1">
                <a:latin typeface="Times New Roman" panose="02020603050405020304" pitchFamily="18" charset="0"/>
                <a:ea typeface="Calibri" panose="020F0502020204030204" pitchFamily="34" charset="0"/>
                <a:cs typeface="Times New Roman" panose="02020603050405020304" pitchFamily="18" charset="0"/>
              </a:rPr>
              <a:t>very</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well</a:t>
            </a:r>
            <a:endParaRPr lang="pl-PL"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pl-PL" sz="1200" b="1" dirty="0">
                <a:latin typeface="Times New Roman" panose="02020603050405020304" pitchFamily="18" charset="0"/>
                <a:ea typeface="Calibri" panose="020F0502020204030204" pitchFamily="34" charset="0"/>
                <a:cs typeface="Times New Roman" panose="02020603050405020304" pitchFamily="18" charset="0"/>
              </a:rPr>
              <a:t>FAVOURITE FOOD:</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sorrel</a:t>
            </a:r>
            <a:r>
              <a:rPr lang="pl-PL" sz="1200" dirty="0">
                <a:latin typeface="Times New Roman" panose="02020603050405020304" pitchFamily="18" charset="0"/>
                <a:ea typeface="Calibri" panose="020F0502020204030204" pitchFamily="34" charset="0"/>
                <a:cs typeface="Times New Roman" panose="02020603050405020304" pitchFamily="18" charset="0"/>
              </a:rPr>
              <a:t> soup, </a:t>
            </a:r>
            <a:r>
              <a:rPr lang="pl-PL" sz="1200" dirty="0" err="1">
                <a:latin typeface="Times New Roman" panose="02020603050405020304" pitchFamily="18" charset="0"/>
                <a:ea typeface="Calibri" panose="020F0502020204030204" pitchFamily="34" charset="0"/>
                <a:cs typeface="Times New Roman" panose="02020603050405020304" pitchFamily="18" charset="0"/>
              </a:rPr>
              <a:t>beetroot</a:t>
            </a:r>
            <a:endParaRPr lang="pl-PL"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pl-PL" sz="1200" b="1" dirty="0">
                <a:latin typeface="Times New Roman" panose="02020603050405020304" pitchFamily="18" charset="0"/>
                <a:ea typeface="Calibri" panose="020F0502020204030204" pitchFamily="34" charset="0"/>
                <a:cs typeface="Times New Roman" panose="02020603050405020304" pitchFamily="18" charset="0"/>
              </a:rPr>
              <a:t>IMPRTANT MOMENT IN HIS/HER LIFE</a:t>
            </a:r>
            <a:r>
              <a:rPr lang="pl-PL" sz="1200" dirty="0">
                <a:latin typeface="Times New Roman" panose="02020603050405020304" pitchFamily="18" charset="0"/>
                <a:ea typeface="Calibri" panose="020F0502020204030204" pitchFamily="34" charset="0"/>
                <a:cs typeface="Times New Roman" panose="02020603050405020304" pitchFamily="18" charset="0"/>
              </a:rPr>
              <a:t>: Carolina </a:t>
            </a:r>
            <a:r>
              <a:rPr lang="pl-PL" sz="1200" dirty="0" err="1">
                <a:latin typeface="Times New Roman" panose="02020603050405020304" pitchFamily="18" charset="0"/>
                <a:ea typeface="Calibri" panose="020F0502020204030204" pitchFamily="34" charset="0"/>
                <a:cs typeface="Times New Roman" panose="02020603050405020304" pitchFamily="18" charset="0"/>
              </a:rPr>
              <a:t>moved</a:t>
            </a:r>
            <a:r>
              <a:rPr lang="pl-PL" sz="1200" dirty="0">
                <a:latin typeface="Times New Roman" panose="02020603050405020304" pitchFamily="18" charset="0"/>
                <a:ea typeface="Calibri" panose="020F0502020204030204" pitchFamily="34" charset="0"/>
                <a:cs typeface="Times New Roman" panose="02020603050405020304" pitchFamily="18" charset="0"/>
              </a:rPr>
              <a:t> with </a:t>
            </a:r>
            <a:r>
              <a:rPr lang="pl-PL" sz="12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parents</a:t>
            </a:r>
            <a:r>
              <a:rPr lang="pl-PL" sz="1200" dirty="0">
                <a:latin typeface="Times New Roman" panose="02020603050405020304" pitchFamily="18" charset="0"/>
                <a:ea typeface="Calibri" panose="020F0502020204030204" pitchFamily="34" charset="0"/>
                <a:cs typeface="Times New Roman" panose="02020603050405020304" pitchFamily="18" charset="0"/>
              </a:rPr>
              <a:t> to a </a:t>
            </a:r>
            <a:r>
              <a:rPr lang="pl-PL" sz="1200" dirty="0" err="1">
                <a:latin typeface="Times New Roman" panose="02020603050405020304" pitchFamily="18" charset="0"/>
                <a:ea typeface="Calibri" panose="020F0502020204030204" pitchFamily="34" charset="0"/>
                <a:cs typeface="Times New Roman" panose="02020603050405020304" pitchFamily="18" charset="0"/>
              </a:rPr>
              <a:t>new</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apartment</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also</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had</a:t>
            </a:r>
            <a:r>
              <a:rPr lang="pl-PL" sz="1200" dirty="0">
                <a:latin typeface="Times New Roman" panose="02020603050405020304" pitchFamily="18" charset="0"/>
                <a:ea typeface="Calibri" panose="020F0502020204030204" pitchFamily="34" charset="0"/>
                <a:cs typeface="Times New Roman" panose="02020603050405020304" pitchFamily="18" charset="0"/>
              </a:rPr>
              <a:t> to </a:t>
            </a:r>
            <a:r>
              <a:rPr lang="pl-PL" sz="1200" dirty="0" err="1">
                <a:latin typeface="Times New Roman" panose="02020603050405020304" pitchFamily="18" charset="0"/>
                <a:ea typeface="Calibri" panose="020F0502020204030204" pitchFamily="34" charset="0"/>
                <a:cs typeface="Times New Roman" panose="02020603050405020304" pitchFamily="18" charset="0"/>
              </a:rPr>
              <a:t>change</a:t>
            </a:r>
            <a:r>
              <a:rPr lang="pl-PL" sz="1200" dirty="0">
                <a:latin typeface="Times New Roman" panose="02020603050405020304" pitchFamily="18" charset="0"/>
                <a:ea typeface="Calibri" panose="020F0502020204030204" pitchFamily="34" charset="0"/>
                <a:cs typeface="Times New Roman" panose="02020603050405020304" pitchFamily="18" charset="0"/>
              </a:rPr>
              <a:t> the </a:t>
            </a:r>
            <a:r>
              <a:rPr lang="pl-PL" sz="1200" dirty="0" err="1">
                <a:latin typeface="Times New Roman" panose="02020603050405020304" pitchFamily="18" charset="0"/>
                <a:ea typeface="Calibri" panose="020F0502020204030204" pitchFamily="34" charset="0"/>
                <a:cs typeface="Times New Roman" panose="02020603050405020304" pitchFamily="18" charset="0"/>
              </a:rPr>
              <a:t>kindergarten</a:t>
            </a:r>
            <a:r>
              <a:rPr lang="pl-PL" sz="12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pl-PL" sz="1200" b="1" dirty="0">
                <a:latin typeface="Times New Roman" panose="02020603050405020304" pitchFamily="18" charset="0"/>
                <a:ea typeface="Calibri" panose="020F0502020204030204" pitchFamily="34" charset="0"/>
                <a:cs typeface="Times New Roman" panose="02020603050405020304" pitchFamily="18" charset="0"/>
              </a:rPr>
              <a:t>STORY:</a:t>
            </a:r>
            <a:endParaRPr lang="pl-PL"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pl-PL" sz="1200" dirty="0">
                <a:latin typeface="Times New Roman" panose="02020603050405020304" pitchFamily="18" charset="0"/>
                <a:ea typeface="Calibri" panose="020F0502020204030204" pitchFamily="34" charset="0"/>
                <a:cs typeface="Times New Roman" panose="02020603050405020304" pitchFamily="18" charset="0"/>
              </a:rPr>
              <a:t>Karolinka </a:t>
            </a:r>
            <a:r>
              <a:rPr lang="pl-PL" sz="1200" dirty="0" err="1">
                <a:latin typeface="Times New Roman" panose="02020603050405020304" pitchFamily="18" charset="0"/>
                <a:ea typeface="Calibri" panose="020F0502020204030204" pitchFamily="34" charset="0"/>
                <a:cs typeface="Times New Roman" panose="02020603050405020304" pitchFamily="18" charset="0"/>
              </a:rPr>
              <a:t>moved</a:t>
            </a:r>
            <a:r>
              <a:rPr lang="pl-PL" sz="1200" dirty="0">
                <a:latin typeface="Times New Roman" panose="02020603050405020304" pitchFamily="18" charset="0"/>
                <a:ea typeface="Calibri" panose="020F0502020204030204" pitchFamily="34" charset="0"/>
                <a:cs typeface="Times New Roman" panose="02020603050405020304" pitchFamily="18" charset="0"/>
              </a:rPr>
              <a:t> to a </a:t>
            </a:r>
            <a:r>
              <a:rPr lang="pl-PL" sz="1200" dirty="0" err="1">
                <a:latin typeface="Times New Roman" panose="02020603050405020304" pitchFamily="18" charset="0"/>
                <a:ea typeface="Calibri" panose="020F0502020204030204" pitchFamily="34" charset="0"/>
                <a:cs typeface="Times New Roman" panose="02020603050405020304" pitchFamily="18" charset="0"/>
              </a:rPr>
              <a:t>new</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apartment</a:t>
            </a:r>
            <a:r>
              <a:rPr lang="pl-PL" sz="1200" dirty="0">
                <a:latin typeface="Times New Roman" panose="02020603050405020304" pitchFamily="18" charset="0"/>
                <a:ea typeface="Calibri" panose="020F0502020204030204" pitchFamily="34" charset="0"/>
                <a:cs typeface="Times New Roman" panose="02020603050405020304" pitchFamily="18" charset="0"/>
              </a:rPr>
              <a:t> in Mokotów with </a:t>
            </a:r>
            <a:r>
              <a:rPr lang="pl-PL" sz="12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parents</a:t>
            </a:r>
            <a:r>
              <a:rPr lang="pl-PL" sz="1200" dirty="0">
                <a:latin typeface="Times New Roman" panose="02020603050405020304" pitchFamily="18" charset="0"/>
                <a:ea typeface="Calibri" panose="020F0502020204030204" pitchFamily="34" charset="0"/>
                <a:cs typeface="Times New Roman" panose="02020603050405020304" pitchFamily="18" charset="0"/>
              </a:rPr>
              <a:t> and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sister</a:t>
            </a:r>
            <a:r>
              <a:rPr lang="pl-PL" sz="1200" dirty="0">
                <a:latin typeface="Times New Roman" panose="02020603050405020304" pitchFamily="18" charset="0"/>
                <a:ea typeface="Calibri" panose="020F0502020204030204" pitchFamily="34" charset="0"/>
                <a:cs typeface="Times New Roman" panose="02020603050405020304" pitchFamily="18" charset="0"/>
              </a:rPr>
              <a:t>, and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also</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had</a:t>
            </a:r>
            <a:r>
              <a:rPr lang="pl-PL" sz="1200" dirty="0">
                <a:latin typeface="Times New Roman" panose="02020603050405020304" pitchFamily="18" charset="0"/>
                <a:ea typeface="Calibri" panose="020F0502020204030204" pitchFamily="34" charset="0"/>
                <a:cs typeface="Times New Roman" panose="02020603050405020304" pitchFamily="18" charset="0"/>
              </a:rPr>
              <a:t> to </a:t>
            </a:r>
            <a:r>
              <a:rPr lang="pl-PL" sz="1200" dirty="0" err="1">
                <a:latin typeface="Times New Roman" panose="02020603050405020304" pitchFamily="18" charset="0"/>
                <a:ea typeface="Calibri" panose="020F0502020204030204" pitchFamily="34" charset="0"/>
                <a:cs typeface="Times New Roman" panose="02020603050405020304" pitchFamily="18" charset="0"/>
              </a:rPr>
              <a:t>change</a:t>
            </a:r>
            <a:r>
              <a:rPr lang="pl-PL" sz="1200" dirty="0">
                <a:latin typeface="Times New Roman" panose="02020603050405020304" pitchFamily="18" charset="0"/>
                <a:ea typeface="Calibri" panose="020F0502020204030204" pitchFamily="34" charset="0"/>
                <a:cs typeface="Times New Roman" panose="02020603050405020304" pitchFamily="18" charset="0"/>
              </a:rPr>
              <a:t> the </a:t>
            </a:r>
            <a:r>
              <a:rPr lang="pl-PL" sz="1200" dirty="0" err="1">
                <a:latin typeface="Times New Roman" panose="02020603050405020304" pitchFamily="18" charset="0"/>
                <a:ea typeface="Calibri" panose="020F0502020204030204" pitchFamily="34" charset="0"/>
                <a:cs typeface="Times New Roman" panose="02020603050405020304" pitchFamily="18" charset="0"/>
              </a:rPr>
              <a:t>kindergarten</a:t>
            </a:r>
            <a:r>
              <a:rPr lang="pl-PL" sz="1200" dirty="0">
                <a:latin typeface="Times New Roman" panose="02020603050405020304" pitchFamily="18" charset="0"/>
                <a:ea typeface="Calibri" panose="020F0502020204030204" pitchFamily="34" charset="0"/>
                <a:cs typeface="Times New Roman" panose="02020603050405020304" pitchFamily="18" charset="0"/>
              </a:rPr>
              <a:t>. The </a:t>
            </a:r>
            <a:r>
              <a:rPr lang="pl-PL" sz="1200" dirty="0" err="1">
                <a:latin typeface="Times New Roman" panose="02020603050405020304" pitchFamily="18" charset="0"/>
                <a:ea typeface="Calibri" panose="020F0502020204030204" pitchFamily="34" charset="0"/>
                <a:cs typeface="Times New Roman" panose="02020603050405020304" pitchFamily="18" charset="0"/>
              </a:rPr>
              <a:t>girl</a:t>
            </a:r>
            <a:r>
              <a:rPr lang="pl-PL" sz="1200" dirty="0">
                <a:latin typeface="Times New Roman" panose="02020603050405020304" pitchFamily="18" charset="0"/>
                <a:ea typeface="Calibri" panose="020F0502020204030204" pitchFamily="34" charset="0"/>
                <a:cs typeface="Times New Roman" panose="02020603050405020304" pitchFamily="18" charset="0"/>
              </a:rPr>
              <a:t> was sad to </a:t>
            </a:r>
            <a:r>
              <a:rPr lang="pl-PL" sz="1200" dirty="0" err="1">
                <a:latin typeface="Times New Roman" panose="02020603050405020304" pitchFamily="18" charset="0"/>
                <a:ea typeface="Calibri" panose="020F0502020204030204" pitchFamily="34" charset="0"/>
                <a:cs typeface="Times New Roman" panose="02020603050405020304" pitchFamily="18" charset="0"/>
              </a:rPr>
              <a:t>leave</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friends</a:t>
            </a:r>
            <a:r>
              <a:rPr lang="pl-PL" sz="1200" dirty="0">
                <a:latin typeface="Times New Roman" panose="02020603050405020304" pitchFamily="18" charset="0"/>
                <a:ea typeface="Calibri" panose="020F0502020204030204" pitchFamily="34" charset="0"/>
                <a:cs typeface="Times New Roman" panose="02020603050405020304" pitchFamily="18" charset="0"/>
              </a:rPr>
              <a:t>, but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200" dirty="0">
                <a:latin typeface="Times New Roman" panose="02020603050405020304" pitchFamily="18" charset="0"/>
                <a:ea typeface="Calibri" panose="020F0502020204030204" pitchFamily="34" charset="0"/>
                <a:cs typeface="Times New Roman" panose="02020603050405020304" pitchFamily="18" charset="0"/>
              </a:rPr>
              <a:t> was </a:t>
            </a:r>
            <a:r>
              <a:rPr lang="pl-PL" sz="1200" dirty="0" err="1">
                <a:latin typeface="Times New Roman" panose="02020603050405020304" pitchFamily="18" charset="0"/>
                <a:ea typeface="Calibri" panose="020F0502020204030204" pitchFamily="34" charset="0"/>
                <a:cs typeface="Times New Roman" panose="02020603050405020304" pitchFamily="18" charset="0"/>
              </a:rPr>
              <a:t>also</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glad</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could</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meet</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new</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peers</a:t>
            </a:r>
            <a:r>
              <a:rPr lang="pl-PL" sz="1200" dirty="0">
                <a:latin typeface="Times New Roman" panose="02020603050405020304" pitchFamily="18" charset="0"/>
                <a:ea typeface="Calibri" panose="020F0502020204030204" pitchFamily="34" charset="0"/>
                <a:cs typeface="Times New Roman" panose="02020603050405020304" pitchFamily="18" charset="0"/>
              </a:rPr>
              <a:t>. The </a:t>
            </a:r>
            <a:r>
              <a:rPr lang="pl-PL" sz="1200" dirty="0" err="1">
                <a:latin typeface="Times New Roman" panose="02020603050405020304" pitchFamily="18" charset="0"/>
                <a:ea typeface="Calibri" panose="020F0502020204030204" pitchFamily="34" charset="0"/>
                <a:cs typeface="Times New Roman" panose="02020603050405020304" pitchFamily="18" charset="0"/>
              </a:rPr>
              <a:t>girl</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is</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very</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sociable</a:t>
            </a:r>
            <a:r>
              <a:rPr lang="pl-PL" sz="1200" dirty="0">
                <a:latin typeface="Times New Roman" panose="02020603050405020304" pitchFamily="18" charset="0"/>
                <a:ea typeface="Calibri" panose="020F0502020204030204" pitchFamily="34" charset="0"/>
                <a:cs typeface="Times New Roman" panose="02020603050405020304" pitchFamily="18" charset="0"/>
              </a:rPr>
              <a:t> and </a:t>
            </a:r>
            <a:r>
              <a:rPr lang="pl-PL" sz="1200" dirty="0" err="1">
                <a:latin typeface="Times New Roman" panose="02020603050405020304" pitchFamily="18" charset="0"/>
                <a:ea typeface="Calibri" panose="020F0502020204030204" pitchFamily="34" charset="0"/>
                <a:cs typeface="Times New Roman" panose="02020603050405020304" pitchFamily="18" charset="0"/>
              </a:rPr>
              <a:t>cheerful</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likes</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spending</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time</a:t>
            </a:r>
            <a:r>
              <a:rPr lang="pl-PL" sz="1200" dirty="0">
                <a:latin typeface="Times New Roman" panose="02020603050405020304" pitchFamily="18" charset="0"/>
                <a:ea typeface="Calibri" panose="020F0502020204030204" pitchFamily="34" charset="0"/>
                <a:cs typeface="Times New Roman" panose="02020603050405020304" pitchFamily="18" charset="0"/>
              </a:rPr>
              <a:t> with </a:t>
            </a:r>
            <a:r>
              <a:rPr lang="pl-PL" sz="1200" dirty="0" err="1">
                <a:latin typeface="Times New Roman" panose="02020603050405020304" pitchFamily="18" charset="0"/>
                <a:ea typeface="Calibri" panose="020F0502020204030204" pitchFamily="34" charset="0"/>
                <a:cs typeface="Times New Roman" panose="02020603050405020304" pitchFamily="18" charset="0"/>
              </a:rPr>
              <a:t>other</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children</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liked</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new</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kindergarten</a:t>
            </a:r>
            <a:r>
              <a:rPr lang="pl-PL" sz="1200" dirty="0">
                <a:latin typeface="Times New Roman" panose="02020603050405020304" pitchFamily="18" charset="0"/>
                <a:ea typeface="Calibri" panose="020F0502020204030204" pitchFamily="34" charset="0"/>
                <a:cs typeface="Times New Roman" panose="02020603050405020304" pitchFamily="18" charset="0"/>
              </a:rPr>
              <a:t> and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also</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liked</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new</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teacher</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However</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when</a:t>
            </a:r>
            <a:r>
              <a:rPr lang="pl-PL" sz="1200" dirty="0">
                <a:latin typeface="Times New Roman" panose="02020603050405020304" pitchFamily="18" charset="0"/>
                <a:ea typeface="Calibri" panose="020F0502020204030204" pitchFamily="34" charset="0"/>
                <a:cs typeface="Times New Roman" panose="02020603050405020304" pitchFamily="18" charset="0"/>
              </a:rPr>
              <a:t> Karolinka </a:t>
            </a:r>
            <a:r>
              <a:rPr lang="pl-PL" sz="1200" dirty="0" err="1">
                <a:latin typeface="Times New Roman" panose="02020603050405020304" pitchFamily="18" charset="0"/>
                <a:ea typeface="Calibri" panose="020F0502020204030204" pitchFamily="34" charset="0"/>
                <a:cs typeface="Times New Roman" panose="02020603050405020304" pitchFamily="18" charset="0"/>
              </a:rPr>
              <a:t>tried</a:t>
            </a:r>
            <a:r>
              <a:rPr lang="pl-PL" sz="1200" dirty="0">
                <a:latin typeface="Times New Roman" panose="02020603050405020304" pitchFamily="18" charset="0"/>
                <a:ea typeface="Calibri" panose="020F0502020204030204" pitchFamily="34" charset="0"/>
                <a:cs typeface="Times New Roman" panose="02020603050405020304" pitchFamily="18" charset="0"/>
              </a:rPr>
              <a:t> to </a:t>
            </a:r>
            <a:r>
              <a:rPr lang="pl-PL" sz="1200" dirty="0" err="1">
                <a:latin typeface="Times New Roman" panose="02020603050405020304" pitchFamily="18" charset="0"/>
                <a:ea typeface="Calibri" panose="020F0502020204030204" pitchFamily="34" charset="0"/>
                <a:cs typeface="Times New Roman" panose="02020603050405020304" pitchFamily="18" charset="0"/>
              </a:rPr>
              <a:t>join</a:t>
            </a:r>
            <a:r>
              <a:rPr lang="pl-PL" sz="1200" dirty="0">
                <a:latin typeface="Times New Roman" panose="02020603050405020304" pitchFamily="18" charset="0"/>
                <a:ea typeface="Calibri" panose="020F0502020204030204" pitchFamily="34" charset="0"/>
                <a:cs typeface="Times New Roman" panose="02020603050405020304" pitchFamily="18" charset="0"/>
              </a:rPr>
              <a:t> the </a:t>
            </a:r>
            <a:r>
              <a:rPr lang="pl-PL" sz="1200" dirty="0" err="1">
                <a:latin typeface="Times New Roman" panose="02020603050405020304" pitchFamily="18" charset="0"/>
                <a:ea typeface="Calibri" panose="020F0502020204030204" pitchFamily="34" charset="0"/>
                <a:cs typeface="Times New Roman" panose="02020603050405020304" pitchFamily="18" charset="0"/>
              </a:rPr>
              <a:t>play</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heard</a:t>
            </a:r>
            <a:r>
              <a:rPr lang="pl-PL" sz="1200" dirty="0">
                <a:latin typeface="Times New Roman" panose="02020603050405020304" pitchFamily="18" charset="0"/>
                <a:ea typeface="Calibri" panose="020F0502020204030204" pitchFamily="34" charset="0"/>
                <a:cs typeface="Times New Roman" panose="02020603050405020304" pitchFamily="18" charset="0"/>
              </a:rPr>
              <a:t> from the </a:t>
            </a:r>
            <a:r>
              <a:rPr lang="pl-PL" sz="1200" dirty="0" err="1">
                <a:latin typeface="Times New Roman" panose="02020603050405020304" pitchFamily="18" charset="0"/>
                <a:ea typeface="Calibri" panose="020F0502020204030204" pitchFamily="34" charset="0"/>
                <a:cs typeface="Times New Roman" panose="02020603050405020304" pitchFamily="18" charset="0"/>
              </a:rPr>
              <a:t>children</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There</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is</a:t>
            </a:r>
            <a:r>
              <a:rPr lang="pl-PL" sz="1200" dirty="0">
                <a:latin typeface="Times New Roman" panose="02020603050405020304" pitchFamily="18" charset="0"/>
                <a:ea typeface="Calibri" panose="020F0502020204030204" pitchFamily="34" charset="0"/>
                <a:cs typeface="Times New Roman" panose="02020603050405020304" pitchFamily="18" charset="0"/>
              </a:rPr>
              <a:t> no place </a:t>
            </a:r>
            <a:r>
              <a:rPr lang="pl-PL" sz="1200" dirty="0" err="1">
                <a:latin typeface="Times New Roman" panose="02020603050405020304" pitchFamily="18" charset="0"/>
                <a:ea typeface="Calibri" panose="020F0502020204030204" pitchFamily="34" charset="0"/>
                <a:cs typeface="Times New Roman" panose="02020603050405020304" pitchFamily="18" charset="0"/>
              </a:rPr>
              <a:t>anymore</a:t>
            </a:r>
            <a:r>
              <a:rPr lang="pl-PL" sz="1200" dirty="0">
                <a:latin typeface="Times New Roman" panose="02020603050405020304" pitchFamily="18" charset="0"/>
                <a:ea typeface="Calibri" panose="020F0502020204030204" pitchFamily="34" charset="0"/>
                <a:cs typeface="Times New Roman" panose="02020603050405020304" pitchFamily="18" charset="0"/>
              </a:rPr>
              <a:t>", "We do not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have</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enough</a:t>
            </a:r>
            <a:r>
              <a:rPr lang="pl-PL" sz="1200" dirty="0">
                <a:latin typeface="Times New Roman" panose="02020603050405020304" pitchFamily="18" charset="0"/>
                <a:ea typeface="Calibri" panose="020F0502020204030204" pitchFamily="34" charset="0"/>
                <a:cs typeface="Times New Roman" panose="02020603050405020304" pitchFamily="18" charset="0"/>
              </a:rPr>
              <a:t> toys to </a:t>
            </a:r>
            <a:r>
              <a:rPr lang="pl-PL" sz="1200" dirty="0" err="1">
                <a:latin typeface="Times New Roman" panose="02020603050405020304" pitchFamily="18" charset="0"/>
                <a:ea typeface="Calibri" panose="020F0502020204030204" pitchFamily="34" charset="0"/>
                <a:cs typeface="Times New Roman" panose="02020603050405020304" pitchFamily="18" charset="0"/>
              </a:rPr>
              <a:t>play</a:t>
            </a:r>
            <a:r>
              <a:rPr lang="pl-PL" sz="1200" dirty="0">
                <a:latin typeface="Times New Roman" panose="02020603050405020304" pitchFamily="18" charset="0"/>
                <a:ea typeface="Calibri" panose="020F0502020204030204" pitchFamily="34" charset="0"/>
                <a:cs typeface="Times New Roman" panose="02020603050405020304" pitchFamily="18" charset="0"/>
              </a:rPr>
              <a:t> with </a:t>
            </a:r>
            <a:r>
              <a:rPr lang="pl-PL" sz="1200" dirty="0" err="1">
                <a:latin typeface="Times New Roman" panose="02020603050405020304" pitchFamily="18" charset="0"/>
                <a:ea typeface="Calibri" panose="020F0502020204030204" pitchFamily="34" charset="0"/>
                <a:cs typeface="Times New Roman" panose="02020603050405020304" pitchFamily="18" charset="0"/>
              </a:rPr>
              <a:t>you</a:t>
            </a:r>
            <a:r>
              <a:rPr lang="pl-PL" sz="1200" dirty="0">
                <a:latin typeface="Times New Roman" panose="02020603050405020304" pitchFamily="18" charset="0"/>
                <a:ea typeface="Calibri" panose="020F0502020204030204" pitchFamily="34" charset="0"/>
                <a:cs typeface="Times New Roman" panose="02020603050405020304" pitchFamily="18" charset="0"/>
              </a:rPr>
              <a:t>," „we </a:t>
            </a:r>
            <a:r>
              <a:rPr lang="pl-PL" sz="1200" dirty="0" err="1">
                <a:latin typeface="Times New Roman" panose="02020603050405020304" pitchFamily="18" charset="0"/>
                <a:ea typeface="Calibri" panose="020F0502020204030204" pitchFamily="34" charset="0"/>
                <a:cs typeface="Times New Roman" panose="02020603050405020304" pitchFamily="18" charset="0"/>
              </a:rPr>
              <a:t>don’t</a:t>
            </a:r>
            <a:r>
              <a:rPr lang="pl-PL" sz="1200" dirty="0">
                <a:latin typeface="Times New Roman" panose="02020603050405020304" pitchFamily="18" charset="0"/>
                <a:ea typeface="Calibri" panose="020F0502020204030204" pitchFamily="34" charset="0"/>
                <a:cs typeface="Times New Roman" panose="02020603050405020304" pitchFamily="18" charset="0"/>
              </a:rPr>
              <a:t> want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you</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here</a:t>
            </a:r>
            <a:r>
              <a:rPr lang="pl-PL" sz="1200" dirty="0">
                <a:latin typeface="Times New Roman" panose="02020603050405020304" pitchFamily="18" charset="0"/>
                <a:ea typeface="Calibri" panose="020F0502020204030204" pitchFamily="34" charset="0"/>
                <a:cs typeface="Times New Roman" panose="02020603050405020304" pitchFamily="18" charset="0"/>
              </a:rPr>
              <a:t>”. The </a:t>
            </a:r>
            <a:r>
              <a:rPr lang="pl-PL" sz="1200" dirty="0" err="1">
                <a:latin typeface="Times New Roman" panose="02020603050405020304" pitchFamily="18" charset="0"/>
                <a:ea typeface="Calibri" panose="020F0502020204030204" pitchFamily="34" charset="0"/>
                <a:cs typeface="Times New Roman" panose="02020603050405020304" pitchFamily="18" charset="0"/>
              </a:rPr>
              <a:t>girl</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stopped</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being</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so</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cheerful</a:t>
            </a:r>
            <a:r>
              <a:rPr lang="pl-PL" sz="1200" dirty="0">
                <a:latin typeface="Times New Roman" panose="02020603050405020304" pitchFamily="18" charset="0"/>
                <a:ea typeface="Calibri" panose="020F0502020204030204" pitchFamily="34" charset="0"/>
                <a:cs typeface="Times New Roman" panose="02020603050405020304" pitchFamily="18" charset="0"/>
              </a:rPr>
              <a:t> as </a:t>
            </a:r>
            <a:r>
              <a:rPr lang="pl-PL" sz="1200" dirty="0" err="1">
                <a:latin typeface="Times New Roman" panose="02020603050405020304" pitchFamily="18" charset="0"/>
                <a:ea typeface="Calibri" panose="020F0502020204030204" pitchFamily="34" charset="0"/>
                <a:cs typeface="Times New Roman" panose="02020603050405020304" pitchFamily="18" charset="0"/>
              </a:rPr>
              <a:t>before</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wanted</a:t>
            </a:r>
            <a:r>
              <a:rPr lang="pl-PL" sz="1200" dirty="0">
                <a:latin typeface="Times New Roman" panose="02020603050405020304" pitchFamily="18" charset="0"/>
                <a:ea typeface="Calibri" panose="020F0502020204030204" pitchFamily="34" charset="0"/>
                <a:cs typeface="Times New Roman" panose="02020603050405020304" pitchFamily="18" charset="0"/>
              </a:rPr>
              <a:t> to </a:t>
            </a:r>
            <a:r>
              <a:rPr lang="pl-PL" sz="1200" dirty="0" err="1">
                <a:latin typeface="Times New Roman" panose="02020603050405020304" pitchFamily="18" charset="0"/>
                <a:ea typeface="Calibri" panose="020F0502020204030204" pitchFamily="34" charset="0"/>
                <a:cs typeface="Times New Roman" panose="02020603050405020304" pitchFamily="18" charset="0"/>
              </a:rPr>
              <a:t>have</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fun</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together</a:t>
            </a:r>
            <a:r>
              <a:rPr lang="pl-PL" sz="1200" dirty="0">
                <a:latin typeface="Times New Roman" panose="02020603050405020304" pitchFamily="18" charset="0"/>
                <a:ea typeface="Calibri" panose="020F0502020204030204" pitchFamily="34" charset="0"/>
                <a:cs typeface="Times New Roman" panose="02020603050405020304" pitchFamily="18" charset="0"/>
              </a:rPr>
              <a:t> with </a:t>
            </a:r>
            <a:r>
              <a:rPr lang="pl-PL" sz="1200" dirty="0" err="1">
                <a:latin typeface="Times New Roman" panose="02020603050405020304" pitchFamily="18" charset="0"/>
                <a:ea typeface="Calibri" panose="020F0502020204030204" pitchFamily="34" charset="0"/>
                <a:cs typeface="Times New Roman" panose="02020603050405020304" pitchFamily="18" charset="0"/>
              </a:rPr>
              <a:t>others</a:t>
            </a:r>
            <a:r>
              <a:rPr lang="pl-PL" sz="1200" dirty="0">
                <a:latin typeface="Times New Roman" panose="02020603050405020304" pitchFamily="18" charset="0"/>
                <a:ea typeface="Calibri" panose="020F0502020204030204" pitchFamily="34" charset="0"/>
                <a:cs typeface="Times New Roman" panose="02020603050405020304" pitchFamily="18" charset="0"/>
              </a:rPr>
              <a:t>, but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children</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didn’t</a:t>
            </a:r>
            <a:r>
              <a:rPr lang="pl-PL" sz="1200" dirty="0">
                <a:latin typeface="Times New Roman" panose="02020603050405020304" pitchFamily="18" charset="0"/>
                <a:ea typeface="Calibri" panose="020F0502020204030204" pitchFamily="34" charset="0"/>
                <a:cs typeface="Times New Roman" panose="02020603050405020304" pitchFamily="18" charset="0"/>
              </a:rPr>
              <a:t> want to </a:t>
            </a:r>
            <a:r>
              <a:rPr lang="pl-PL" sz="1200" dirty="0" err="1">
                <a:latin typeface="Times New Roman" panose="02020603050405020304" pitchFamily="18" charset="0"/>
                <a:ea typeface="Calibri" panose="020F0502020204030204" pitchFamily="34" charset="0"/>
                <a:cs typeface="Times New Roman" panose="02020603050405020304" pitchFamily="18" charset="0"/>
              </a:rPr>
              <a:t>invite</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200" dirty="0">
                <a:latin typeface="Times New Roman" panose="02020603050405020304" pitchFamily="18" charset="0"/>
                <a:ea typeface="Calibri" panose="020F0502020204030204" pitchFamily="34" charset="0"/>
                <a:cs typeface="Times New Roman" panose="02020603050405020304" pitchFamily="18" charset="0"/>
              </a:rPr>
              <a:t> to </a:t>
            </a:r>
            <a:r>
              <a:rPr lang="pl-PL" sz="1200" dirty="0" err="1">
                <a:latin typeface="Times New Roman" panose="02020603050405020304" pitchFamily="18" charset="0"/>
                <a:ea typeface="Calibri" panose="020F0502020204030204" pitchFamily="34" charset="0"/>
                <a:cs typeface="Times New Roman" panose="02020603050405020304" pitchFamily="18" charset="0"/>
              </a:rPr>
              <a:t>play</a:t>
            </a:r>
            <a:r>
              <a:rPr lang="pl-PL" sz="12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pl-PL" sz="12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pl-PL" sz="1200" dirty="0">
                <a:latin typeface="Times New Roman" panose="02020603050405020304" pitchFamily="18" charset="0"/>
                <a:ea typeface="Calibri" panose="020F0502020204030204" pitchFamily="34" charset="0"/>
                <a:cs typeface="Times New Roman" panose="02020603050405020304" pitchFamily="18" charset="0"/>
              </a:rPr>
              <a:t>How </a:t>
            </a:r>
            <a:r>
              <a:rPr lang="pl-PL" sz="1200" dirty="0" err="1">
                <a:latin typeface="Times New Roman" panose="02020603050405020304" pitchFamily="18" charset="0"/>
                <a:ea typeface="Calibri" panose="020F0502020204030204" pitchFamily="34" charset="0"/>
                <a:cs typeface="Times New Roman" panose="02020603050405020304" pitchFamily="18" charset="0"/>
              </a:rPr>
              <a:t>does</a:t>
            </a:r>
            <a:r>
              <a:rPr lang="pl-PL" sz="1200" dirty="0">
                <a:latin typeface="Times New Roman" panose="02020603050405020304" pitchFamily="18" charset="0"/>
                <a:ea typeface="Calibri" panose="020F0502020204030204" pitchFamily="34" charset="0"/>
                <a:cs typeface="Times New Roman" panose="02020603050405020304" pitchFamily="18" charset="0"/>
              </a:rPr>
              <a:t> Karolinka </a:t>
            </a:r>
            <a:r>
              <a:rPr lang="pl-PL" sz="1200" dirty="0" err="1">
                <a:latin typeface="Times New Roman" panose="02020603050405020304" pitchFamily="18" charset="0"/>
                <a:ea typeface="Calibri" panose="020F0502020204030204" pitchFamily="34" charset="0"/>
                <a:cs typeface="Times New Roman" panose="02020603050405020304" pitchFamily="18" charset="0"/>
              </a:rPr>
              <a:t>feel</a:t>
            </a:r>
            <a:r>
              <a:rPr lang="pl-PL" sz="12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pl-PL" sz="1200" dirty="0" err="1">
                <a:latin typeface="Times New Roman" panose="02020603050405020304" pitchFamily="18" charset="0"/>
                <a:ea typeface="Calibri" panose="020F0502020204030204" pitchFamily="34" charset="0"/>
                <a:cs typeface="Times New Roman" panose="02020603050405020304" pitchFamily="18" charset="0"/>
              </a:rPr>
              <a:t>Have</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you</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ever</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had</a:t>
            </a:r>
            <a:r>
              <a:rPr lang="pl-PL" sz="1200" dirty="0">
                <a:latin typeface="Times New Roman" panose="02020603050405020304" pitchFamily="18" charset="0"/>
                <a:ea typeface="Calibri" panose="020F0502020204030204" pitchFamily="34" charset="0"/>
                <a:cs typeface="Times New Roman" panose="02020603050405020304" pitchFamily="18" charset="0"/>
              </a:rPr>
              <a:t> a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similar</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situation</a:t>
            </a:r>
            <a:r>
              <a:rPr lang="pl-PL" sz="1200" dirty="0">
                <a:latin typeface="Times New Roman" panose="02020603050405020304" pitchFamily="18" charset="0"/>
                <a:ea typeface="Calibri" panose="020F0502020204030204" pitchFamily="34" charset="0"/>
                <a:cs typeface="Times New Roman" panose="02020603050405020304" pitchFamily="18" charset="0"/>
              </a:rPr>
              <a:t> in </a:t>
            </a:r>
            <a:r>
              <a:rPr lang="pl-PL" sz="1200" dirty="0" err="1">
                <a:latin typeface="Times New Roman" panose="02020603050405020304" pitchFamily="18" charset="0"/>
                <a:ea typeface="Calibri" panose="020F0502020204030204" pitchFamily="34" charset="0"/>
                <a:cs typeface="Times New Roman" panose="02020603050405020304" pitchFamily="18" charset="0"/>
              </a:rPr>
              <a:t>your</a:t>
            </a:r>
            <a:r>
              <a:rPr lang="pl-PL" sz="1200" dirty="0">
                <a:latin typeface="Times New Roman" panose="02020603050405020304" pitchFamily="18" charset="0"/>
                <a:ea typeface="Calibri" panose="020F0502020204030204" pitchFamily="34" charset="0"/>
                <a:cs typeface="Times New Roman" panose="02020603050405020304" pitchFamily="18" charset="0"/>
              </a:rPr>
              <a:t> life?</a:t>
            </a:r>
          </a:p>
          <a:p>
            <a:pPr algn="just">
              <a:lnSpc>
                <a:spcPct val="107000"/>
              </a:lnSpc>
              <a:spcAft>
                <a:spcPts val="800"/>
              </a:spcAft>
            </a:pPr>
            <a:r>
              <a:rPr lang="pl-PL" sz="1200" dirty="0" err="1">
                <a:latin typeface="Times New Roman" panose="02020603050405020304" pitchFamily="18" charset="0"/>
                <a:ea typeface="Calibri" panose="020F0502020204030204" pitchFamily="34" charset="0"/>
                <a:cs typeface="Times New Roman" panose="02020603050405020304" pitchFamily="18" charset="0"/>
              </a:rPr>
              <a:t>What</a:t>
            </a:r>
            <a:r>
              <a:rPr lang="pl-PL" sz="1200" dirty="0">
                <a:latin typeface="Times New Roman" panose="02020603050405020304" pitchFamily="18" charset="0"/>
                <a:ea typeface="Calibri" panose="020F0502020204030204" pitchFamily="34" charset="0"/>
                <a:cs typeface="Times New Roman" panose="02020603050405020304" pitchFamily="18" charset="0"/>
              </a:rPr>
              <a:t> do </a:t>
            </a:r>
            <a:r>
              <a:rPr lang="pl-PL" sz="1200" dirty="0" err="1">
                <a:latin typeface="Times New Roman" panose="02020603050405020304" pitchFamily="18" charset="0"/>
                <a:ea typeface="Calibri" panose="020F0502020204030204" pitchFamily="34" charset="0"/>
                <a:cs typeface="Times New Roman" panose="02020603050405020304" pitchFamily="18" charset="0"/>
              </a:rPr>
              <a:t>you</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feel</a:t>
            </a:r>
            <a:r>
              <a:rPr lang="pl-PL" sz="1200" dirty="0">
                <a:latin typeface="Times New Roman" panose="02020603050405020304" pitchFamily="18" charset="0"/>
                <a:ea typeface="Calibri" panose="020F0502020204030204" pitchFamily="34" charset="0"/>
                <a:cs typeface="Times New Roman" panose="02020603050405020304" pitchFamily="18" charset="0"/>
              </a:rPr>
              <a:t> in </a:t>
            </a:r>
            <a:r>
              <a:rPr lang="pl-PL" sz="1200" dirty="0" err="1">
                <a:latin typeface="Times New Roman" panose="02020603050405020304" pitchFamily="18" charset="0"/>
                <a:ea typeface="Calibri" panose="020F0502020204030204" pitchFamily="34" charset="0"/>
                <a:cs typeface="Times New Roman" panose="02020603050405020304" pitchFamily="18" charset="0"/>
              </a:rPr>
              <a:t>this</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situation</a:t>
            </a:r>
            <a:r>
              <a:rPr lang="pl-PL" sz="12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pl-PL" sz="1200" dirty="0" err="1">
                <a:latin typeface="Times New Roman" panose="02020603050405020304" pitchFamily="18" charset="0"/>
                <a:ea typeface="Calibri" panose="020F0502020204030204" pitchFamily="34" charset="0"/>
                <a:cs typeface="Times New Roman" panose="02020603050405020304" pitchFamily="18" charset="0"/>
              </a:rPr>
              <a:t>What</a:t>
            </a:r>
            <a:r>
              <a:rPr lang="pl-PL" sz="1200" dirty="0">
                <a:latin typeface="Times New Roman" panose="02020603050405020304" pitchFamily="18" charset="0"/>
                <a:ea typeface="Calibri" panose="020F0502020204030204" pitchFamily="34" charset="0"/>
                <a:cs typeface="Times New Roman" panose="02020603050405020304" pitchFamily="18" charset="0"/>
              </a:rPr>
              <a:t> </a:t>
            </a:r>
            <a:r>
              <a:rPr lang="pl-PL" sz="1200" dirty="0" err="1">
                <a:latin typeface="Times New Roman" panose="02020603050405020304" pitchFamily="18" charset="0"/>
                <a:ea typeface="Calibri" panose="020F0502020204030204" pitchFamily="34" charset="0"/>
                <a:cs typeface="Times New Roman" panose="02020603050405020304" pitchFamily="18" charset="0"/>
              </a:rPr>
              <a:t>can</a:t>
            </a:r>
            <a:r>
              <a:rPr lang="pl-PL" sz="1200" dirty="0">
                <a:latin typeface="Times New Roman" panose="02020603050405020304" pitchFamily="18" charset="0"/>
                <a:ea typeface="Calibri" panose="020F0502020204030204" pitchFamily="34" charset="0"/>
                <a:cs typeface="Times New Roman" panose="02020603050405020304" pitchFamily="18" charset="0"/>
              </a:rPr>
              <a:t> we do? How </a:t>
            </a:r>
            <a:r>
              <a:rPr lang="pl-PL" sz="1200" dirty="0" err="1">
                <a:latin typeface="Times New Roman" panose="02020603050405020304" pitchFamily="18" charset="0"/>
                <a:ea typeface="Calibri" panose="020F0502020204030204" pitchFamily="34" charset="0"/>
                <a:cs typeface="Times New Roman" panose="02020603050405020304" pitchFamily="18" charset="0"/>
              </a:rPr>
              <a:t>can</a:t>
            </a:r>
            <a:r>
              <a:rPr lang="pl-PL" sz="1200" dirty="0">
                <a:latin typeface="Times New Roman" panose="02020603050405020304" pitchFamily="18" charset="0"/>
                <a:ea typeface="Calibri" panose="020F0502020204030204" pitchFamily="34" charset="0"/>
                <a:cs typeface="Times New Roman" panose="02020603050405020304" pitchFamily="18" charset="0"/>
              </a:rPr>
              <a:t> we </a:t>
            </a:r>
            <a:r>
              <a:rPr lang="pl-PL" sz="1200" dirty="0" err="1">
                <a:latin typeface="Times New Roman" panose="02020603050405020304" pitchFamily="18" charset="0"/>
                <a:ea typeface="Calibri" panose="020F0502020204030204" pitchFamily="34" charset="0"/>
                <a:cs typeface="Times New Roman" panose="02020603050405020304" pitchFamily="18" charset="0"/>
              </a:rPr>
              <a:t>help</a:t>
            </a:r>
            <a:r>
              <a:rPr lang="pl-PL" sz="1200" dirty="0">
                <a:latin typeface="Times New Roman" panose="02020603050405020304" pitchFamily="18" charset="0"/>
                <a:ea typeface="Calibri" panose="020F0502020204030204" pitchFamily="34" charset="0"/>
                <a:cs typeface="Times New Roman" panose="02020603050405020304" pitchFamily="18" charset="0"/>
              </a:rPr>
              <a:t>?</a:t>
            </a:r>
            <a:endParaRPr lang="pl-PL"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8918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FAEC526A-307A-4147-A736-C13F168F1B61}"/>
              </a:ext>
            </a:extLst>
          </p:cNvPr>
          <p:cNvPicPr>
            <a:picLocks noChangeAspect="1"/>
          </p:cNvPicPr>
          <p:nvPr/>
        </p:nvPicPr>
        <p:blipFill rotWithShape="1">
          <a:blip r:embed="rId2"/>
          <a:srcRect b="16013"/>
          <a:stretch/>
        </p:blipFill>
        <p:spPr>
          <a:xfrm>
            <a:off x="253243" y="247558"/>
            <a:ext cx="4041920" cy="6211965"/>
          </a:xfrm>
          <a:prstGeom prst="rect">
            <a:avLst/>
          </a:prstGeom>
          <a:ln>
            <a:noFill/>
          </a:ln>
          <a:effectLst>
            <a:softEdge rad="112500"/>
          </a:effectLst>
        </p:spPr>
      </p:pic>
      <p:sp>
        <p:nvSpPr>
          <p:cNvPr id="4" name="Prostokąt 3">
            <a:extLst>
              <a:ext uri="{FF2B5EF4-FFF2-40B4-BE49-F238E27FC236}">
                <a16:creationId xmlns:a16="http://schemas.microsoft.com/office/drawing/2014/main" id="{4B87B25B-40B2-4925-8A5C-7099F132F02B}"/>
              </a:ext>
            </a:extLst>
          </p:cNvPr>
          <p:cNvSpPr/>
          <p:nvPr/>
        </p:nvSpPr>
        <p:spPr>
          <a:xfrm>
            <a:off x="5171948" y="595235"/>
            <a:ext cx="5153618" cy="1323439"/>
          </a:xfrm>
          <a:prstGeom prst="rect">
            <a:avLst/>
          </a:prstGeom>
          <a:noFill/>
        </p:spPr>
        <p:txBody>
          <a:bodyPr wrap="square" lIns="91440" tIns="45720" rIns="91440" bIns="45720">
            <a:spAutoFit/>
          </a:bodyPr>
          <a:lstStyle/>
          <a:p>
            <a:pPr algn="ctr"/>
            <a:r>
              <a:rPr lang="pl-PL"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ZUZANNA</a:t>
            </a:r>
            <a:endParaRPr lang="pl-PL"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782348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ABD4D592-C03F-44B7-AC53-A9C0123FE372}"/>
              </a:ext>
            </a:extLst>
          </p:cNvPr>
          <p:cNvSpPr/>
          <p:nvPr/>
        </p:nvSpPr>
        <p:spPr>
          <a:xfrm>
            <a:off x="254000" y="234280"/>
            <a:ext cx="11595100" cy="6297108"/>
          </a:xfrm>
          <a:prstGeom prst="rect">
            <a:avLst/>
          </a:prstGeom>
        </p:spPr>
        <p:txBody>
          <a:bodyPr wrap="square">
            <a:spAutoFit/>
          </a:bodyPr>
          <a:lstStyle/>
          <a:p>
            <a:pPr marL="342900" lvl="0" indent="-342900">
              <a:lnSpc>
                <a:spcPct val="120000"/>
              </a:lnSpc>
              <a:spcAft>
                <a:spcPts val="0"/>
              </a:spcAft>
              <a:buFont typeface="Wingdings 2" panose="05020102010507070707" pitchFamily="18" charset="2"/>
              <a:buChar char=""/>
              <a:tabLst>
                <a:tab pos="457200" algn="l"/>
              </a:tabLst>
            </a:pPr>
            <a:r>
              <a:rPr lang="en-US" sz="1400" b="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NAME:</a:t>
            </a:r>
            <a:r>
              <a:rPr lang="en-US"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1400"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Zuzanna</a:t>
            </a:r>
            <a:endParaRPr lang="pl-PL" sz="1400" dirty="0">
              <a:latin typeface="Times New Roman" panose="02020603050405020304" pitchFamily="18" charset="0"/>
              <a:ea typeface="Times New Roman" panose="02020603050405020304" pitchFamily="18" charset="0"/>
            </a:endParaRPr>
          </a:p>
          <a:p>
            <a:pPr marL="342900" lvl="0" indent="-342900">
              <a:lnSpc>
                <a:spcPct val="120000"/>
              </a:lnSpc>
              <a:spcAft>
                <a:spcPts val="0"/>
              </a:spcAft>
              <a:buFont typeface="Wingdings 2" panose="05020102010507070707" pitchFamily="18" charset="2"/>
              <a:buChar char=""/>
              <a:tabLst>
                <a:tab pos="457200" algn="l"/>
              </a:tabLst>
            </a:pPr>
            <a:r>
              <a:rPr lang="en-US" sz="1400" b="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AGE:</a:t>
            </a:r>
            <a:r>
              <a:rPr lang="en-US" sz="1400" dirty="0">
                <a:solidFill>
                  <a:srgbClr val="3891A7"/>
                </a:solidFill>
                <a:latin typeface="Times New Roman" panose="02020603050405020304" pitchFamily="18" charset="0"/>
                <a:ea typeface="Times New Roman" panose="02020603050405020304" pitchFamily="18" charset="0"/>
              </a:rPr>
              <a:t> </a:t>
            </a:r>
            <a:r>
              <a:rPr lang="pl-PL" sz="1400" dirty="0">
                <a:latin typeface="Calibri" panose="020F0502020204030204" pitchFamily="34" charset="0"/>
                <a:ea typeface="Times New Roman" panose="02020603050405020304" pitchFamily="18" charset="0"/>
              </a:rPr>
              <a:t>4 </a:t>
            </a:r>
            <a:r>
              <a:rPr lang="pl-PL" sz="1400" dirty="0" err="1">
                <a:latin typeface="Calibri" panose="020F0502020204030204" pitchFamily="34" charset="0"/>
                <a:ea typeface="Times New Roman" panose="02020603050405020304" pitchFamily="18" charset="0"/>
              </a:rPr>
              <a:t>year</a:t>
            </a:r>
            <a:r>
              <a:rPr lang="pl-PL" sz="1400" dirty="0">
                <a:latin typeface="Calibri" panose="020F0502020204030204" pitchFamily="34" charset="0"/>
                <a:ea typeface="Times New Roman" panose="02020603050405020304" pitchFamily="18" charset="0"/>
              </a:rPr>
              <a:t> </a:t>
            </a:r>
            <a:r>
              <a:rPr lang="pl-PL" sz="1400" dirty="0" err="1">
                <a:latin typeface="Calibri" panose="020F0502020204030204" pitchFamily="34" charset="0"/>
                <a:ea typeface="Times New Roman" panose="02020603050405020304" pitchFamily="18" charset="0"/>
              </a:rPr>
              <a:t>old</a:t>
            </a:r>
            <a:endParaRPr lang="pl-PL" sz="1400" dirty="0">
              <a:latin typeface="Times New Roman" panose="02020603050405020304" pitchFamily="18" charset="0"/>
              <a:ea typeface="Times New Roman" panose="02020603050405020304" pitchFamily="18" charset="0"/>
            </a:endParaRPr>
          </a:p>
          <a:p>
            <a:pPr marL="342900" lvl="0" indent="-342900">
              <a:lnSpc>
                <a:spcPct val="120000"/>
              </a:lnSpc>
              <a:spcAft>
                <a:spcPts val="0"/>
              </a:spcAft>
              <a:buFont typeface="Wingdings 2" panose="05020102010507070707" pitchFamily="18" charset="2"/>
              <a:buChar char=""/>
              <a:tabLst>
                <a:tab pos="457200" algn="l"/>
              </a:tabLst>
            </a:pPr>
            <a:r>
              <a:rPr lang="en-US" sz="1400" b="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LANGUAGE:</a:t>
            </a:r>
            <a:r>
              <a:rPr lang="en-US"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English, polish (she can say only few words) </a:t>
            </a:r>
            <a:endParaRPr lang="pl-PL" sz="1400" dirty="0">
              <a:latin typeface="Times New Roman" panose="02020603050405020304" pitchFamily="18" charset="0"/>
              <a:ea typeface="Times New Roman" panose="02020603050405020304" pitchFamily="18" charset="0"/>
            </a:endParaRPr>
          </a:p>
          <a:p>
            <a:pPr marL="342900" lvl="0" indent="-342900">
              <a:lnSpc>
                <a:spcPct val="120000"/>
              </a:lnSpc>
              <a:spcAft>
                <a:spcPts val="0"/>
              </a:spcAft>
              <a:buFont typeface="Wingdings 2" panose="05020102010507070707" pitchFamily="18" charset="2"/>
              <a:buChar char=""/>
              <a:tabLst>
                <a:tab pos="457200" algn="l"/>
              </a:tabLst>
            </a:pPr>
            <a:r>
              <a:rPr lang="en-US" sz="1400" b="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WHAT MAKES HER HAPPY</a:t>
            </a:r>
            <a:r>
              <a:rPr lang="en-US"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meetings with friends, when grandma visiting her, when she can spend time with parents </a:t>
            </a:r>
            <a:endParaRPr lang="pl-PL" sz="1400" dirty="0">
              <a:latin typeface="Times New Roman" panose="02020603050405020304" pitchFamily="18" charset="0"/>
              <a:ea typeface="Times New Roman" panose="02020603050405020304" pitchFamily="18" charset="0"/>
            </a:endParaRPr>
          </a:p>
          <a:p>
            <a:pPr marL="342900" lvl="0" indent="-342900">
              <a:lnSpc>
                <a:spcPct val="120000"/>
              </a:lnSpc>
              <a:spcAft>
                <a:spcPts val="0"/>
              </a:spcAft>
              <a:buFont typeface="Wingdings 2" panose="05020102010507070707" pitchFamily="18" charset="2"/>
              <a:buChar char=""/>
              <a:tabLst>
                <a:tab pos="457200" algn="l"/>
              </a:tabLst>
            </a:pPr>
            <a:r>
              <a:rPr lang="en-US" sz="1400" b="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WHAT MAKES HER SAD</a:t>
            </a:r>
            <a:r>
              <a:rPr lang="en-US"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when parents are very long at work, when she is sick and she can</a:t>
            </a:r>
            <a:r>
              <a:rPr lang="en-US" sz="1400" kern="100" dirty="0">
                <a:solidFill>
                  <a:srgbClr val="000000"/>
                </a:solidFill>
                <a:latin typeface="Gill Sans MT" panose="020B0502020104020203" pitchFamily="34" charset="-18"/>
                <a:ea typeface="Times New Roman" panose="02020603050405020304" pitchFamily="18" charset="0"/>
                <a:cs typeface="Times New Roman" panose="02020603050405020304" pitchFamily="18" charset="0"/>
              </a:rPr>
              <a:t>’</a:t>
            </a:r>
            <a:r>
              <a:rPr lang="en-US"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 play with her friends, when parents are argue</a:t>
            </a:r>
            <a:endParaRPr lang="pl-PL" sz="1400" dirty="0">
              <a:latin typeface="Times New Roman" panose="02020603050405020304" pitchFamily="18" charset="0"/>
              <a:ea typeface="Times New Roman" panose="02020603050405020304" pitchFamily="18" charset="0"/>
            </a:endParaRPr>
          </a:p>
          <a:p>
            <a:pPr marL="342900" lvl="0" indent="-342900">
              <a:lnSpc>
                <a:spcPct val="120000"/>
              </a:lnSpc>
              <a:spcAft>
                <a:spcPts val="0"/>
              </a:spcAft>
              <a:buFont typeface="Wingdings 2" panose="05020102010507070707" pitchFamily="18" charset="2"/>
              <a:buChar char=""/>
              <a:tabLst>
                <a:tab pos="457200" algn="l"/>
              </a:tabLst>
            </a:pPr>
            <a:r>
              <a:rPr lang="en-US" sz="1400" b="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WHAT SHE</a:t>
            </a:r>
            <a:r>
              <a:rPr lang="en-US" sz="1400" b="1" kern="100" dirty="0">
                <a:solidFill>
                  <a:srgbClr val="000000"/>
                </a:solidFill>
                <a:latin typeface="Gill Sans MT" panose="020B0502020104020203" pitchFamily="34" charset="-18"/>
                <a:ea typeface="Times New Roman" panose="02020603050405020304" pitchFamily="18" charset="0"/>
                <a:cs typeface="Times New Roman" panose="02020603050405020304" pitchFamily="18" charset="0"/>
              </a:rPr>
              <a:t>’</a:t>
            </a:r>
            <a:r>
              <a:rPr lang="en-US" sz="1400" b="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 AFRAID</a:t>
            </a:r>
            <a:r>
              <a:rPr lang="en-US"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storm, </a:t>
            </a:r>
            <a:r>
              <a:rPr lang="en-US" sz="1400"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darnkness</a:t>
            </a:r>
            <a:r>
              <a:rPr lang="en-US"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pl-PL" sz="1400" dirty="0">
              <a:latin typeface="Times New Roman" panose="02020603050405020304" pitchFamily="18" charset="0"/>
              <a:ea typeface="Times New Roman" panose="02020603050405020304" pitchFamily="18" charset="0"/>
            </a:endParaRPr>
          </a:p>
          <a:p>
            <a:pPr marL="342900" lvl="0" indent="-342900">
              <a:lnSpc>
                <a:spcPct val="120000"/>
              </a:lnSpc>
              <a:spcAft>
                <a:spcPts val="0"/>
              </a:spcAft>
              <a:buFont typeface="Wingdings 2" panose="05020102010507070707" pitchFamily="18" charset="2"/>
              <a:buChar char=""/>
              <a:tabLst>
                <a:tab pos="457200" algn="l"/>
              </a:tabLst>
            </a:pPr>
            <a:r>
              <a:rPr lang="en-US" sz="1400" b="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WHERE SHE LIVES</a:t>
            </a:r>
            <a:r>
              <a:rPr lang="pl-PL" sz="1400" dirty="0">
                <a:solidFill>
                  <a:srgbClr val="3891A7"/>
                </a:solidFill>
                <a:latin typeface="Times New Roman" panose="02020603050405020304" pitchFamily="18" charset="0"/>
                <a:ea typeface="Times New Roman" panose="02020603050405020304" pitchFamily="18" charset="0"/>
              </a:rPr>
              <a:t>: </a:t>
            </a:r>
            <a:r>
              <a:rPr lang="pl-PL" sz="1400" dirty="0">
                <a:latin typeface="Calibri" panose="020F0502020204030204" pitchFamily="34" charset="0"/>
                <a:ea typeface="Times New Roman" panose="02020603050405020304" pitchFamily="18" charset="0"/>
              </a:rPr>
              <a:t>in the </a:t>
            </a:r>
            <a:r>
              <a:rPr lang="pl-PL" sz="1400" dirty="0" err="1">
                <a:latin typeface="Calibri" panose="020F0502020204030204" pitchFamily="34" charset="0"/>
                <a:ea typeface="Times New Roman" panose="02020603050405020304" pitchFamily="18" charset="0"/>
              </a:rPr>
              <a:t>flats</a:t>
            </a:r>
            <a:r>
              <a:rPr lang="pl-PL" sz="1400" dirty="0">
                <a:latin typeface="Calibri" panose="020F0502020204030204" pitchFamily="34" charset="0"/>
                <a:ea typeface="Times New Roman" panose="02020603050405020304" pitchFamily="18" charset="0"/>
              </a:rPr>
              <a:t>, </a:t>
            </a:r>
            <a:r>
              <a:rPr lang="pl-PL" sz="1400" dirty="0" err="1">
                <a:latin typeface="Calibri" panose="020F0502020204030204" pitchFamily="34" charset="0"/>
                <a:ea typeface="Times New Roman" panose="02020603050405020304" pitchFamily="18" charset="0"/>
              </a:rPr>
              <a:t>she</a:t>
            </a:r>
            <a:r>
              <a:rPr lang="pl-PL" sz="1400" dirty="0">
                <a:latin typeface="Calibri" panose="020F0502020204030204" pitchFamily="34" charset="0"/>
                <a:ea typeface="Times New Roman" panose="02020603050405020304" pitchFamily="18" charset="0"/>
              </a:rPr>
              <a:t> </a:t>
            </a:r>
            <a:r>
              <a:rPr lang="pl-PL" sz="1400" dirty="0" err="1">
                <a:latin typeface="Calibri" panose="020F0502020204030204" pitchFamily="34" charset="0"/>
                <a:ea typeface="Times New Roman" panose="02020603050405020304" pitchFamily="18" charset="0"/>
              </a:rPr>
              <a:t>has</a:t>
            </a:r>
            <a:r>
              <a:rPr lang="pl-PL" sz="1400" dirty="0">
                <a:latin typeface="Calibri" panose="020F0502020204030204" pitchFamily="34" charset="0"/>
                <a:ea typeface="Times New Roman" panose="02020603050405020304" pitchFamily="18" charset="0"/>
              </a:rPr>
              <a:t> </a:t>
            </a:r>
            <a:r>
              <a:rPr lang="pl-PL" sz="1400" dirty="0" err="1">
                <a:latin typeface="Calibri" panose="020F0502020204030204" pitchFamily="34" charset="0"/>
                <a:ea typeface="Times New Roman" panose="02020603050405020304" pitchFamily="18" charset="0"/>
              </a:rPr>
              <a:t>her</a:t>
            </a:r>
            <a:r>
              <a:rPr lang="pl-PL" sz="1400" dirty="0">
                <a:latin typeface="Calibri" panose="020F0502020204030204" pitchFamily="34" charset="0"/>
                <a:ea typeface="Times New Roman" panose="02020603050405020304" pitchFamily="18" charset="0"/>
              </a:rPr>
              <a:t> </a:t>
            </a:r>
            <a:r>
              <a:rPr lang="pl-PL" sz="1400" dirty="0" err="1">
                <a:latin typeface="Calibri" panose="020F0502020204030204" pitchFamily="34" charset="0"/>
                <a:ea typeface="Times New Roman" panose="02020603050405020304" pitchFamily="18" charset="0"/>
              </a:rPr>
              <a:t>own</a:t>
            </a:r>
            <a:r>
              <a:rPr lang="pl-PL" sz="1400" dirty="0">
                <a:latin typeface="Calibri" panose="020F0502020204030204" pitchFamily="34" charset="0"/>
                <a:ea typeface="Times New Roman" panose="02020603050405020304" pitchFamily="18" charset="0"/>
              </a:rPr>
              <a:t> </a:t>
            </a:r>
            <a:r>
              <a:rPr lang="pl-PL" sz="1400" dirty="0" err="1">
                <a:latin typeface="Calibri" panose="020F0502020204030204" pitchFamily="34" charset="0"/>
                <a:ea typeface="Times New Roman" panose="02020603050405020304" pitchFamily="18" charset="0"/>
              </a:rPr>
              <a:t>room</a:t>
            </a:r>
            <a:endParaRPr lang="pl-PL" sz="1400" dirty="0">
              <a:latin typeface="Times New Roman" panose="02020603050405020304" pitchFamily="18" charset="0"/>
              <a:ea typeface="Times New Roman" panose="02020603050405020304" pitchFamily="18" charset="0"/>
            </a:endParaRPr>
          </a:p>
          <a:p>
            <a:pPr marL="342900" lvl="0" indent="-342900">
              <a:lnSpc>
                <a:spcPct val="120000"/>
              </a:lnSpc>
              <a:spcAft>
                <a:spcPts val="0"/>
              </a:spcAft>
              <a:buFont typeface="Wingdings 2" panose="05020102010507070707" pitchFamily="18" charset="2"/>
              <a:buChar char=""/>
              <a:tabLst>
                <a:tab pos="457200" algn="l"/>
              </a:tabLst>
            </a:pPr>
            <a:r>
              <a:rPr lang="en-US" sz="1400" b="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PARENTS: </a:t>
            </a:r>
            <a:r>
              <a:rPr lang="en-US"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father is sales representative in pharmaceutical company, mom is </a:t>
            </a:r>
            <a:r>
              <a:rPr lang="pl-PL" sz="1400"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pediatrician</a:t>
            </a:r>
            <a:endParaRPr lang="pl-PL" sz="1400" dirty="0">
              <a:latin typeface="Times New Roman" panose="02020603050405020304" pitchFamily="18" charset="0"/>
              <a:ea typeface="Times New Roman" panose="02020603050405020304" pitchFamily="18" charset="0"/>
            </a:endParaRPr>
          </a:p>
          <a:p>
            <a:pPr marL="342900" lvl="0" indent="-342900">
              <a:lnSpc>
                <a:spcPct val="120000"/>
              </a:lnSpc>
              <a:spcAft>
                <a:spcPts val="0"/>
              </a:spcAft>
              <a:buFont typeface="Wingdings 2" panose="05020102010507070707" pitchFamily="18" charset="2"/>
              <a:buChar char=""/>
              <a:tabLst>
                <a:tab pos="457200" algn="l"/>
              </a:tabLst>
            </a:pPr>
            <a:r>
              <a:rPr lang="en-US" sz="1400" b="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FAVOURITIES PLAYS AT HOME:</a:t>
            </a:r>
            <a:r>
              <a:rPr lang="en-US"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play with dolls, watching cartoons, helping mom in the kitchen, drawing, playing games with parents</a:t>
            </a:r>
            <a:endParaRPr lang="pl-PL" sz="1400" dirty="0">
              <a:latin typeface="Times New Roman" panose="02020603050405020304" pitchFamily="18" charset="0"/>
              <a:ea typeface="Times New Roman" panose="02020603050405020304" pitchFamily="18" charset="0"/>
            </a:endParaRPr>
          </a:p>
          <a:p>
            <a:pPr marL="342900" lvl="0" indent="-342900">
              <a:lnSpc>
                <a:spcPct val="120000"/>
              </a:lnSpc>
              <a:spcAft>
                <a:spcPts val="0"/>
              </a:spcAft>
              <a:buFont typeface="Wingdings 2" panose="05020102010507070707" pitchFamily="18" charset="2"/>
              <a:buChar char=""/>
              <a:tabLst>
                <a:tab pos="457200" algn="l"/>
              </a:tabLst>
            </a:pPr>
            <a:r>
              <a:rPr lang="pl-PL" sz="1400" b="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IS SHE/HE GOOD AT SOMETHING/ IS IT SOMETHING DIFICULT FOR HER/HIM</a:t>
            </a:r>
            <a:r>
              <a:rPr lang="pl-PL"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pl-PL" sz="1400"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She</a:t>
            </a:r>
            <a:r>
              <a:rPr lang="pl-PL"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pl-PL" sz="1400"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can</a:t>
            </a:r>
            <a:r>
              <a:rPr lang="pl-PL"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pl-PL" sz="1400"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draw</a:t>
            </a:r>
            <a:r>
              <a:rPr lang="pl-PL"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pl-PL" sz="1400"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very</a:t>
            </a:r>
            <a:r>
              <a:rPr lang="pl-PL"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nice </a:t>
            </a:r>
            <a:endParaRPr lang="pl-PL" sz="1400" dirty="0">
              <a:latin typeface="Times New Roman" panose="02020603050405020304" pitchFamily="18" charset="0"/>
              <a:ea typeface="Times New Roman" panose="02020603050405020304" pitchFamily="18" charset="0"/>
            </a:endParaRPr>
          </a:p>
          <a:p>
            <a:pPr marL="342900" lvl="0" indent="-342900">
              <a:lnSpc>
                <a:spcPct val="120000"/>
              </a:lnSpc>
              <a:spcAft>
                <a:spcPts val="0"/>
              </a:spcAft>
              <a:buFont typeface="Wingdings 2" panose="05020102010507070707" pitchFamily="18" charset="2"/>
              <a:buChar char=""/>
              <a:tabLst>
                <a:tab pos="457200" algn="l"/>
              </a:tabLst>
            </a:pPr>
            <a:r>
              <a:rPr lang="en-US" sz="1400" b="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FAVOURITE FOOD</a:t>
            </a:r>
            <a:r>
              <a:rPr lang="en-US"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pizza, pancakes, ice cream, tomato soup  </a:t>
            </a:r>
            <a:endParaRPr lang="pl-PL" sz="1400" dirty="0">
              <a:latin typeface="Times New Roman" panose="02020603050405020304" pitchFamily="18" charset="0"/>
              <a:ea typeface="Times New Roman" panose="02020603050405020304" pitchFamily="18" charset="0"/>
            </a:endParaRPr>
          </a:p>
          <a:p>
            <a:pPr marL="342900" lvl="0" indent="-342900">
              <a:lnSpc>
                <a:spcPct val="120000"/>
              </a:lnSpc>
              <a:spcAft>
                <a:spcPts val="0"/>
              </a:spcAft>
              <a:buFont typeface="Wingdings 2" panose="05020102010507070707" pitchFamily="18" charset="2"/>
              <a:buChar char=""/>
              <a:tabLst>
                <a:tab pos="457200" algn="l"/>
              </a:tabLst>
            </a:pPr>
            <a:r>
              <a:rPr lang="en-US" sz="1400" b="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FOOD SHE DON</a:t>
            </a:r>
            <a:r>
              <a:rPr lang="en-US" sz="1400" b="1" kern="100" dirty="0">
                <a:solidFill>
                  <a:srgbClr val="000000"/>
                </a:solidFill>
                <a:latin typeface="Gill Sans MT" panose="020B0502020104020203" pitchFamily="34" charset="-18"/>
                <a:ea typeface="Times New Roman" panose="02020603050405020304" pitchFamily="18" charset="0"/>
                <a:cs typeface="Times New Roman" panose="02020603050405020304" pitchFamily="18" charset="0"/>
              </a:rPr>
              <a:t>’</a:t>
            </a:r>
            <a:r>
              <a:rPr lang="en-US" sz="1400" b="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 LIKE</a:t>
            </a:r>
            <a:r>
              <a:rPr lang="en-US"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cucumber soup, dumplings with meat </a:t>
            </a:r>
            <a:endParaRPr lang="pl-PL" sz="1400" dirty="0">
              <a:latin typeface="Times New Roman" panose="02020603050405020304" pitchFamily="18" charset="0"/>
              <a:ea typeface="Times New Roman" panose="02020603050405020304" pitchFamily="18" charset="0"/>
            </a:endParaRPr>
          </a:p>
          <a:p>
            <a:pPr marL="342900" lvl="0" indent="-342900">
              <a:lnSpc>
                <a:spcPct val="120000"/>
              </a:lnSpc>
              <a:spcAft>
                <a:spcPts val="0"/>
              </a:spcAft>
              <a:buFont typeface="Wingdings 2" panose="05020102010507070707" pitchFamily="18" charset="2"/>
              <a:buChar char=""/>
              <a:tabLst>
                <a:tab pos="457200" algn="l"/>
              </a:tabLst>
            </a:pPr>
            <a:r>
              <a:rPr lang="en-US" sz="1400" b="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WHAT IMPORTANT HAPPEND TO HER</a:t>
            </a:r>
            <a:r>
              <a:rPr lang="en-US"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1400"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Zuzia</a:t>
            </a:r>
            <a:r>
              <a:rPr lang="en-US"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lived in London with her parents. Recently, she moved to Poland, because her grandma was very sick, and parents need to take care of her.</a:t>
            </a:r>
            <a:endParaRPr lang="pl-PL" sz="1400" dirty="0">
              <a:latin typeface="Times New Roman" panose="02020603050405020304" pitchFamily="18" charset="0"/>
              <a:ea typeface="Times New Roman" panose="02020603050405020304" pitchFamily="18" charset="0"/>
            </a:endParaRPr>
          </a:p>
          <a:p>
            <a:pPr marL="342900" lvl="0" indent="-342900">
              <a:lnSpc>
                <a:spcPct val="120000"/>
              </a:lnSpc>
              <a:spcAft>
                <a:spcPts val="0"/>
              </a:spcAft>
              <a:buFont typeface="Wingdings 2" panose="05020102010507070707" pitchFamily="18" charset="2"/>
              <a:buChar char=""/>
              <a:tabLst>
                <a:tab pos="457200" algn="l"/>
              </a:tabLst>
            </a:pPr>
            <a:r>
              <a:rPr lang="pl-PL" sz="1400" b="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STORY:</a:t>
            </a:r>
            <a:endParaRPr lang="pl-PL" sz="1400" dirty="0">
              <a:latin typeface="Times New Roman" panose="02020603050405020304" pitchFamily="18" charset="0"/>
              <a:ea typeface="Times New Roman" panose="02020603050405020304" pitchFamily="18" charset="0"/>
            </a:endParaRPr>
          </a:p>
          <a:p>
            <a:pPr lvl="0">
              <a:lnSpc>
                <a:spcPct val="120000"/>
              </a:lnSpc>
              <a:spcAft>
                <a:spcPts val="0"/>
              </a:spcAft>
              <a:tabLst>
                <a:tab pos="457200" algn="l"/>
              </a:tabLst>
            </a:pPr>
            <a:r>
              <a:rPr lang="en-US" sz="1400"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Zuzia</a:t>
            </a:r>
            <a:r>
              <a:rPr lang="en-US"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was born in Poland. When she had one year, they moved to London, where her father get well paid job. She went to the kindergarten there, she had a friends whit whom she meet. Her parents speak English mostly, so she know only few fords in Polish. She was very sad, when she found out that grandma is sick, but she also was warried because of </a:t>
            </a:r>
            <a:r>
              <a:rPr lang="en-US" sz="1400"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movig</a:t>
            </a:r>
            <a:r>
              <a:rPr lang="en-US"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to Poland. In Poland she can</a:t>
            </a:r>
            <a:r>
              <a:rPr lang="en-US" sz="1400" kern="100" dirty="0">
                <a:solidFill>
                  <a:srgbClr val="000000"/>
                </a:solidFill>
                <a:latin typeface="Gill Sans MT" panose="020B0502020104020203" pitchFamily="34" charset="-18"/>
                <a:ea typeface="Times New Roman" panose="02020603050405020304" pitchFamily="18" charset="0"/>
                <a:cs typeface="Times New Roman" panose="02020603050405020304" pitchFamily="18" charset="0"/>
              </a:rPr>
              <a:t>’</a:t>
            </a:r>
            <a:r>
              <a:rPr lang="en-US"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 find her own place, she don</a:t>
            </a:r>
            <a:r>
              <a:rPr lang="en-US" sz="1400" kern="100" dirty="0">
                <a:solidFill>
                  <a:srgbClr val="000000"/>
                </a:solidFill>
                <a:latin typeface="Gill Sans MT" panose="020B0502020104020203" pitchFamily="34" charset="-18"/>
                <a:ea typeface="Times New Roman" panose="02020603050405020304" pitchFamily="18" charset="0"/>
                <a:cs typeface="Times New Roman" panose="02020603050405020304" pitchFamily="18" charset="0"/>
              </a:rPr>
              <a:t>’</a:t>
            </a:r>
            <a:r>
              <a:rPr lang="en-US"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 have any friends here. In kindergarten, she can</a:t>
            </a:r>
            <a:r>
              <a:rPr lang="en-US" sz="1400" kern="100" dirty="0">
                <a:solidFill>
                  <a:srgbClr val="000000"/>
                </a:solidFill>
                <a:latin typeface="Gill Sans MT" panose="020B0502020104020203" pitchFamily="34" charset="-18"/>
                <a:ea typeface="Times New Roman" panose="02020603050405020304" pitchFamily="18" charset="0"/>
                <a:cs typeface="Times New Roman" panose="02020603050405020304" pitchFamily="18" charset="0"/>
              </a:rPr>
              <a:t>’</a:t>
            </a:r>
            <a:r>
              <a:rPr lang="en-US"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 understand what children and teachers are saying. </a:t>
            </a:r>
            <a:r>
              <a:rPr lang="pl-PL"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 one want to </a:t>
            </a:r>
            <a:r>
              <a:rPr lang="pl-PL" sz="1400"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play</a:t>
            </a:r>
            <a:r>
              <a:rPr lang="pl-PL"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with </a:t>
            </a:r>
            <a:r>
              <a:rPr lang="pl-PL" sz="1400"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her</a:t>
            </a:r>
            <a:r>
              <a:rPr lang="pl-PL"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pl-PL" sz="1400"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a:t>
            </a:r>
            <a:r>
              <a:rPr lang="pl-PL"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pl-PL" sz="1400"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mostly</a:t>
            </a:r>
            <a:r>
              <a:rPr lang="pl-PL"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pl-PL" sz="1400"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she</a:t>
            </a:r>
            <a:r>
              <a:rPr lang="pl-PL"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pl-PL" sz="1400"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is</a:t>
            </a:r>
            <a:r>
              <a:rPr lang="pl-PL"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pl-PL" sz="1400"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alone</a:t>
            </a:r>
            <a:r>
              <a:rPr lang="pl-PL"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a:p>
            <a:pPr lvl="0">
              <a:lnSpc>
                <a:spcPct val="120000"/>
              </a:lnSpc>
              <a:spcAft>
                <a:spcPts val="0"/>
              </a:spcAft>
              <a:tabLst>
                <a:tab pos="457200" algn="l"/>
              </a:tabLst>
            </a:pPr>
            <a:endParaRPr lang="pl-PL" sz="1400" dirty="0">
              <a:latin typeface="Times New Roman" panose="02020603050405020304" pitchFamily="18" charset="0"/>
              <a:ea typeface="Times New Roman" panose="02020603050405020304" pitchFamily="18" charset="0"/>
            </a:endParaRPr>
          </a:p>
          <a:p>
            <a:pPr marL="342900" lvl="0" indent="-342900">
              <a:lnSpc>
                <a:spcPct val="120000"/>
              </a:lnSpc>
              <a:spcAft>
                <a:spcPts val="0"/>
              </a:spcAft>
              <a:buFont typeface="Wingdings 2" panose="05020102010507070707" pitchFamily="18" charset="2"/>
              <a:buChar char=""/>
              <a:tabLst>
                <a:tab pos="457200" algn="l"/>
              </a:tabLst>
            </a:pPr>
            <a:r>
              <a:rPr lang="pl-PL" sz="1400" b="1" i="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How </a:t>
            </a:r>
            <a:r>
              <a:rPr lang="pl-PL" sz="1400" b="1" i="1"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she</a:t>
            </a:r>
            <a:r>
              <a:rPr lang="pl-PL" sz="1400" b="1" i="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pl-PL" sz="1400" b="1" i="1"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feels</a:t>
            </a:r>
            <a:r>
              <a:rPr lang="pl-PL" sz="1400" b="1" i="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pl-PL" sz="1400" dirty="0">
              <a:latin typeface="Times New Roman" panose="02020603050405020304" pitchFamily="18" charset="0"/>
              <a:ea typeface="Times New Roman" panose="02020603050405020304" pitchFamily="18" charset="0"/>
            </a:endParaRPr>
          </a:p>
          <a:p>
            <a:pPr marL="342900" lvl="0" indent="-342900">
              <a:lnSpc>
                <a:spcPct val="120000"/>
              </a:lnSpc>
              <a:spcAft>
                <a:spcPts val="0"/>
              </a:spcAft>
              <a:buFont typeface="Wingdings 2" panose="05020102010507070707" pitchFamily="18" charset="2"/>
              <a:buChar char=""/>
              <a:tabLst>
                <a:tab pos="457200" algn="l"/>
              </a:tabLst>
            </a:pPr>
            <a:r>
              <a:rPr lang="pl-PL" sz="1400" b="1" i="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How </a:t>
            </a:r>
            <a:r>
              <a:rPr lang="pl-PL" sz="1400" b="1" i="1"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would</a:t>
            </a:r>
            <a:r>
              <a:rPr lang="pl-PL" sz="1400" b="1" i="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pl-PL" sz="1400" b="1" i="1"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you</a:t>
            </a:r>
            <a:r>
              <a:rPr lang="pl-PL" sz="1400" b="1" i="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pl-PL" sz="1400" b="1" i="1"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feel</a:t>
            </a:r>
            <a:r>
              <a:rPr lang="pl-PL" sz="1400" b="1" i="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in </a:t>
            </a:r>
            <a:r>
              <a:rPr lang="pl-PL" sz="1400" b="1" i="1"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this</a:t>
            </a:r>
            <a:r>
              <a:rPr lang="pl-PL" sz="1400" b="1" i="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pl-PL" sz="1400" b="1" i="1"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situation</a:t>
            </a:r>
            <a:r>
              <a:rPr lang="pl-PL" sz="1400" b="1" i="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pl-PL" sz="1400" dirty="0">
              <a:latin typeface="Times New Roman" panose="02020603050405020304" pitchFamily="18" charset="0"/>
              <a:ea typeface="Times New Roman" panose="02020603050405020304" pitchFamily="18" charset="0"/>
            </a:endParaRPr>
          </a:p>
          <a:p>
            <a:pPr marL="342900" lvl="0" indent="-342900">
              <a:lnSpc>
                <a:spcPct val="120000"/>
              </a:lnSpc>
              <a:spcAft>
                <a:spcPts val="0"/>
              </a:spcAft>
              <a:buFont typeface="Wingdings 2" panose="05020102010507070707" pitchFamily="18" charset="2"/>
              <a:buChar char=""/>
              <a:tabLst>
                <a:tab pos="457200" algn="l"/>
              </a:tabLst>
            </a:pPr>
            <a:r>
              <a:rPr lang="pl-PL" sz="1400" b="1" i="1"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What</a:t>
            </a:r>
            <a:r>
              <a:rPr lang="pl-PL" sz="1400" b="1" i="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pl-PL" sz="1400" b="1" i="1"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does</a:t>
            </a:r>
            <a:r>
              <a:rPr lang="pl-PL" sz="1400" b="1" i="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Zuzia </a:t>
            </a:r>
            <a:r>
              <a:rPr lang="pl-PL" sz="1400" b="1" i="1"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feel</a:t>
            </a:r>
            <a:r>
              <a:rPr lang="pl-PL" sz="1400" b="1" i="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pl-PL" sz="1400" b="1" i="1"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when</a:t>
            </a:r>
            <a:r>
              <a:rPr lang="pl-PL" sz="1400" b="1" i="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pl-PL" sz="1400" b="1" i="1"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she</a:t>
            </a:r>
            <a:r>
              <a:rPr lang="pl-PL" sz="1400" b="1" i="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pl-PL" sz="1400" b="1" i="1"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has</a:t>
            </a:r>
            <a:r>
              <a:rPr lang="pl-PL" sz="1400" b="1" i="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problem with </a:t>
            </a:r>
            <a:r>
              <a:rPr lang="pl-PL" sz="1400" b="1" i="1"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understending</a:t>
            </a:r>
            <a:r>
              <a:rPr lang="pl-PL" sz="1400" b="1" i="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the </a:t>
            </a:r>
            <a:r>
              <a:rPr lang="pl-PL" sz="1400" b="1" i="1"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others</a:t>
            </a:r>
            <a:r>
              <a:rPr lang="pl-PL" sz="1400" b="1" i="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speech?</a:t>
            </a:r>
            <a:endParaRPr lang="pl-PL" sz="1400" dirty="0">
              <a:latin typeface="Times New Roman" panose="02020603050405020304" pitchFamily="18" charset="0"/>
              <a:ea typeface="Times New Roman" panose="02020603050405020304" pitchFamily="18" charset="0"/>
            </a:endParaRPr>
          </a:p>
          <a:p>
            <a:pPr marL="342900" lvl="0" indent="-342900">
              <a:lnSpc>
                <a:spcPct val="120000"/>
              </a:lnSpc>
              <a:spcAft>
                <a:spcPts val="0"/>
              </a:spcAft>
              <a:buFont typeface="Wingdings 2" panose="05020102010507070707" pitchFamily="18" charset="2"/>
              <a:buChar char=""/>
              <a:tabLst>
                <a:tab pos="457200" algn="l"/>
              </a:tabLst>
            </a:pPr>
            <a:r>
              <a:rPr lang="pl-PL" sz="1400" b="1" i="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How </a:t>
            </a:r>
            <a:r>
              <a:rPr lang="pl-PL" sz="1400" b="1" i="1"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can</a:t>
            </a:r>
            <a:r>
              <a:rPr lang="pl-PL" sz="1400" b="1" i="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we </a:t>
            </a:r>
            <a:r>
              <a:rPr lang="pl-PL" sz="1400" b="1" i="1"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help</a:t>
            </a:r>
            <a:r>
              <a:rPr lang="pl-PL" sz="1400" b="1" i="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pl-PL" sz="1400" b="1" i="1"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her</a:t>
            </a:r>
            <a:r>
              <a:rPr lang="pl-PL" sz="1400" b="1" i="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pl-PL"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7535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B79AD4A-106C-48D6-843C-FB731072E6E4}"/>
              </a:ext>
            </a:extLst>
          </p:cNvPr>
          <p:cNvPicPr>
            <a:picLocks noChangeAspect="1"/>
          </p:cNvPicPr>
          <p:nvPr/>
        </p:nvPicPr>
        <p:blipFill>
          <a:blip r:embed="rId2"/>
          <a:stretch>
            <a:fillRect/>
          </a:stretch>
        </p:blipFill>
        <p:spPr>
          <a:xfrm>
            <a:off x="386359" y="318783"/>
            <a:ext cx="3640386" cy="6056850"/>
          </a:xfrm>
          <a:prstGeom prst="rect">
            <a:avLst/>
          </a:prstGeom>
          <a:ln>
            <a:noFill/>
          </a:ln>
          <a:effectLst>
            <a:softEdge rad="112500"/>
          </a:effectLst>
        </p:spPr>
      </p:pic>
      <p:sp>
        <p:nvSpPr>
          <p:cNvPr id="4" name="Prostokąt 3">
            <a:extLst>
              <a:ext uri="{FF2B5EF4-FFF2-40B4-BE49-F238E27FC236}">
                <a16:creationId xmlns:a16="http://schemas.microsoft.com/office/drawing/2014/main" id="{4C1622A0-2539-4AEF-B310-D585B068FC4A}"/>
              </a:ext>
            </a:extLst>
          </p:cNvPr>
          <p:cNvSpPr/>
          <p:nvPr/>
        </p:nvSpPr>
        <p:spPr>
          <a:xfrm>
            <a:off x="4871000" y="520700"/>
            <a:ext cx="5123900" cy="1446550"/>
          </a:xfrm>
          <a:prstGeom prst="rect">
            <a:avLst/>
          </a:prstGeom>
          <a:noFill/>
        </p:spPr>
        <p:txBody>
          <a:bodyPr wrap="square" lIns="91440" tIns="45720" rIns="91440" bIns="45720">
            <a:spAutoFit/>
          </a:bodyPr>
          <a:lstStyle/>
          <a:p>
            <a:pPr algn="ctr"/>
            <a:r>
              <a:rPr lang="pl-PL" sz="8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ANETA</a:t>
            </a:r>
          </a:p>
        </p:txBody>
      </p:sp>
    </p:spTree>
    <p:extLst>
      <p:ext uri="{BB962C8B-B14F-4D97-AF65-F5344CB8AC3E}">
        <p14:creationId xmlns:p14="http://schemas.microsoft.com/office/powerpoint/2010/main" val="2314287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82968203-C5F0-4C7D-9B8D-2A82BA9B24DE}"/>
              </a:ext>
            </a:extLst>
          </p:cNvPr>
          <p:cNvSpPr/>
          <p:nvPr/>
        </p:nvSpPr>
        <p:spPr>
          <a:xfrm>
            <a:off x="177800" y="204829"/>
            <a:ext cx="11772900" cy="6286336"/>
          </a:xfrm>
          <a:prstGeom prst="rect">
            <a:avLst/>
          </a:prstGeom>
        </p:spPr>
        <p:txBody>
          <a:bodyPr wrap="square">
            <a:spAutoFit/>
          </a:bodyPr>
          <a:lstStyle/>
          <a:p>
            <a:pPr>
              <a:lnSpc>
                <a:spcPct val="115000"/>
              </a:lnSpc>
              <a:spcAft>
                <a:spcPts val="0"/>
              </a:spcAft>
            </a:pPr>
            <a:r>
              <a:rPr lang="pl-PL" sz="1400" b="1" dirty="0">
                <a:latin typeface="Times New Roman" panose="02020603050405020304" pitchFamily="18" charset="0"/>
                <a:ea typeface="Calibri" panose="020F0502020204030204" pitchFamily="34" charset="0"/>
                <a:cs typeface="Times New Roman" panose="02020603050405020304" pitchFamily="18" charset="0"/>
              </a:rPr>
              <a:t>AGE: </a:t>
            </a:r>
            <a:r>
              <a:rPr lang="pl-PL" sz="1400" dirty="0">
                <a:latin typeface="Times New Roman" panose="02020603050405020304" pitchFamily="18" charset="0"/>
                <a:ea typeface="Calibri" panose="020F0502020204030204" pitchFamily="34" charset="0"/>
                <a:cs typeface="Times New Roman" panose="02020603050405020304" pitchFamily="18" charset="0"/>
              </a:rPr>
              <a:t>5 </a:t>
            </a:r>
            <a:r>
              <a:rPr lang="pl-PL" sz="1400" dirty="0" err="1">
                <a:latin typeface="Times New Roman" panose="02020603050405020304" pitchFamily="18" charset="0"/>
                <a:ea typeface="Calibri" panose="020F0502020204030204" pitchFamily="34" charset="0"/>
                <a:cs typeface="Times New Roman" panose="02020603050405020304" pitchFamily="18" charset="0"/>
              </a:rPr>
              <a:t>years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old</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pl-PL" sz="1400" b="1" dirty="0">
                <a:latin typeface="Times New Roman" panose="02020603050405020304" pitchFamily="18" charset="0"/>
                <a:ea typeface="Calibri" panose="020F0502020204030204" pitchFamily="34" charset="0"/>
                <a:cs typeface="Times New Roman" panose="02020603050405020304" pitchFamily="18" charset="0"/>
              </a:rPr>
              <a:t>NAME: </a:t>
            </a:r>
            <a:r>
              <a:rPr lang="pl-PL" sz="1400" dirty="0">
                <a:latin typeface="Times New Roman" panose="02020603050405020304" pitchFamily="18" charset="0"/>
                <a:ea typeface="Calibri" panose="020F0502020204030204" pitchFamily="34" charset="0"/>
                <a:cs typeface="Times New Roman" panose="02020603050405020304" pitchFamily="18" charset="0"/>
              </a:rPr>
              <a:t>Aneta</a:t>
            </a:r>
          </a:p>
          <a:p>
            <a:pPr>
              <a:lnSpc>
                <a:spcPct val="115000"/>
              </a:lnSpc>
              <a:spcAft>
                <a:spcPts val="0"/>
              </a:spcAft>
            </a:pPr>
            <a:r>
              <a:rPr lang="pl-PL" sz="1400" b="1" dirty="0">
                <a:latin typeface="Times New Roman" panose="02020603050405020304" pitchFamily="18" charset="0"/>
                <a:ea typeface="Calibri" panose="020F0502020204030204" pitchFamily="34" charset="0"/>
                <a:cs typeface="Times New Roman" panose="02020603050405020304" pitchFamily="18" charset="0"/>
              </a:rPr>
              <a:t>LANGUAGE: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Polish</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pl-PL" sz="1400" b="1" dirty="0">
                <a:latin typeface="Times New Roman" panose="02020603050405020304" pitchFamily="18" charset="0"/>
                <a:ea typeface="Calibri" panose="020F0502020204030204" pitchFamily="34" charset="0"/>
                <a:cs typeface="Times New Roman" panose="02020603050405020304" pitchFamily="18" charset="0"/>
              </a:rPr>
              <a:t>WHEN IS SHE CHEERFUL: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is</a:t>
            </a:r>
            <a:r>
              <a:rPr lang="pl-PL" sz="1400" dirty="0">
                <a:latin typeface="Times New Roman" panose="02020603050405020304" pitchFamily="18" charset="0"/>
                <a:ea typeface="Calibri" panose="020F0502020204030204" pitchFamily="34" charset="0"/>
                <a:cs typeface="Times New Roman" panose="02020603050405020304" pitchFamily="18" charset="0"/>
              </a:rPr>
              <a:t> happy </a:t>
            </a:r>
            <a:r>
              <a:rPr lang="pl-PL" sz="1400" dirty="0" err="1">
                <a:latin typeface="Times New Roman" panose="02020603050405020304" pitchFamily="18" charset="0"/>
                <a:ea typeface="Calibri" panose="020F0502020204030204" pitchFamily="34" charset="0"/>
                <a:cs typeface="Times New Roman" panose="02020603050405020304" pitchFamily="18" charset="0"/>
              </a:rPr>
              <a:t>when</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plays</a:t>
            </a:r>
            <a:r>
              <a:rPr lang="pl-PL" sz="1400" dirty="0">
                <a:latin typeface="Times New Roman" panose="02020603050405020304" pitchFamily="18" charset="0"/>
                <a:ea typeface="Calibri" panose="020F0502020204030204" pitchFamily="34" charset="0"/>
                <a:cs typeface="Times New Roman" panose="02020603050405020304" pitchFamily="18" charset="0"/>
              </a:rPr>
              <a:t> with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firends</a:t>
            </a:r>
            <a:r>
              <a:rPr lang="pl-PL" sz="1400" dirty="0">
                <a:latin typeface="Times New Roman" panose="02020603050405020304" pitchFamily="18" charset="0"/>
                <a:ea typeface="Calibri" panose="020F0502020204030204" pitchFamily="34" charset="0"/>
                <a:cs typeface="Times New Roman" panose="02020603050405020304" pitchFamily="18" charset="0"/>
              </a:rPr>
              <a:t>. And </a:t>
            </a:r>
            <a:r>
              <a:rPr lang="pl-PL" sz="1400" dirty="0" err="1">
                <a:latin typeface="Times New Roman" panose="02020603050405020304" pitchFamily="18" charset="0"/>
                <a:ea typeface="Calibri" panose="020F0502020204030204" pitchFamily="34" charset="0"/>
                <a:cs typeface="Times New Roman" panose="02020603050405020304" pitchFamily="18" charset="0"/>
              </a:rPr>
              <a:t>when</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mum</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reads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book</a:t>
            </a:r>
            <a:r>
              <a:rPr lang="pl-PL" sz="1400" dirty="0">
                <a:latin typeface="Times New Roman" panose="02020603050405020304" pitchFamily="18" charset="0"/>
                <a:ea typeface="Calibri" panose="020F0502020204030204" pitchFamily="34" charset="0"/>
                <a:cs typeface="Times New Roman" panose="02020603050405020304" pitchFamily="18" charset="0"/>
              </a:rPr>
              <a:t> in the </a:t>
            </a:r>
            <a:r>
              <a:rPr lang="pl-PL" sz="1400" dirty="0" err="1">
                <a:latin typeface="Times New Roman" panose="02020603050405020304" pitchFamily="18" charset="0"/>
                <a:ea typeface="Calibri" panose="020F0502020204030204" pitchFamily="34" charset="0"/>
                <a:cs typeface="Times New Roman" panose="02020603050405020304" pitchFamily="18" charset="0"/>
              </a:rPr>
              <a:t>evening</a:t>
            </a:r>
            <a:r>
              <a:rPr lang="pl-PL" sz="1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0"/>
              </a:spcAft>
            </a:pPr>
            <a:r>
              <a:rPr lang="pl-PL" sz="1400" b="1" dirty="0">
                <a:latin typeface="Times New Roman" panose="02020603050405020304" pitchFamily="18" charset="0"/>
                <a:ea typeface="Calibri" panose="020F0502020204030204" pitchFamily="34" charset="0"/>
                <a:cs typeface="Times New Roman" panose="02020603050405020304" pitchFamily="18" charset="0"/>
              </a:rPr>
              <a:t>WHEN IS SHE SAD: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is</a:t>
            </a:r>
            <a:r>
              <a:rPr lang="pl-PL" sz="1400" dirty="0">
                <a:latin typeface="Times New Roman" panose="02020603050405020304" pitchFamily="18" charset="0"/>
                <a:ea typeface="Calibri" panose="020F0502020204030204" pitchFamily="34" charset="0"/>
                <a:cs typeface="Times New Roman" panose="02020603050405020304" pitchFamily="18" charset="0"/>
              </a:rPr>
              <a:t> sad </a:t>
            </a:r>
            <a:r>
              <a:rPr lang="pl-PL" sz="1400" dirty="0" err="1">
                <a:latin typeface="Times New Roman" panose="02020603050405020304" pitchFamily="18" charset="0"/>
                <a:ea typeface="Calibri" panose="020F0502020204030204" pitchFamily="34" charset="0"/>
                <a:cs typeface="Times New Roman" panose="02020603050405020304" pitchFamily="18" charset="0"/>
              </a:rPr>
              <a:t>when</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parents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argue</a:t>
            </a:r>
            <a:r>
              <a:rPr lang="pl-PL" sz="1400" dirty="0">
                <a:latin typeface="Times New Roman" panose="02020603050405020304" pitchFamily="18" charset="0"/>
                <a:ea typeface="Calibri" panose="020F0502020204030204" pitchFamily="34" charset="0"/>
                <a:cs typeface="Times New Roman" panose="02020603050405020304" pitchFamily="18" charset="0"/>
              </a:rPr>
              <a:t> and </a:t>
            </a:r>
            <a:r>
              <a:rPr lang="pl-PL" sz="1400" dirty="0" err="1">
                <a:latin typeface="Times New Roman" panose="02020603050405020304" pitchFamily="18" charset="0"/>
                <a:ea typeface="Calibri" panose="020F0502020204030204" pitchFamily="34" charset="0"/>
                <a:cs typeface="Times New Roman" panose="02020603050405020304" pitchFamily="18" charset="0"/>
              </a:rPr>
              <a:t>when</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is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sick</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Sie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is</a:t>
            </a:r>
            <a:r>
              <a:rPr lang="pl-PL" sz="1400" dirty="0">
                <a:latin typeface="Times New Roman" panose="02020603050405020304" pitchFamily="18" charset="0"/>
                <a:ea typeface="Calibri" panose="020F0502020204030204" pitchFamily="34" charset="0"/>
                <a:cs typeface="Times New Roman" panose="02020603050405020304" pitchFamily="18" charset="0"/>
              </a:rPr>
              <a:t> sad </a:t>
            </a:r>
            <a:r>
              <a:rPr lang="pl-PL" sz="1400" dirty="0" err="1">
                <a:latin typeface="Times New Roman" panose="02020603050405020304" pitchFamily="18" charset="0"/>
                <a:ea typeface="Calibri" panose="020F0502020204030204" pitchFamily="34" charset="0"/>
                <a:cs typeface="Times New Roman" panose="02020603050405020304" pitchFamily="18" charset="0"/>
              </a:rPr>
              <a:t>when</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brother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is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more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important</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than</a:t>
            </a:r>
            <a:r>
              <a:rPr lang="pl-PL" sz="1400" dirty="0">
                <a:latin typeface="Times New Roman" panose="02020603050405020304" pitchFamily="18" charset="0"/>
                <a:ea typeface="Calibri" panose="020F0502020204030204" pitchFamily="34" charset="0"/>
                <a:cs typeface="Times New Roman" panose="02020603050405020304" pitchFamily="18" charset="0"/>
              </a:rPr>
              <a:t> Aneta for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parents</a:t>
            </a:r>
            <a:r>
              <a:rPr lang="pl-PL" sz="1400" dirty="0">
                <a:latin typeface="Times New Roman" panose="02020603050405020304" pitchFamily="18" charset="0"/>
                <a:ea typeface="Calibri" panose="020F0502020204030204" pitchFamily="34" charset="0"/>
                <a:cs typeface="Times New Roman" panose="02020603050405020304" pitchFamily="18" charset="0"/>
              </a:rPr>
              <a:t> -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brother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needs</a:t>
            </a:r>
            <a:r>
              <a:rPr lang="pl-PL" sz="1400" dirty="0">
                <a:latin typeface="Times New Roman" panose="02020603050405020304" pitchFamily="18" charset="0"/>
                <a:ea typeface="Calibri" panose="020F0502020204030204" pitchFamily="34" charset="0"/>
                <a:cs typeface="Times New Roman" panose="02020603050405020304" pitchFamily="18" charset="0"/>
              </a:rPr>
              <a:t> a lot of </a:t>
            </a:r>
            <a:r>
              <a:rPr lang="pl-PL" sz="1400" dirty="0" err="1">
                <a:latin typeface="Times New Roman" panose="02020603050405020304" pitchFamily="18" charset="0"/>
                <a:ea typeface="Calibri" panose="020F0502020204030204" pitchFamily="34" charset="0"/>
                <a:cs typeface="Times New Roman" panose="02020603050405020304" pitchFamily="18" charset="0"/>
              </a:rPr>
              <a:t>time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because</a:t>
            </a:r>
            <a:r>
              <a:rPr lang="pl-PL" sz="1400" dirty="0">
                <a:latin typeface="Times New Roman" panose="02020603050405020304" pitchFamily="18" charset="0"/>
                <a:ea typeface="Calibri" panose="020F0502020204030204" pitchFamily="34" charset="0"/>
                <a:cs typeface="Times New Roman" panose="02020603050405020304" pitchFamily="18" charset="0"/>
              </a:rPr>
              <a:t> he </a:t>
            </a:r>
            <a:r>
              <a:rPr lang="pl-PL" sz="1400" dirty="0" err="1">
                <a:latin typeface="Times New Roman" panose="02020603050405020304" pitchFamily="18" charset="0"/>
                <a:ea typeface="Calibri" panose="020F0502020204030204" pitchFamily="34" charset="0"/>
                <a:cs typeface="Times New Roman" panose="02020603050405020304" pitchFamily="18" charset="0"/>
              </a:rPr>
              <a:t>is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seriously</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sick</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can</a:t>
            </a:r>
            <a:r>
              <a:rPr lang="pl-PL" sz="1400" dirty="0">
                <a:latin typeface="Times New Roman" panose="02020603050405020304" pitchFamily="18" charset="0"/>
                <a:ea typeface="Calibri" panose="020F0502020204030204" pitchFamily="34" charset="0"/>
                <a:cs typeface="Times New Roman" panose="02020603050405020304" pitchFamily="18" charset="0"/>
              </a:rPr>
              <a:t> not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cope</a:t>
            </a:r>
            <a:r>
              <a:rPr lang="pl-PL" sz="1400" dirty="0">
                <a:latin typeface="Times New Roman" panose="02020603050405020304" pitchFamily="18" charset="0"/>
                <a:ea typeface="Calibri" panose="020F0502020204030204" pitchFamily="34" charset="0"/>
                <a:cs typeface="Times New Roman" panose="02020603050405020304" pitchFamily="18" charset="0"/>
              </a:rPr>
              <a:t> with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emotions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so</a:t>
            </a:r>
            <a:r>
              <a:rPr lang="pl-PL" sz="1400" dirty="0">
                <a:latin typeface="Times New Roman" panose="02020603050405020304" pitchFamily="18" charset="0"/>
                <a:ea typeface="Calibri" panose="020F0502020204030204" pitchFamily="34" charset="0"/>
                <a:cs typeface="Times New Roman" panose="02020603050405020304" pitchFamily="18" charset="0"/>
              </a:rPr>
              <a:t>: to beat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different</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children</a:t>
            </a:r>
            <a:r>
              <a:rPr lang="pl-PL" sz="1400" dirty="0">
                <a:latin typeface="Times New Roman" panose="02020603050405020304" pitchFamily="18" charset="0"/>
                <a:ea typeface="Calibri" panose="020F0502020204030204" pitchFamily="34" charset="0"/>
                <a:cs typeface="Times New Roman" panose="02020603050405020304" pitchFamily="18" charset="0"/>
              </a:rPr>
              <a:t>, to </a:t>
            </a:r>
            <a:r>
              <a:rPr lang="pl-PL" sz="1400" dirty="0" err="1">
                <a:latin typeface="Times New Roman" panose="02020603050405020304" pitchFamily="18" charset="0"/>
                <a:ea typeface="Calibri" panose="020F0502020204030204" pitchFamily="34" charset="0"/>
                <a:cs typeface="Times New Roman" panose="02020603050405020304" pitchFamily="18" charset="0"/>
              </a:rPr>
              <a:t>loud</a:t>
            </a:r>
            <a:r>
              <a:rPr lang="pl-PL" sz="1400" dirty="0">
                <a:latin typeface="Times New Roman" panose="02020603050405020304" pitchFamily="18" charset="0"/>
                <a:ea typeface="Calibri" panose="020F0502020204030204" pitchFamily="34" charset="0"/>
                <a:cs typeface="Times New Roman" panose="02020603050405020304" pitchFamily="18" charset="0"/>
              </a:rPr>
              <a:t> stout,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doesn’t</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listen</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adults</a:t>
            </a:r>
            <a:r>
              <a:rPr lang="pl-PL" sz="1400" dirty="0">
                <a:latin typeface="Times New Roman" panose="02020603050405020304" pitchFamily="18" charset="0"/>
                <a:ea typeface="Calibri" panose="020F0502020204030204" pitchFamily="34" charset="0"/>
                <a:cs typeface="Times New Roman" panose="02020603050405020304" pitchFamily="18" charset="0"/>
              </a:rPr>
              <a:t>, to </a:t>
            </a:r>
            <a:r>
              <a:rPr lang="pl-PL" sz="1400" dirty="0" err="1">
                <a:latin typeface="Times New Roman" panose="02020603050405020304" pitchFamily="18" charset="0"/>
                <a:ea typeface="Calibri" panose="020F0502020204030204" pitchFamily="34" charset="0"/>
                <a:cs typeface="Times New Roman" panose="02020603050405020304" pitchFamily="18" charset="0"/>
              </a:rPr>
              <a:t>throw</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classroom</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things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0"/>
              </a:spcAft>
            </a:pPr>
            <a:r>
              <a:rPr lang="pl-PL" sz="1400" b="1" dirty="0">
                <a:latin typeface="Times New Roman" panose="02020603050405020304" pitchFamily="18" charset="0"/>
                <a:ea typeface="Calibri" panose="020F0502020204030204" pitchFamily="34" charset="0"/>
                <a:cs typeface="Times New Roman" panose="02020603050405020304" pitchFamily="18" charset="0"/>
              </a:rPr>
              <a:t>WHAT IS SHE AFRAID: </a:t>
            </a:r>
            <a:r>
              <a:rPr lang="pl-PL" sz="1400" dirty="0" err="1">
                <a:latin typeface="Times New Roman" panose="02020603050405020304" pitchFamily="18" charset="0"/>
                <a:ea typeface="Calibri" panose="020F0502020204030204" pitchFamily="34" charset="0"/>
                <a:cs typeface="Times New Roman" panose="02020603050405020304" pitchFamily="18" charset="0"/>
              </a:rPr>
              <a:t>dogs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noise</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pl-PL" sz="1400" b="1" dirty="0">
                <a:latin typeface="Times New Roman" panose="02020603050405020304" pitchFamily="18" charset="0"/>
                <a:ea typeface="Calibri" panose="020F0502020204030204" pitchFamily="34" charset="0"/>
                <a:cs typeface="Times New Roman" panose="02020603050405020304" pitchFamily="18" charset="0"/>
              </a:rPr>
              <a:t>WHEN DOES SHE LIVE: </a:t>
            </a:r>
            <a:r>
              <a:rPr lang="pl-PL" sz="1400" dirty="0">
                <a:latin typeface="Times New Roman" panose="02020603050405020304" pitchFamily="18" charset="0"/>
                <a:ea typeface="Calibri" panose="020F0502020204030204" pitchFamily="34" charset="0"/>
                <a:cs typeface="Times New Roman" panose="02020603050405020304" pitchFamily="18" charset="0"/>
              </a:rPr>
              <a:t>Aneta </a:t>
            </a:r>
            <a:r>
              <a:rPr lang="pl-PL" sz="1400" dirty="0" err="1">
                <a:latin typeface="Times New Roman" panose="02020603050405020304" pitchFamily="18" charset="0"/>
                <a:ea typeface="Calibri" panose="020F0502020204030204" pitchFamily="34" charset="0"/>
                <a:cs typeface="Times New Roman" panose="02020603050405020304" pitchFamily="18" charset="0"/>
              </a:rPr>
              <a:t>lives</a:t>
            </a:r>
            <a:r>
              <a:rPr lang="pl-PL" sz="1400" dirty="0">
                <a:latin typeface="Times New Roman" panose="02020603050405020304" pitchFamily="18" charset="0"/>
                <a:ea typeface="Calibri" panose="020F0502020204030204" pitchFamily="34" charset="0"/>
                <a:cs typeface="Times New Roman" panose="02020603050405020304" pitchFamily="18" charset="0"/>
              </a:rPr>
              <a:t> with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parents</a:t>
            </a:r>
            <a:r>
              <a:rPr lang="pl-PL" sz="1400" dirty="0">
                <a:latin typeface="Times New Roman" panose="02020603050405020304" pitchFamily="18" charset="0"/>
                <a:ea typeface="Calibri" panose="020F0502020204030204" pitchFamily="34" charset="0"/>
                <a:cs typeface="Times New Roman" panose="02020603050405020304" pitchFamily="18" charset="0"/>
              </a:rPr>
              <a:t> and </a:t>
            </a:r>
            <a:r>
              <a:rPr lang="pl-PL" sz="1400" dirty="0" err="1">
                <a:latin typeface="Times New Roman" panose="02020603050405020304" pitchFamily="18" charset="0"/>
                <a:ea typeface="Calibri" panose="020F0502020204030204" pitchFamily="34" charset="0"/>
                <a:cs typeface="Times New Roman" panose="02020603050405020304" pitchFamily="18" charset="0"/>
              </a:rPr>
              <a:t>brather</a:t>
            </a:r>
            <a:r>
              <a:rPr lang="pl-PL" sz="1400" dirty="0">
                <a:latin typeface="Times New Roman" panose="02020603050405020304" pitchFamily="18" charset="0"/>
                <a:ea typeface="Calibri" panose="020F0502020204030204" pitchFamily="34" charset="0"/>
                <a:cs typeface="Times New Roman" panose="02020603050405020304" pitchFamily="18" charset="0"/>
              </a:rPr>
              <a:t> in the </a:t>
            </a:r>
            <a:r>
              <a:rPr lang="pl-PL" sz="1400" dirty="0" err="1">
                <a:latin typeface="Times New Roman" panose="02020603050405020304" pitchFamily="18" charset="0"/>
                <a:ea typeface="Calibri" panose="020F0502020204030204" pitchFamily="34" charset="0"/>
                <a:cs typeface="Times New Roman" panose="02020603050405020304" pitchFamily="18" charset="0"/>
              </a:rPr>
              <a:t>block</a:t>
            </a:r>
            <a:r>
              <a:rPr lang="pl-PL" sz="1400" dirty="0">
                <a:latin typeface="Times New Roman" panose="02020603050405020304" pitchFamily="18" charset="0"/>
                <a:ea typeface="Calibri" panose="020F0502020204030204" pitchFamily="34" charset="0"/>
                <a:cs typeface="Times New Roman" panose="02020603050405020304" pitchFamily="18" charset="0"/>
              </a:rPr>
              <a:t> of </a:t>
            </a:r>
            <a:r>
              <a:rPr lang="pl-PL" sz="1400" dirty="0" err="1">
                <a:latin typeface="Times New Roman" panose="02020603050405020304" pitchFamily="18" charset="0"/>
                <a:ea typeface="Calibri" panose="020F0502020204030204" pitchFamily="34" charset="0"/>
                <a:cs typeface="Times New Roman" panose="02020603050405020304" pitchFamily="18" charset="0"/>
              </a:rPr>
              <a:t>flat</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shares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bedroom</a:t>
            </a:r>
            <a:r>
              <a:rPr lang="pl-PL" sz="1400" dirty="0">
                <a:latin typeface="Times New Roman" panose="02020603050405020304" pitchFamily="18" charset="0"/>
                <a:ea typeface="Calibri" panose="020F0502020204030204" pitchFamily="34" charset="0"/>
                <a:cs typeface="Times New Roman" panose="02020603050405020304" pitchFamily="18" charset="0"/>
              </a:rPr>
              <a:t> with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older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brother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0"/>
              </a:spcAft>
            </a:pPr>
            <a:r>
              <a:rPr lang="pl-PL" sz="1400" b="1" dirty="0">
                <a:latin typeface="Times New Roman" panose="02020603050405020304" pitchFamily="18" charset="0"/>
                <a:ea typeface="Calibri" panose="020F0502020204030204" pitchFamily="34" charset="0"/>
                <a:cs typeface="Times New Roman" panose="02020603050405020304" pitchFamily="18" charset="0"/>
              </a:rPr>
              <a:t>PARENTS:</a:t>
            </a:r>
            <a:r>
              <a:rPr lang="pl-PL" sz="1400" dirty="0">
                <a:latin typeface="Times New Roman" panose="02020603050405020304" pitchFamily="18" charset="0"/>
                <a:ea typeface="Calibri" panose="020F0502020204030204" pitchFamily="34" charset="0"/>
                <a:cs typeface="Times New Roman" panose="02020603050405020304" pitchFamily="18" charset="0"/>
              </a:rPr>
              <a:t> Her </a:t>
            </a:r>
            <a:r>
              <a:rPr lang="pl-PL" sz="1400" dirty="0" err="1">
                <a:latin typeface="Times New Roman" panose="02020603050405020304" pitchFamily="18" charset="0"/>
                <a:ea typeface="Calibri" panose="020F0502020204030204" pitchFamily="34" charset="0"/>
                <a:cs typeface="Times New Roman" panose="02020603050405020304" pitchFamily="18" charset="0"/>
              </a:rPr>
              <a:t>dad</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works</a:t>
            </a:r>
            <a:r>
              <a:rPr lang="pl-PL" sz="1400" dirty="0">
                <a:latin typeface="Times New Roman" panose="02020603050405020304" pitchFamily="18" charset="0"/>
                <a:ea typeface="Calibri" panose="020F0502020204030204" pitchFamily="34" charset="0"/>
                <a:cs typeface="Times New Roman" panose="02020603050405020304" pitchFamily="18" charset="0"/>
              </a:rPr>
              <a:t> as </a:t>
            </a:r>
            <a:r>
              <a:rPr lang="pl-PL" sz="1400" dirty="0" err="1">
                <a:latin typeface="Times New Roman" panose="02020603050405020304" pitchFamily="18" charset="0"/>
                <a:ea typeface="Calibri" panose="020F0502020204030204" pitchFamily="34" charset="0"/>
                <a:cs typeface="Times New Roman" panose="02020603050405020304" pitchFamily="18" charset="0"/>
              </a:rPr>
              <a:t>bus</a:t>
            </a:r>
            <a:r>
              <a:rPr lang="pl-PL" sz="1400" dirty="0">
                <a:latin typeface="Times New Roman" panose="02020603050405020304" pitchFamily="18" charset="0"/>
                <a:ea typeface="Calibri" panose="020F0502020204030204" pitchFamily="34" charset="0"/>
                <a:cs typeface="Times New Roman" panose="02020603050405020304" pitchFamily="18" charset="0"/>
              </a:rPr>
              <a:t> driver. Her </a:t>
            </a:r>
            <a:r>
              <a:rPr lang="pl-PL" sz="1400" dirty="0" err="1">
                <a:latin typeface="Times New Roman" panose="02020603050405020304" pitchFamily="18" charset="0"/>
                <a:ea typeface="Calibri" panose="020F0502020204030204" pitchFamily="34" charset="0"/>
                <a:cs typeface="Times New Roman" panose="02020603050405020304" pitchFamily="18" charset="0"/>
              </a:rPr>
              <a:t>mum</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works</a:t>
            </a:r>
            <a:r>
              <a:rPr lang="pl-PL" sz="1400" dirty="0">
                <a:latin typeface="Times New Roman" panose="02020603050405020304" pitchFamily="18" charset="0"/>
                <a:ea typeface="Calibri" panose="020F0502020204030204" pitchFamily="34" charset="0"/>
                <a:cs typeface="Times New Roman" panose="02020603050405020304" pitchFamily="18" charset="0"/>
              </a:rPr>
              <a:t> as </a:t>
            </a:r>
            <a:r>
              <a:rPr lang="pl-PL" sz="1400" dirty="0" err="1">
                <a:latin typeface="Times New Roman" panose="02020603050405020304" pitchFamily="18" charset="0"/>
                <a:ea typeface="Calibri" panose="020F0502020204030204" pitchFamily="34" charset="0"/>
                <a:cs typeface="Times New Roman" panose="02020603050405020304" pitchFamily="18" charset="0"/>
              </a:rPr>
              <a:t>accountant</a:t>
            </a:r>
            <a:r>
              <a:rPr lang="pl-PL" sz="1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0"/>
              </a:spcAft>
            </a:pPr>
            <a:r>
              <a:rPr lang="pl-PL" sz="1400" b="1" dirty="0">
                <a:latin typeface="Times New Roman" panose="02020603050405020304" pitchFamily="18" charset="0"/>
                <a:ea typeface="Calibri" panose="020F0502020204030204" pitchFamily="34" charset="0"/>
                <a:cs typeface="Times New Roman" panose="02020603050405020304" pitchFamily="18" charset="0"/>
              </a:rPr>
              <a:t>WHAT DOES SHE LIKE TO DO AT HOME: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likes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playing</a:t>
            </a:r>
            <a:r>
              <a:rPr lang="pl-PL" sz="1400" dirty="0">
                <a:latin typeface="Times New Roman" panose="02020603050405020304" pitchFamily="18" charset="0"/>
                <a:ea typeface="Calibri" panose="020F0502020204030204" pitchFamily="34" charset="0"/>
                <a:cs typeface="Times New Roman" panose="02020603050405020304" pitchFamily="18" charset="0"/>
              </a:rPr>
              <a:t> of </a:t>
            </a:r>
            <a:r>
              <a:rPr lang="pl-PL" sz="1400" dirty="0" err="1">
                <a:latin typeface="Times New Roman" panose="02020603050405020304" pitchFamily="18" charset="0"/>
                <a:ea typeface="Calibri" panose="020F0502020204030204" pitchFamily="34" charset="0"/>
                <a:cs typeface="Times New Roman" panose="02020603050405020304" pitchFamily="18" charset="0"/>
              </a:rPr>
              <a:t>blocks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solving</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tasks</a:t>
            </a:r>
            <a:r>
              <a:rPr lang="pl-PL" sz="1400" dirty="0">
                <a:latin typeface="Times New Roman" panose="02020603050405020304" pitchFamily="18" charset="0"/>
                <a:ea typeface="Calibri" panose="020F0502020204030204" pitchFamily="34" charset="0"/>
                <a:cs typeface="Times New Roman" panose="02020603050405020304" pitchFamily="18" charset="0"/>
              </a:rPr>
              <a:t> in the </a:t>
            </a:r>
            <a:r>
              <a:rPr lang="pl-PL" sz="1400" dirty="0" err="1">
                <a:latin typeface="Times New Roman" panose="02020603050405020304" pitchFamily="18" charset="0"/>
                <a:ea typeface="Calibri" panose="020F0502020204030204" pitchFamily="34" charset="0"/>
                <a:cs typeface="Times New Roman" panose="02020603050405020304" pitchFamily="18" charset="0"/>
              </a:rPr>
              <a:t>book</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playing</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board</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games</a:t>
            </a:r>
            <a:r>
              <a:rPr lang="pl-PL" sz="1400" dirty="0">
                <a:latin typeface="Times New Roman" panose="02020603050405020304" pitchFamily="18" charset="0"/>
                <a:ea typeface="Calibri" panose="020F0502020204030204" pitchFamily="34" charset="0"/>
                <a:cs typeface="Times New Roman" panose="02020603050405020304" pitchFamily="18" charset="0"/>
              </a:rPr>
              <a:t> with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parents</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pl-PL" sz="1400" b="1" dirty="0">
                <a:latin typeface="Times New Roman" panose="02020603050405020304" pitchFamily="18" charset="0"/>
                <a:ea typeface="Calibri" panose="020F0502020204030204" pitchFamily="34" charset="0"/>
                <a:cs typeface="Times New Roman" panose="02020603050405020304" pitchFamily="18" charset="0"/>
              </a:rPr>
              <a:t>WHAT IS SHE GOOD AT: </a:t>
            </a:r>
            <a:r>
              <a:rPr lang="pl-PL" sz="1400" dirty="0">
                <a:latin typeface="Times New Roman" panose="02020603050405020304" pitchFamily="18" charset="0"/>
                <a:ea typeface="Calibri" panose="020F0502020204030204" pitchFamily="34" charset="0"/>
                <a:cs typeface="Times New Roman" panose="02020603050405020304" pitchFamily="18" charset="0"/>
              </a:rPr>
              <a:t>Aneta </a:t>
            </a:r>
            <a:r>
              <a:rPr lang="pl-PL" sz="1400" dirty="0" err="1">
                <a:latin typeface="Times New Roman" panose="02020603050405020304" pitchFamily="18" charset="0"/>
                <a:ea typeface="Calibri" panose="020F0502020204030204" pitchFamily="34" charset="0"/>
                <a:cs typeface="Times New Roman" panose="02020603050405020304" pitchFamily="18" charset="0"/>
              </a:rPr>
              <a:t>can</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make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differents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things</a:t>
            </a:r>
            <a:r>
              <a:rPr lang="pl-PL" sz="1400" dirty="0">
                <a:latin typeface="Times New Roman" panose="02020603050405020304" pitchFamily="18" charset="0"/>
                <a:ea typeface="Calibri" panose="020F0502020204030204" pitchFamily="34" charset="0"/>
                <a:cs typeface="Times New Roman" panose="02020603050405020304" pitchFamily="18" charset="0"/>
              </a:rPr>
              <a:t> with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papper</a:t>
            </a:r>
            <a:r>
              <a:rPr lang="pl-PL" sz="1400" dirty="0">
                <a:latin typeface="Times New Roman" panose="02020603050405020304" pitchFamily="18" charset="0"/>
                <a:ea typeface="Calibri" panose="020F0502020204030204" pitchFamily="34" charset="0"/>
                <a:cs typeface="Times New Roman" panose="02020603050405020304" pitchFamily="18" charset="0"/>
              </a:rPr>
              <a:t> and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can</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build</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house</a:t>
            </a:r>
            <a:r>
              <a:rPr lang="pl-PL" sz="1400" dirty="0">
                <a:latin typeface="Times New Roman" panose="02020603050405020304" pitchFamily="18" charset="0"/>
                <a:ea typeface="Calibri" panose="020F0502020204030204" pitchFamily="34" charset="0"/>
                <a:cs typeface="Times New Roman" panose="02020603050405020304" pitchFamily="18" charset="0"/>
              </a:rPr>
              <a:t> for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dolls</a:t>
            </a:r>
            <a:r>
              <a:rPr lang="pl-PL" sz="1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0"/>
              </a:spcAft>
            </a:pPr>
            <a:r>
              <a:rPr lang="pl-PL" sz="1400" b="1" dirty="0">
                <a:latin typeface="Times New Roman" panose="02020603050405020304" pitchFamily="18" charset="0"/>
                <a:ea typeface="Calibri" panose="020F0502020204030204" pitchFamily="34" charset="0"/>
                <a:cs typeface="Times New Roman" panose="02020603050405020304" pitchFamily="18" charset="0"/>
              </a:rPr>
              <a:t>WHAT IS DIFFICULT FOR HER: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can</a:t>
            </a:r>
            <a:r>
              <a:rPr lang="pl-PL" sz="1400" dirty="0">
                <a:latin typeface="Times New Roman" panose="02020603050405020304" pitchFamily="18" charset="0"/>
                <a:ea typeface="Calibri" panose="020F0502020204030204" pitchFamily="34" charset="0"/>
                <a:cs typeface="Times New Roman" panose="02020603050405020304" pitchFamily="18" charset="0"/>
              </a:rPr>
              <a:t> not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wait</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your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turn</a:t>
            </a:r>
            <a:r>
              <a:rPr lang="pl-PL" sz="1400" dirty="0">
                <a:latin typeface="Times New Roman" panose="02020603050405020304" pitchFamily="18" charset="0"/>
                <a:ea typeface="Calibri" panose="020F0502020204030204" pitchFamily="34" charset="0"/>
                <a:cs typeface="Times New Roman" panose="02020603050405020304" pitchFamily="18" charset="0"/>
              </a:rPr>
              <a:t> in the </a:t>
            </a:r>
            <a:r>
              <a:rPr lang="pl-PL" sz="1400" dirty="0" err="1">
                <a:latin typeface="Times New Roman" panose="02020603050405020304" pitchFamily="18" charset="0"/>
                <a:ea typeface="Calibri" panose="020F0502020204030204" pitchFamily="34" charset="0"/>
                <a:cs typeface="Times New Roman" panose="02020603050405020304" pitchFamily="18" charset="0"/>
              </a:rPr>
              <a:t>game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hates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when</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somebody</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take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400" dirty="0">
                <a:latin typeface="Times New Roman" panose="02020603050405020304" pitchFamily="18" charset="0"/>
                <a:ea typeface="Calibri" panose="020F0502020204030204" pitchFamily="34" charset="0"/>
                <a:cs typeface="Times New Roman" panose="02020603050405020304" pitchFamily="18" charset="0"/>
              </a:rPr>
              <a:t> toys</a:t>
            </a:r>
          </a:p>
          <a:p>
            <a:pPr algn="just">
              <a:lnSpc>
                <a:spcPct val="115000"/>
              </a:lnSpc>
              <a:spcAft>
                <a:spcPts val="0"/>
              </a:spcAft>
            </a:pPr>
            <a:r>
              <a:rPr lang="pl-PL" sz="1400" b="1" dirty="0">
                <a:latin typeface="Times New Roman" panose="02020603050405020304" pitchFamily="18" charset="0"/>
                <a:ea typeface="Calibri" panose="020F0502020204030204" pitchFamily="34" charset="0"/>
                <a:cs typeface="Times New Roman" panose="02020603050405020304" pitchFamily="18" charset="0"/>
              </a:rPr>
              <a:t>FAVOURITE FOOD:</a:t>
            </a:r>
            <a:r>
              <a:rPr lang="pl-PL" sz="1400" dirty="0">
                <a:latin typeface="Times New Roman" panose="02020603050405020304" pitchFamily="18" charset="0"/>
                <a:ea typeface="Calibri" panose="020F0502020204030204" pitchFamily="34" charset="0"/>
                <a:cs typeface="Times New Roman" panose="02020603050405020304" pitchFamily="18" charset="0"/>
              </a:rPr>
              <a:t> pizza,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pancakes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ice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carems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tomato</a:t>
            </a:r>
            <a:r>
              <a:rPr lang="pl-PL" sz="1400" dirty="0">
                <a:latin typeface="Times New Roman" panose="02020603050405020304" pitchFamily="18" charset="0"/>
                <a:ea typeface="Calibri" panose="020F0502020204030204" pitchFamily="34" charset="0"/>
                <a:cs typeface="Times New Roman" panose="02020603050405020304" pitchFamily="18" charset="0"/>
              </a:rPr>
              <a:t> soup</a:t>
            </a:r>
          </a:p>
          <a:p>
            <a:pPr algn="just">
              <a:lnSpc>
                <a:spcPct val="115000"/>
              </a:lnSpc>
              <a:spcAft>
                <a:spcPts val="0"/>
              </a:spcAft>
            </a:pPr>
            <a:r>
              <a:rPr lang="pl-PL" sz="1400" b="1" dirty="0">
                <a:latin typeface="Times New Roman" panose="02020603050405020304" pitchFamily="18" charset="0"/>
                <a:ea typeface="Calibri" panose="020F0502020204030204" pitchFamily="34" charset="0"/>
                <a:cs typeface="Times New Roman" panose="02020603050405020304" pitchFamily="18" charset="0"/>
              </a:rPr>
              <a:t>HATE FOOD: </a:t>
            </a:r>
            <a:r>
              <a:rPr lang="pl-PL" sz="1400" dirty="0" err="1">
                <a:latin typeface="Times New Roman" panose="02020603050405020304" pitchFamily="18" charset="0"/>
                <a:ea typeface="Calibri" panose="020F0502020204030204" pitchFamily="34" charset="0"/>
                <a:cs typeface="Times New Roman" panose="02020603050405020304" pitchFamily="18" charset="0"/>
              </a:rPr>
              <a:t>Cucumber</a:t>
            </a:r>
            <a:r>
              <a:rPr lang="pl-PL" sz="1400" dirty="0">
                <a:latin typeface="Times New Roman" panose="02020603050405020304" pitchFamily="18" charset="0"/>
                <a:ea typeface="Calibri" panose="020F0502020204030204" pitchFamily="34" charset="0"/>
                <a:cs typeface="Times New Roman" panose="02020603050405020304" pitchFamily="18" charset="0"/>
              </a:rPr>
              <a:t> soup, </a:t>
            </a:r>
            <a:r>
              <a:rPr lang="pl-PL" sz="1400" dirty="0" err="1">
                <a:latin typeface="Times New Roman" panose="02020603050405020304" pitchFamily="18" charset="0"/>
                <a:ea typeface="Calibri" panose="020F0502020204030204" pitchFamily="34" charset="0"/>
                <a:cs typeface="Times New Roman" panose="02020603050405020304" pitchFamily="18" charset="0"/>
              </a:rPr>
              <a:t>dumplings</a:t>
            </a:r>
            <a:r>
              <a:rPr lang="pl-PL" sz="1400" dirty="0">
                <a:latin typeface="Times New Roman" panose="02020603050405020304" pitchFamily="18" charset="0"/>
                <a:ea typeface="Calibri" panose="020F0502020204030204" pitchFamily="34" charset="0"/>
                <a:cs typeface="Times New Roman" panose="02020603050405020304" pitchFamily="18" charset="0"/>
              </a:rPr>
              <a:t> with </a:t>
            </a:r>
            <a:r>
              <a:rPr lang="pl-PL" sz="1400" dirty="0" err="1">
                <a:latin typeface="Times New Roman" panose="02020603050405020304" pitchFamily="18" charset="0"/>
                <a:ea typeface="Calibri" panose="020F0502020204030204" pitchFamily="34" charset="0"/>
                <a:cs typeface="Times New Roman" panose="02020603050405020304" pitchFamily="18" charset="0"/>
              </a:rPr>
              <a:t>meat</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pepper</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pl-PL" sz="1400" b="1" dirty="0">
                <a:latin typeface="Times New Roman" panose="02020603050405020304" pitchFamily="18" charset="0"/>
                <a:ea typeface="Calibri" panose="020F0502020204030204" pitchFamily="34" charset="0"/>
                <a:cs typeface="Times New Roman" panose="02020603050405020304" pitchFamily="18" charset="0"/>
              </a:rPr>
              <a:t>STORY:</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pl-PL" sz="1400" dirty="0">
                <a:latin typeface="Times New Roman" panose="02020603050405020304" pitchFamily="18" charset="0"/>
                <a:ea typeface="Calibri" panose="020F0502020204030204" pitchFamily="34" charset="0"/>
                <a:cs typeface="Times New Roman" panose="02020603050405020304" pitchFamily="18" charset="0"/>
              </a:rPr>
              <a:t>Aneta </a:t>
            </a:r>
            <a:r>
              <a:rPr lang="pl-PL" sz="1400" dirty="0" err="1">
                <a:latin typeface="Times New Roman" panose="02020603050405020304" pitchFamily="18" charset="0"/>
                <a:ea typeface="Calibri" panose="020F0502020204030204" pitchFamily="34" charset="0"/>
                <a:cs typeface="Times New Roman" panose="02020603050405020304" pitchFamily="18" charset="0"/>
              </a:rPr>
              <a:t>always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goes</a:t>
            </a:r>
            <a:r>
              <a:rPr lang="pl-PL" sz="1400" dirty="0">
                <a:latin typeface="Times New Roman" panose="02020603050405020304" pitchFamily="18" charset="0"/>
                <a:ea typeface="Calibri" panose="020F0502020204030204" pitchFamily="34" charset="0"/>
                <a:cs typeface="Times New Roman" panose="02020603050405020304" pitchFamily="18" charset="0"/>
              </a:rPr>
              <a:t> to </a:t>
            </a:r>
            <a:r>
              <a:rPr lang="pl-PL" sz="1400" dirty="0" err="1">
                <a:latin typeface="Times New Roman" panose="02020603050405020304" pitchFamily="18" charset="0"/>
                <a:ea typeface="Calibri" panose="020F0502020204030204" pitchFamily="34" charset="0"/>
                <a:cs typeface="Times New Roman" panose="02020603050405020304" pitchFamily="18" charset="0"/>
              </a:rPr>
              <a:t>kindergarten</a:t>
            </a:r>
            <a:r>
              <a:rPr lang="pl-PL" sz="1400" dirty="0">
                <a:latin typeface="Times New Roman" panose="02020603050405020304" pitchFamily="18" charset="0"/>
                <a:ea typeface="Calibri" panose="020F0502020204030204" pitchFamily="34" charset="0"/>
                <a:cs typeface="Times New Roman" panose="02020603050405020304" pitchFamily="18" charset="0"/>
              </a:rPr>
              <a:t> in </a:t>
            </a:r>
            <a:r>
              <a:rPr lang="pl-PL" sz="1400" dirty="0" err="1">
                <a:latin typeface="Times New Roman" panose="02020603050405020304" pitchFamily="18" charset="0"/>
                <a:ea typeface="Calibri" panose="020F0502020204030204" pitchFamily="34" charset="0"/>
                <a:cs typeface="Times New Roman" panose="02020603050405020304" pitchFamily="18" charset="0"/>
              </a:rPr>
              <a:t>different</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mood</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Sometimes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is</a:t>
            </a:r>
            <a:r>
              <a:rPr lang="pl-PL" sz="1400" dirty="0">
                <a:latin typeface="Times New Roman" panose="02020603050405020304" pitchFamily="18" charset="0"/>
                <a:ea typeface="Calibri" panose="020F0502020204030204" pitchFamily="34" charset="0"/>
                <a:cs typeface="Times New Roman" panose="02020603050405020304" pitchFamily="18" charset="0"/>
              </a:rPr>
              <a:t> happy but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sometimes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is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irritable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because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doesn’t</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like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getting</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up</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early</a:t>
            </a:r>
            <a:r>
              <a:rPr lang="pl-PL" sz="1400" dirty="0">
                <a:latin typeface="Times New Roman" panose="02020603050405020304" pitchFamily="18" charset="0"/>
                <a:ea typeface="Calibri" panose="020F0502020204030204" pitchFamily="34" charset="0"/>
                <a:cs typeface="Times New Roman" panose="02020603050405020304" pitchFamily="18" charset="0"/>
              </a:rPr>
              <a:t> ( Kindergarten </a:t>
            </a:r>
            <a:r>
              <a:rPr lang="pl-PL" sz="1400" dirty="0" err="1">
                <a:latin typeface="Times New Roman" panose="02020603050405020304" pitchFamily="18" charset="0"/>
                <a:ea typeface="Calibri" panose="020F0502020204030204" pitchFamily="34" charset="0"/>
                <a:cs typeface="Times New Roman" panose="02020603050405020304" pitchFamily="18" charset="0"/>
              </a:rPr>
              <a:t>is</a:t>
            </a:r>
            <a:r>
              <a:rPr lang="pl-PL" sz="1400" dirty="0">
                <a:latin typeface="Times New Roman" panose="02020603050405020304" pitchFamily="18" charset="0"/>
                <a:ea typeface="Calibri" panose="020F0502020204030204" pitchFamily="34" charset="0"/>
                <a:cs typeface="Times New Roman" panose="02020603050405020304" pitchFamily="18" charset="0"/>
              </a:rPr>
              <a:t> far from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home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goes</a:t>
            </a:r>
            <a:r>
              <a:rPr lang="pl-PL" sz="1400" dirty="0">
                <a:latin typeface="Times New Roman" panose="02020603050405020304" pitchFamily="18" charset="0"/>
                <a:ea typeface="Calibri" panose="020F0502020204030204" pitchFamily="34" charset="0"/>
                <a:cs typeface="Times New Roman" panose="02020603050405020304" pitchFamily="18" charset="0"/>
              </a:rPr>
              <a:t> to Kindergarten by car but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first</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sequence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mum</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must</a:t>
            </a:r>
            <a:r>
              <a:rPr lang="pl-PL" sz="1400" dirty="0">
                <a:latin typeface="Times New Roman" panose="02020603050405020304" pitchFamily="18" charset="0"/>
                <a:ea typeface="Calibri" panose="020F0502020204030204" pitchFamily="34" charset="0"/>
                <a:cs typeface="Times New Roman" panose="02020603050405020304" pitchFamily="18" charset="0"/>
              </a:rPr>
              <a:t> driver </a:t>
            </a:r>
            <a:r>
              <a:rPr lang="pl-PL" sz="1400" dirty="0" err="1">
                <a:latin typeface="Times New Roman" panose="02020603050405020304" pitchFamily="18" charset="0"/>
                <a:ea typeface="Calibri" panose="020F0502020204030204" pitchFamily="34" charset="0"/>
                <a:cs typeface="Times New Roman" panose="02020603050405020304" pitchFamily="18" charset="0"/>
              </a:rPr>
              <a:t>Aneta’s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brothers</a:t>
            </a:r>
            <a:r>
              <a:rPr lang="pl-PL" sz="1400" dirty="0">
                <a:latin typeface="Times New Roman" panose="02020603050405020304" pitchFamily="18" charset="0"/>
                <a:ea typeface="Calibri" panose="020F0502020204030204" pitchFamily="34" charset="0"/>
                <a:cs typeface="Times New Roman" panose="02020603050405020304" pitchFamily="18" charset="0"/>
              </a:rPr>
              <a:t> to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school</a:t>
            </a:r>
            <a:r>
              <a:rPr lang="pl-PL" sz="1400" dirty="0">
                <a:latin typeface="Times New Roman" panose="02020603050405020304" pitchFamily="18" charset="0"/>
                <a:ea typeface="Calibri" panose="020F0502020204030204" pitchFamily="34" charset="0"/>
                <a:cs typeface="Times New Roman" panose="02020603050405020304" pitchFamily="18" charset="0"/>
              </a:rPr>
              <a:t>. Aneta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sometimes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takes</a:t>
            </a:r>
            <a:r>
              <a:rPr lang="pl-PL" sz="1400" dirty="0">
                <a:latin typeface="Times New Roman" panose="02020603050405020304" pitchFamily="18" charset="0"/>
                <a:ea typeface="Calibri" panose="020F0502020204030204" pitchFamily="34" charset="0"/>
                <a:cs typeface="Times New Roman" panose="02020603050405020304" pitchFamily="18" charset="0"/>
              </a:rPr>
              <a:t> toys to </a:t>
            </a:r>
            <a:r>
              <a:rPr lang="pl-PL" sz="1400" dirty="0" err="1">
                <a:latin typeface="Times New Roman" panose="02020603050405020304" pitchFamily="18" charset="0"/>
                <a:ea typeface="Calibri" panose="020F0502020204030204" pitchFamily="34" charset="0"/>
                <a:cs typeface="Times New Roman" panose="02020603050405020304" pitchFamily="18" charset="0"/>
              </a:rPr>
              <a:t>chldren</a:t>
            </a:r>
            <a:r>
              <a:rPr lang="pl-PL" sz="1400" dirty="0">
                <a:latin typeface="Times New Roman" panose="02020603050405020304" pitchFamily="18" charset="0"/>
                <a:ea typeface="Calibri" panose="020F0502020204030204" pitchFamily="34" charset="0"/>
                <a:cs typeface="Times New Roman" panose="02020603050405020304" pitchFamily="18" charset="0"/>
              </a:rPr>
              <a:t> and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doesn’t</a:t>
            </a:r>
            <a:r>
              <a:rPr lang="pl-PL" sz="1400" dirty="0">
                <a:latin typeface="Times New Roman" panose="02020603050405020304" pitchFamily="18" charset="0"/>
                <a:ea typeface="Calibri" panose="020F0502020204030204" pitchFamily="34" charset="0"/>
                <a:cs typeface="Times New Roman" panose="02020603050405020304" pitchFamily="18" charset="0"/>
              </a:rPr>
              <a:t> want to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share</a:t>
            </a:r>
            <a:r>
              <a:rPr lang="pl-PL" sz="1400" dirty="0">
                <a:latin typeface="Times New Roman" panose="02020603050405020304" pitchFamily="18" charset="0"/>
                <a:ea typeface="Calibri" panose="020F0502020204030204" pitchFamily="34" charset="0"/>
                <a:cs typeface="Times New Roman" panose="02020603050405020304" pitchFamily="18" charset="0"/>
              </a:rPr>
              <a:t> toys with </a:t>
            </a:r>
            <a:r>
              <a:rPr lang="pl-PL" sz="1400" dirty="0" err="1">
                <a:latin typeface="Times New Roman" panose="02020603050405020304" pitchFamily="18" charset="0"/>
                <a:ea typeface="Calibri" panose="020F0502020204030204" pitchFamily="34" charset="0"/>
                <a:cs typeface="Times New Roman" panose="02020603050405020304" pitchFamily="18" charset="0"/>
              </a:rPr>
              <a:t>different</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children</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Sometimes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can</a:t>
            </a:r>
            <a:r>
              <a:rPr lang="pl-PL" sz="1400" dirty="0">
                <a:latin typeface="Times New Roman" panose="02020603050405020304" pitchFamily="18" charset="0"/>
                <a:ea typeface="Calibri" panose="020F0502020204030204" pitchFamily="34" charset="0"/>
                <a:cs typeface="Times New Roman" panose="02020603050405020304" pitchFamily="18" charset="0"/>
              </a:rPr>
              <a:t> not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ask</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other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children</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about</a:t>
            </a:r>
            <a:r>
              <a:rPr lang="pl-PL" sz="1400" dirty="0">
                <a:latin typeface="Times New Roman" panose="02020603050405020304" pitchFamily="18" charset="0"/>
                <a:ea typeface="Calibri" panose="020F0502020204030204" pitchFamily="34" charset="0"/>
                <a:cs typeface="Times New Roman" panose="02020603050405020304" pitchFamily="18" charset="0"/>
              </a:rPr>
              <a:t> to </a:t>
            </a:r>
            <a:r>
              <a:rPr lang="pl-PL" sz="1400" dirty="0" err="1">
                <a:latin typeface="Times New Roman" panose="02020603050405020304" pitchFamily="18" charset="0"/>
                <a:ea typeface="Calibri" panose="020F0502020204030204" pitchFamily="34" charset="0"/>
                <a:cs typeface="Times New Roman" panose="02020603050405020304" pitchFamily="18" charset="0"/>
              </a:rPr>
              <a:t>borrow</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their</a:t>
            </a:r>
            <a:r>
              <a:rPr lang="pl-PL" sz="1400" dirty="0">
                <a:latin typeface="Times New Roman" panose="02020603050405020304" pitchFamily="18" charset="0"/>
                <a:ea typeface="Calibri" panose="020F0502020204030204" pitchFamily="34" charset="0"/>
                <a:cs typeface="Times New Roman" panose="02020603050405020304" pitchFamily="18" charset="0"/>
              </a:rPr>
              <a:t> toys – </a:t>
            </a:r>
            <a:r>
              <a:rPr lang="pl-PL" sz="1400" dirty="0" err="1">
                <a:latin typeface="Times New Roman" panose="02020603050405020304" pitchFamily="18" charset="0"/>
                <a:ea typeface="Calibri" panose="020F0502020204030204" pitchFamily="34" charset="0"/>
                <a:cs typeface="Times New Roman" panose="02020603050405020304" pitchFamily="18" charset="0"/>
              </a:rPr>
              <a:t>when</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children</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don’t</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agree</a:t>
            </a:r>
            <a:r>
              <a:rPr lang="pl-PL" sz="1400" dirty="0">
                <a:latin typeface="Times New Roman" panose="02020603050405020304" pitchFamily="18" charset="0"/>
                <a:ea typeface="Calibri" panose="020F0502020204030204" pitchFamily="34" charset="0"/>
                <a:cs typeface="Times New Roman" panose="02020603050405020304" pitchFamily="18" charset="0"/>
              </a:rPr>
              <a:t> to </a:t>
            </a:r>
            <a:r>
              <a:rPr lang="pl-PL" sz="1400" dirty="0" err="1">
                <a:latin typeface="Times New Roman" panose="02020603050405020304" pitchFamily="18" charset="0"/>
                <a:ea typeface="Calibri" panose="020F0502020204030204" pitchFamily="34" charset="0"/>
                <a:cs typeface="Times New Roman" panose="02020603050405020304" pitchFamily="18" charset="0"/>
              </a:rPr>
              <a:t>give</a:t>
            </a:r>
            <a:r>
              <a:rPr lang="pl-PL" sz="1400" dirty="0">
                <a:latin typeface="Times New Roman" panose="02020603050405020304" pitchFamily="18" charset="0"/>
                <a:ea typeface="Calibri" panose="020F0502020204030204" pitchFamily="34" charset="0"/>
                <a:cs typeface="Times New Roman" panose="02020603050405020304" pitchFamily="18" charset="0"/>
              </a:rPr>
              <a:t> toys for Aneta,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begins</a:t>
            </a:r>
            <a:r>
              <a:rPr lang="pl-PL" sz="1400" dirty="0">
                <a:latin typeface="Times New Roman" panose="02020603050405020304" pitchFamily="18" charset="0"/>
                <a:ea typeface="Calibri" panose="020F0502020204030204" pitchFamily="34" charset="0"/>
                <a:cs typeface="Times New Roman" panose="02020603050405020304" pitchFamily="18" charset="0"/>
              </a:rPr>
              <a:t> to beat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their</a:t>
            </a:r>
            <a:r>
              <a:rPr lang="pl-PL" sz="1400" dirty="0">
                <a:latin typeface="Times New Roman" panose="02020603050405020304" pitchFamily="18" charset="0"/>
                <a:ea typeface="Calibri" panose="020F0502020204030204" pitchFamily="34" charset="0"/>
                <a:cs typeface="Times New Roman" panose="02020603050405020304" pitchFamily="18" charset="0"/>
              </a:rPr>
              <a:t> and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sometimes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bites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other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children</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is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nerovous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when</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teacher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pays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attentions</a:t>
            </a:r>
            <a:r>
              <a:rPr lang="pl-PL" sz="1400" dirty="0">
                <a:latin typeface="Times New Roman" panose="02020603050405020304" pitchFamily="18" charset="0"/>
                <a:ea typeface="Calibri" panose="020F0502020204030204" pitchFamily="34" charset="0"/>
                <a:cs typeface="Times New Roman" panose="02020603050405020304" pitchFamily="18" charset="0"/>
              </a:rPr>
              <a:t> to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behave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or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asks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her</a:t>
            </a:r>
            <a:r>
              <a:rPr lang="pl-PL" sz="1400" dirty="0">
                <a:latin typeface="Times New Roman" panose="02020603050405020304" pitchFamily="18" charset="0"/>
                <a:ea typeface="Calibri" panose="020F0502020204030204" pitchFamily="34" charset="0"/>
                <a:cs typeface="Times New Roman" panose="02020603050405020304" pitchFamily="18" charset="0"/>
              </a:rPr>
              <a:t> to </a:t>
            </a:r>
            <a:r>
              <a:rPr lang="pl-PL" sz="1400" dirty="0" err="1">
                <a:latin typeface="Times New Roman" panose="02020603050405020304" pitchFamily="18" charset="0"/>
                <a:ea typeface="Calibri" panose="020F0502020204030204" pitchFamily="34" charset="0"/>
                <a:cs typeface="Times New Roman" panose="02020603050405020304" pitchFamily="18" charset="0"/>
              </a:rPr>
              <a:t>tide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up</a:t>
            </a:r>
            <a:r>
              <a:rPr lang="pl-PL" sz="1400" dirty="0">
                <a:latin typeface="Times New Roman" panose="02020603050405020304" pitchFamily="18" charset="0"/>
                <a:ea typeface="Calibri" panose="020F0502020204030204" pitchFamily="34" charset="0"/>
                <a:cs typeface="Times New Roman" panose="02020603050405020304" pitchFamily="18" charset="0"/>
              </a:rPr>
              <a:t> toys </a:t>
            </a:r>
            <a:r>
              <a:rPr lang="pl-PL" sz="1400" dirty="0" err="1">
                <a:latin typeface="Times New Roman" panose="02020603050405020304" pitchFamily="18" charset="0"/>
                <a:ea typeface="Calibri" panose="020F0502020204030204" pitchFamily="34" charset="0"/>
                <a:cs typeface="Times New Roman" panose="02020603050405020304" pitchFamily="18" charset="0"/>
              </a:rPr>
              <a:t>or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when</a:t>
            </a:r>
            <a:r>
              <a:rPr lang="pl-PL" sz="1400" dirty="0">
                <a:latin typeface="Times New Roman" panose="02020603050405020304" pitchFamily="18" charset="0"/>
                <a:ea typeface="Calibri" panose="020F0502020204030204" pitchFamily="34" charset="0"/>
                <a:cs typeface="Times New Roman" panose="02020603050405020304" pitchFamily="18" charset="0"/>
              </a:rPr>
              <a:t> the </a:t>
            </a:r>
            <a:r>
              <a:rPr lang="pl-PL" sz="1400" dirty="0" err="1">
                <a:latin typeface="Times New Roman" panose="02020603050405020304" pitchFamily="18" charset="0"/>
                <a:ea typeface="Calibri" panose="020F0502020204030204" pitchFamily="34" charset="0"/>
                <a:cs typeface="Times New Roman" panose="02020603050405020304" pitchFamily="18" charset="0"/>
              </a:rPr>
              <a:t>teacher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asks</a:t>
            </a:r>
            <a:r>
              <a:rPr lang="pl-PL" sz="1400" dirty="0">
                <a:latin typeface="Times New Roman" panose="02020603050405020304" pitchFamily="18" charset="0"/>
                <a:ea typeface="Calibri" panose="020F0502020204030204" pitchFamily="34" charset="0"/>
                <a:cs typeface="Times New Roman" panose="02020603050405020304" pitchFamily="18" charset="0"/>
              </a:rPr>
              <a:t>  to sit down on the </a:t>
            </a:r>
            <a:r>
              <a:rPr lang="pl-PL" sz="1400" dirty="0" err="1">
                <a:latin typeface="Times New Roman" panose="02020603050405020304" pitchFamily="18" charset="0"/>
                <a:ea typeface="Calibri" panose="020F0502020204030204" pitchFamily="34" charset="0"/>
                <a:cs typeface="Times New Roman" panose="02020603050405020304" pitchFamily="18" charset="0"/>
              </a:rPr>
              <a:t>carpet</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during</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lessons</a:t>
            </a:r>
            <a:r>
              <a:rPr lang="pl-PL" sz="1400" dirty="0">
                <a:latin typeface="Times New Roman" panose="02020603050405020304" pitchFamily="18" charset="0"/>
                <a:ea typeface="Calibri" panose="020F0502020204030204" pitchFamily="34" charset="0"/>
                <a:cs typeface="Times New Roman" panose="02020603050405020304" pitchFamily="18" charset="0"/>
              </a:rPr>
              <a:t>. Aneta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has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many</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friends</a:t>
            </a:r>
            <a:r>
              <a:rPr lang="pl-PL" sz="1400" dirty="0">
                <a:latin typeface="Times New Roman" panose="02020603050405020304" pitchFamily="18" charset="0"/>
                <a:ea typeface="Calibri" panose="020F0502020204030204" pitchFamily="34" charset="0"/>
                <a:cs typeface="Times New Roman" panose="02020603050405020304" pitchFamily="18" charset="0"/>
              </a:rPr>
              <a:t> but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when</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she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behaves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badly</a:t>
            </a:r>
            <a:r>
              <a:rPr lang="pl-PL" sz="1400" dirty="0">
                <a:latin typeface="Times New Roman" panose="02020603050405020304" pitchFamily="18" charset="0"/>
                <a:ea typeface="Calibri" panose="020F0502020204030204" pitchFamily="34" charset="0"/>
                <a:cs typeface="Times New Roman" panose="02020603050405020304" pitchFamily="18" charset="0"/>
              </a:rPr>
              <a:t>  ( to beat, to bite, to </a:t>
            </a:r>
            <a:r>
              <a:rPr lang="pl-PL" sz="1400" dirty="0" err="1">
                <a:latin typeface="Times New Roman" panose="02020603050405020304" pitchFamily="18" charset="0"/>
                <a:ea typeface="Calibri" panose="020F0502020204030204" pitchFamily="34" charset="0"/>
                <a:cs typeface="Times New Roman" panose="02020603050405020304" pitchFamily="18" charset="0"/>
              </a:rPr>
              <a:t>take</a:t>
            </a:r>
            <a:r>
              <a:rPr lang="pl-PL" sz="1400" dirty="0">
                <a:latin typeface="Times New Roman" panose="02020603050405020304" pitchFamily="18" charset="0"/>
                <a:ea typeface="Calibri" panose="020F0502020204030204" pitchFamily="34" charset="0"/>
                <a:cs typeface="Times New Roman" panose="02020603050405020304" pitchFamily="18" charset="0"/>
              </a:rPr>
              <a:t> toys, to </a:t>
            </a:r>
            <a:r>
              <a:rPr lang="pl-PL" sz="1400" dirty="0" err="1">
                <a:latin typeface="Times New Roman" panose="02020603050405020304" pitchFamily="18" charset="0"/>
                <a:ea typeface="Calibri" panose="020F0502020204030204" pitchFamily="34" charset="0"/>
                <a:cs typeface="Times New Roman" panose="02020603050405020304" pitchFamily="18" charset="0"/>
              </a:rPr>
              <a:t>use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vulgar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words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chlidren</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don’t</a:t>
            </a:r>
            <a:r>
              <a:rPr lang="pl-PL" sz="1400" dirty="0">
                <a:latin typeface="Times New Roman" panose="02020603050405020304" pitchFamily="18" charset="0"/>
                <a:ea typeface="Calibri" panose="020F0502020204030204" pitchFamily="34" charset="0"/>
                <a:cs typeface="Times New Roman" panose="02020603050405020304" pitchFamily="18" charset="0"/>
              </a:rPr>
              <a:t> want to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play</a:t>
            </a:r>
            <a:r>
              <a:rPr lang="pl-PL" sz="1400" dirty="0">
                <a:latin typeface="Times New Roman" panose="02020603050405020304" pitchFamily="18" charset="0"/>
                <a:ea typeface="Calibri" panose="020F0502020204030204" pitchFamily="34" charset="0"/>
                <a:cs typeface="Times New Roman" panose="02020603050405020304" pitchFamily="18" charset="0"/>
              </a:rPr>
              <a:t> with Aneta. </a:t>
            </a:r>
          </a:p>
          <a:p>
            <a:pPr>
              <a:lnSpc>
                <a:spcPct val="115000"/>
              </a:lnSpc>
              <a:spcAft>
                <a:spcPts val="0"/>
              </a:spcAft>
            </a:pPr>
            <a:r>
              <a:rPr lang="pl-PL" sz="14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spcAft>
                <a:spcPts val="0"/>
              </a:spcAft>
            </a:pPr>
            <a:r>
              <a:rPr lang="pl-PL" sz="1400" b="1" dirty="0" err="1">
                <a:latin typeface="Times New Roman" panose="02020603050405020304" pitchFamily="18" charset="0"/>
                <a:ea typeface="Calibri" panose="020F0502020204030204" pitchFamily="34" charset="0"/>
                <a:cs typeface="Times New Roman" panose="02020603050405020304" pitchFamily="18" charset="0"/>
              </a:rPr>
              <a:t>What</a:t>
            </a:r>
            <a:r>
              <a:rPr lang="pl-PL" sz="1400" b="1" dirty="0">
                <a:latin typeface="Times New Roman" panose="02020603050405020304" pitchFamily="18" charset="0"/>
                <a:ea typeface="Calibri" panose="020F0502020204030204" pitchFamily="34" charset="0"/>
                <a:cs typeface="Times New Roman" panose="02020603050405020304" pitchFamily="18" charset="0"/>
              </a:rPr>
              <a:t> do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you</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think</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why</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does</a:t>
            </a:r>
            <a:r>
              <a:rPr lang="pl-PL" sz="1400" b="1" dirty="0">
                <a:latin typeface="Times New Roman" panose="02020603050405020304" pitchFamily="18" charset="0"/>
                <a:ea typeface="Calibri" panose="020F0502020204030204" pitchFamily="34" charset="0"/>
                <a:cs typeface="Times New Roman" panose="02020603050405020304" pitchFamily="18" charset="0"/>
              </a:rPr>
              <a:t> Aneta beat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or</a:t>
            </a:r>
            <a:r>
              <a:rPr lang="pl-PL" sz="1400" b="1" dirty="0">
                <a:latin typeface="Times New Roman" panose="02020603050405020304" pitchFamily="18" charset="0"/>
                <a:ea typeface="Calibri" panose="020F0502020204030204" pitchFamily="34" charset="0"/>
                <a:cs typeface="Times New Roman" panose="02020603050405020304" pitchFamily="18" charset="0"/>
              </a:rPr>
              <a:t> bite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other</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children</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What</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does</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feel</a:t>
            </a:r>
            <a:r>
              <a:rPr lang="pl-PL" sz="1400" b="1" dirty="0">
                <a:latin typeface="Times New Roman" panose="02020603050405020304" pitchFamily="18" charset="0"/>
                <a:ea typeface="Calibri" panose="020F0502020204030204" pitchFamily="34" charset="0"/>
                <a:cs typeface="Times New Roman" panose="02020603050405020304" pitchFamily="18" charset="0"/>
              </a:rPr>
              <a:t> Aneta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when</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she</a:t>
            </a:r>
            <a:r>
              <a:rPr lang="pl-PL" sz="1400" b="1" dirty="0">
                <a:latin typeface="Times New Roman" panose="02020603050405020304" pitchFamily="18" charset="0"/>
                <a:ea typeface="Calibri" panose="020F0502020204030204" pitchFamily="34" charset="0"/>
                <a:cs typeface="Times New Roman" panose="02020603050405020304" pitchFamily="18" charset="0"/>
              </a:rPr>
              <a:t> tease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other</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children</a:t>
            </a:r>
            <a:r>
              <a:rPr lang="pl-PL" sz="1400" b="1" dirty="0">
                <a:latin typeface="Times New Roman" panose="02020603050405020304" pitchFamily="18" charset="0"/>
                <a:ea typeface="Calibri" panose="020F0502020204030204" pitchFamily="34" charset="0"/>
                <a:cs typeface="Times New Roman" panose="02020603050405020304" pitchFamily="18" charset="0"/>
              </a:rPr>
              <a:t>?</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pl-PL" sz="1400" b="1" dirty="0" err="1">
                <a:latin typeface="Times New Roman" panose="02020603050405020304" pitchFamily="18" charset="0"/>
                <a:ea typeface="Calibri" panose="020F0502020204030204" pitchFamily="34" charset="0"/>
                <a:cs typeface="Times New Roman" panose="02020603050405020304" pitchFamily="18" charset="0"/>
              </a:rPr>
              <a:t>What</a:t>
            </a:r>
            <a:r>
              <a:rPr lang="pl-PL" sz="1400" b="1" dirty="0">
                <a:latin typeface="Times New Roman" panose="02020603050405020304" pitchFamily="18" charset="0"/>
                <a:ea typeface="Calibri" panose="020F0502020204030204" pitchFamily="34" charset="0"/>
                <a:cs typeface="Times New Roman" panose="02020603050405020304" pitchFamily="18" charset="0"/>
              </a:rPr>
              <a:t> do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you</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think</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that</a:t>
            </a:r>
            <a:r>
              <a:rPr lang="pl-PL" sz="1400" b="1" dirty="0">
                <a:latin typeface="Times New Roman" panose="02020603050405020304" pitchFamily="18" charset="0"/>
                <a:ea typeface="Calibri" panose="020F0502020204030204" pitchFamily="34" charset="0"/>
                <a:cs typeface="Times New Roman" panose="02020603050405020304" pitchFamily="18" charset="0"/>
              </a:rPr>
              <a:t> Aneta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wolul</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like</a:t>
            </a:r>
            <a:r>
              <a:rPr lang="pl-PL" sz="1400" b="1" dirty="0">
                <a:latin typeface="Times New Roman" panose="02020603050405020304" pitchFamily="18" charset="0"/>
                <a:ea typeface="Calibri" panose="020F0502020204030204" pitchFamily="34" charset="0"/>
                <a:cs typeface="Times New Roman" panose="02020603050405020304" pitchFamily="18" charset="0"/>
              </a:rPr>
              <a:t> to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have</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friends</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What</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she</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can</a:t>
            </a:r>
            <a:r>
              <a:rPr lang="pl-PL" sz="1400" b="1" dirty="0">
                <a:latin typeface="Times New Roman" panose="02020603050405020304" pitchFamily="18" charset="0"/>
                <a:ea typeface="Calibri" panose="020F0502020204030204" pitchFamily="34" charset="0"/>
                <a:cs typeface="Times New Roman" panose="02020603050405020304" pitchFamily="18" charset="0"/>
              </a:rPr>
              <a:t> do to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politely</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play</a:t>
            </a:r>
            <a:r>
              <a:rPr lang="pl-PL" sz="1400" b="1" dirty="0">
                <a:latin typeface="Times New Roman" panose="02020603050405020304" pitchFamily="18" charset="0"/>
                <a:ea typeface="Calibri" panose="020F0502020204030204" pitchFamily="34" charset="0"/>
                <a:cs typeface="Times New Roman" panose="02020603050405020304" pitchFamily="18" charset="0"/>
              </a:rPr>
              <a:t> with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children</a:t>
            </a:r>
            <a:r>
              <a:rPr lang="pl-PL" sz="1400" b="1" dirty="0">
                <a:latin typeface="Times New Roman" panose="02020603050405020304" pitchFamily="18" charset="0"/>
                <a:ea typeface="Calibri" panose="020F0502020204030204" pitchFamily="34" charset="0"/>
                <a:cs typeface="Times New Roman" panose="02020603050405020304" pitchFamily="18" charset="0"/>
              </a:rPr>
              <a:t>? , How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can</a:t>
            </a:r>
            <a:r>
              <a:rPr lang="pl-PL" sz="1400" b="1" dirty="0">
                <a:latin typeface="Times New Roman" panose="02020603050405020304" pitchFamily="18" charset="0"/>
                <a:ea typeface="Calibri" panose="020F0502020204030204" pitchFamily="34" charset="0"/>
                <a:cs typeface="Times New Roman" panose="02020603050405020304" pitchFamily="18" charset="0"/>
              </a:rPr>
              <a:t> we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help</a:t>
            </a:r>
            <a:r>
              <a:rPr lang="pl-PL" sz="1400" b="1" dirty="0">
                <a:latin typeface="Times New Roman" panose="02020603050405020304" pitchFamily="18" charset="0"/>
                <a:ea typeface="Calibri" panose="020F0502020204030204" pitchFamily="34" charset="0"/>
                <a:cs typeface="Times New Roman" panose="02020603050405020304" pitchFamily="18" charset="0"/>
              </a:rPr>
              <a:t> Aneta? </a:t>
            </a:r>
            <a:endParaRPr lang="pl-PL"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7466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456C6BF-2A6F-4BF3-9A0A-54DFC584CC72}"/>
              </a:ext>
            </a:extLst>
          </p:cNvPr>
          <p:cNvPicPr>
            <a:picLocks noChangeAspect="1"/>
          </p:cNvPicPr>
          <p:nvPr/>
        </p:nvPicPr>
        <p:blipFill>
          <a:blip r:embed="rId2"/>
          <a:stretch>
            <a:fillRect/>
          </a:stretch>
        </p:blipFill>
        <p:spPr>
          <a:xfrm>
            <a:off x="391879" y="352339"/>
            <a:ext cx="3633836" cy="5966668"/>
          </a:xfrm>
          <a:prstGeom prst="rect">
            <a:avLst/>
          </a:prstGeom>
          <a:ln>
            <a:noFill/>
          </a:ln>
          <a:effectLst>
            <a:softEdge rad="112500"/>
          </a:effectLst>
        </p:spPr>
      </p:pic>
      <p:sp>
        <p:nvSpPr>
          <p:cNvPr id="4" name="Prostokąt 3">
            <a:extLst>
              <a:ext uri="{FF2B5EF4-FFF2-40B4-BE49-F238E27FC236}">
                <a16:creationId xmlns:a16="http://schemas.microsoft.com/office/drawing/2014/main" id="{18FDCC36-5DC8-4BE3-8588-38ACA9FA2FE6}"/>
              </a:ext>
            </a:extLst>
          </p:cNvPr>
          <p:cNvSpPr/>
          <p:nvPr/>
        </p:nvSpPr>
        <p:spPr>
          <a:xfrm>
            <a:off x="5418785" y="425471"/>
            <a:ext cx="4173130" cy="1446550"/>
          </a:xfrm>
          <a:prstGeom prst="rect">
            <a:avLst/>
          </a:prstGeom>
          <a:noFill/>
        </p:spPr>
        <p:txBody>
          <a:bodyPr wrap="none" lIns="91440" tIns="45720" rIns="91440" bIns="45720">
            <a:spAutoFit/>
          </a:bodyPr>
          <a:lstStyle/>
          <a:p>
            <a:pPr algn="ctr"/>
            <a:r>
              <a:rPr lang="pl-PL" sz="8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MACIEK</a:t>
            </a:r>
          </a:p>
        </p:txBody>
      </p:sp>
    </p:spTree>
    <p:extLst>
      <p:ext uri="{BB962C8B-B14F-4D97-AF65-F5344CB8AC3E}">
        <p14:creationId xmlns:p14="http://schemas.microsoft.com/office/powerpoint/2010/main" val="77652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C2D3C456-8200-4B9F-A9A8-1800D7650CC3}"/>
              </a:ext>
            </a:extLst>
          </p:cNvPr>
          <p:cNvSpPr/>
          <p:nvPr/>
        </p:nvSpPr>
        <p:spPr>
          <a:xfrm>
            <a:off x="260059" y="297854"/>
            <a:ext cx="11660697" cy="6232475"/>
          </a:xfrm>
          <a:prstGeom prst="rect">
            <a:avLst/>
          </a:prstGeom>
        </p:spPr>
        <p:txBody>
          <a:bodyPr wrap="square">
            <a:spAutoFit/>
          </a:bodyPr>
          <a:lstStyle/>
          <a:p>
            <a:pPr>
              <a:lnSpc>
                <a:spcPct val="150000"/>
              </a:lnSpc>
            </a:pPr>
            <a:r>
              <a:rPr lang="pl-PL" sz="1400" b="1" dirty="0">
                <a:latin typeface="Times New Roman" panose="02020603050405020304" pitchFamily="18" charset="0"/>
                <a:ea typeface="Calibri" panose="020F0502020204030204" pitchFamily="34" charset="0"/>
                <a:cs typeface="Times New Roman" panose="02020603050405020304" pitchFamily="18" charset="0"/>
              </a:rPr>
              <a:t>AGE</a:t>
            </a:r>
            <a:r>
              <a:rPr lang="pl-PL" sz="1400" dirty="0">
                <a:latin typeface="Times New Roman" panose="02020603050405020304" pitchFamily="18" charset="0"/>
                <a:ea typeface="Calibri" panose="020F0502020204030204" pitchFamily="34" charset="0"/>
                <a:cs typeface="Times New Roman" panose="02020603050405020304" pitchFamily="18" charset="0"/>
              </a:rPr>
              <a:t>: 3</a:t>
            </a:r>
          </a:p>
          <a:p>
            <a:pPr>
              <a:lnSpc>
                <a:spcPct val="150000"/>
              </a:lnSpc>
            </a:pPr>
            <a:r>
              <a:rPr lang="pl-PL" sz="1400" b="1" dirty="0">
                <a:latin typeface="Times New Roman" panose="02020603050405020304" pitchFamily="18" charset="0"/>
                <a:ea typeface="Calibri" panose="020F0502020204030204" pitchFamily="34" charset="0"/>
                <a:cs typeface="Times New Roman" panose="02020603050405020304" pitchFamily="18" charset="0"/>
              </a:rPr>
              <a:t>NAME: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Mathew</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l-PL" sz="1400" b="1" dirty="0">
                <a:latin typeface="Times New Roman" panose="02020603050405020304" pitchFamily="18" charset="0"/>
                <a:ea typeface="Calibri" panose="020F0502020204030204" pitchFamily="34" charset="0"/>
                <a:cs typeface="Times New Roman" panose="02020603050405020304" pitchFamily="18" charset="0"/>
              </a:rPr>
              <a:t>LANGUAGE: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Polish</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l-PL" sz="1400" b="1" dirty="0">
                <a:latin typeface="Times New Roman" panose="02020603050405020304" pitchFamily="18" charset="0"/>
                <a:ea typeface="Calibri" panose="020F0502020204030204" pitchFamily="34" charset="0"/>
                <a:cs typeface="Times New Roman" panose="02020603050405020304" pitchFamily="18" charset="0"/>
              </a:rPr>
              <a:t>WHAT MAKES HIM HAPPY</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playing</a:t>
            </a:r>
            <a:r>
              <a:rPr lang="pl-PL" sz="1400" dirty="0">
                <a:latin typeface="Times New Roman" panose="02020603050405020304" pitchFamily="18" charset="0"/>
                <a:ea typeface="Calibri" panose="020F0502020204030204" pitchFamily="34" charset="0"/>
                <a:cs typeface="Times New Roman" panose="02020603050405020304" pitchFamily="18" charset="0"/>
              </a:rPr>
              <a:t> with a </a:t>
            </a:r>
            <a:r>
              <a:rPr lang="pl-PL" sz="1400" dirty="0" err="1">
                <a:latin typeface="Times New Roman" panose="02020603050405020304" pitchFamily="18" charset="0"/>
                <a:ea typeface="Calibri" panose="020F0502020204030204" pitchFamily="34" charset="0"/>
                <a:cs typeface="Times New Roman" panose="02020603050405020304" pitchFamily="18" charset="0"/>
              </a:rPr>
              <a:t>miniature</a:t>
            </a:r>
            <a:r>
              <a:rPr lang="pl-PL" sz="1400" dirty="0">
                <a:latin typeface="Times New Roman" panose="02020603050405020304" pitchFamily="18" charset="0"/>
                <a:ea typeface="Calibri" panose="020F0502020204030204" pitchFamily="34" charset="0"/>
                <a:cs typeface="Times New Roman" panose="02020603050405020304" pitchFamily="18" charset="0"/>
              </a:rPr>
              <a:t> railway and </a:t>
            </a:r>
            <a:r>
              <a:rPr lang="pl-PL" sz="1400" dirty="0" err="1">
                <a:latin typeface="Times New Roman" panose="02020603050405020304" pitchFamily="18" charset="0"/>
                <a:ea typeface="Calibri" panose="020F0502020204030204" pitchFamily="34" charset="0"/>
                <a:cs typeface="Times New Roman" panose="02020603050405020304" pitchFamily="18" charset="0"/>
              </a:rPr>
              <a:t>LEGOs</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l-PL" sz="1400" b="1" dirty="0">
                <a:latin typeface="Times New Roman" panose="02020603050405020304" pitchFamily="18" charset="0"/>
                <a:ea typeface="Calibri" panose="020F0502020204030204" pitchFamily="34" charset="0"/>
                <a:cs typeface="Times New Roman" panose="02020603050405020304" pitchFamily="18" charset="0"/>
              </a:rPr>
              <a:t>WHAT MAKES HIM SAD:</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when</a:t>
            </a:r>
            <a:r>
              <a:rPr lang="pl-PL" sz="1400" dirty="0">
                <a:latin typeface="Times New Roman" panose="02020603050405020304" pitchFamily="18" charset="0"/>
                <a:ea typeface="Calibri" panose="020F0502020204030204" pitchFamily="34" charset="0"/>
                <a:cs typeface="Times New Roman" panose="02020603050405020304" pitchFamily="18" charset="0"/>
              </a:rPr>
              <a:t> he </a:t>
            </a:r>
            <a:r>
              <a:rPr lang="pl-PL" sz="1400" dirty="0" err="1">
                <a:latin typeface="Times New Roman" panose="02020603050405020304" pitchFamily="18" charset="0"/>
                <a:ea typeface="Calibri" panose="020F0502020204030204" pitchFamily="34" charset="0"/>
                <a:cs typeface="Times New Roman" panose="02020603050405020304" pitchFamily="18" charset="0"/>
              </a:rPr>
              <a:t>is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ill</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l-PL" sz="1400" b="1" dirty="0">
                <a:latin typeface="Times New Roman" panose="02020603050405020304" pitchFamily="18" charset="0"/>
                <a:ea typeface="Calibri" panose="020F0502020204030204" pitchFamily="34" charset="0"/>
                <a:cs typeface="Times New Roman" panose="02020603050405020304" pitchFamily="18" charset="0"/>
              </a:rPr>
              <a:t>WHAT HE’S AFRAID OF</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dogs</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l-PL" sz="1400" b="1" dirty="0">
                <a:latin typeface="Times New Roman" panose="02020603050405020304" pitchFamily="18" charset="0"/>
                <a:ea typeface="Calibri" panose="020F0502020204030204" pitchFamily="34" charset="0"/>
                <a:cs typeface="Times New Roman" panose="02020603050405020304" pitchFamily="18" charset="0"/>
              </a:rPr>
              <a:t>WHERE HE LIVES: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Mathew</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lives</a:t>
            </a:r>
            <a:r>
              <a:rPr lang="pl-PL" sz="1400" dirty="0">
                <a:latin typeface="Times New Roman" panose="02020603050405020304" pitchFamily="18" charset="0"/>
                <a:ea typeface="Calibri" panose="020F0502020204030204" pitchFamily="34" charset="0"/>
                <a:cs typeface="Times New Roman" panose="02020603050405020304" pitchFamily="18" charset="0"/>
              </a:rPr>
              <a:t> with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his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parents</a:t>
            </a:r>
            <a:r>
              <a:rPr lang="pl-PL" sz="1400" dirty="0">
                <a:latin typeface="Times New Roman" panose="02020603050405020304" pitchFamily="18" charset="0"/>
                <a:ea typeface="Calibri" panose="020F0502020204030204" pitchFamily="34" charset="0"/>
                <a:cs typeface="Times New Roman" panose="02020603050405020304" pitchFamily="18" charset="0"/>
              </a:rPr>
              <a:t> in a big </a:t>
            </a:r>
            <a:r>
              <a:rPr lang="pl-PL" sz="1400" dirty="0" err="1">
                <a:latin typeface="Times New Roman" panose="02020603050405020304" pitchFamily="18" charset="0"/>
                <a:ea typeface="Calibri" panose="020F0502020204030204" pitchFamily="34" charset="0"/>
                <a:cs typeface="Times New Roman" panose="02020603050405020304" pitchFamily="18" charset="0"/>
              </a:rPr>
              <a:t>flat</a:t>
            </a:r>
            <a:r>
              <a:rPr lang="pl-PL" sz="1400" dirty="0">
                <a:latin typeface="Times New Roman" panose="02020603050405020304" pitchFamily="18" charset="0"/>
                <a:ea typeface="Calibri" panose="020F0502020204030204" pitchFamily="34" charset="0"/>
                <a:cs typeface="Times New Roman" panose="02020603050405020304" pitchFamily="18" charset="0"/>
              </a:rPr>
              <a:t> in </a:t>
            </a:r>
            <a:r>
              <a:rPr lang="pl-PL" sz="1400" dirty="0" err="1">
                <a:latin typeface="Times New Roman" panose="02020603050405020304" pitchFamily="18" charset="0"/>
                <a:ea typeface="Calibri" panose="020F0502020204030204" pitchFamily="34" charset="0"/>
                <a:cs typeface="Times New Roman" panose="02020603050405020304" pitchFamily="18" charset="0"/>
              </a:rPr>
              <a:t>Warsaw</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l-PL" sz="1400" b="1" dirty="0">
                <a:latin typeface="Times New Roman" panose="02020603050405020304" pitchFamily="18" charset="0"/>
                <a:ea typeface="Calibri" panose="020F0502020204030204" pitchFamily="34" charset="0"/>
                <a:cs typeface="Times New Roman" panose="02020603050405020304" pitchFamily="18" charset="0"/>
              </a:rPr>
              <a:t>PARENTS: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Mathew’s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mom</a:t>
            </a:r>
            <a:r>
              <a:rPr lang="pl-PL" sz="1400" dirty="0">
                <a:latin typeface="Times New Roman" panose="02020603050405020304" pitchFamily="18" charset="0"/>
                <a:ea typeface="Calibri" panose="020F0502020204030204" pitchFamily="34" charset="0"/>
                <a:cs typeface="Times New Roman" panose="02020603050405020304" pitchFamily="18" charset="0"/>
              </a:rPr>
              <a:t> and </a:t>
            </a:r>
            <a:r>
              <a:rPr lang="pl-PL" sz="1400" dirty="0" err="1">
                <a:latin typeface="Times New Roman" panose="02020603050405020304" pitchFamily="18" charset="0"/>
                <a:ea typeface="Calibri" panose="020F0502020204030204" pitchFamily="34" charset="0"/>
                <a:cs typeface="Times New Roman" panose="02020603050405020304" pitchFamily="18" charset="0"/>
              </a:rPr>
              <a:t>dad</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have</a:t>
            </a:r>
            <a:r>
              <a:rPr lang="pl-PL" sz="1400" dirty="0">
                <a:latin typeface="Times New Roman" panose="02020603050405020304" pitchFamily="18" charset="0"/>
                <a:ea typeface="Calibri" panose="020F0502020204030204" pitchFamily="34" charset="0"/>
                <a:cs typeface="Times New Roman" panose="02020603050405020304" pitchFamily="18" charset="0"/>
              </a:rPr>
              <a:t> a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pharmacy</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l-PL" sz="1400" b="1" dirty="0">
                <a:latin typeface="Times New Roman" panose="02020603050405020304" pitchFamily="18" charset="0"/>
                <a:ea typeface="Calibri" panose="020F0502020204030204" pitchFamily="34" charset="0"/>
                <a:cs typeface="Times New Roman" panose="02020603050405020304" pitchFamily="18" charset="0"/>
              </a:rPr>
              <a:t>WHAT DOES HE LIKE: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Building</a:t>
            </a:r>
            <a:r>
              <a:rPr lang="pl-PL" sz="1400" dirty="0">
                <a:latin typeface="Times New Roman" panose="02020603050405020304" pitchFamily="18" charset="0"/>
                <a:ea typeface="Calibri" panose="020F0502020204030204" pitchFamily="34" charset="0"/>
                <a:cs typeface="Times New Roman" panose="02020603050405020304" pitchFamily="18" charset="0"/>
              </a:rPr>
              <a:t> with </a:t>
            </a:r>
            <a:r>
              <a:rPr lang="pl-PL" sz="1400" dirty="0" err="1">
                <a:latin typeface="Times New Roman" panose="02020603050405020304" pitchFamily="18" charset="0"/>
                <a:ea typeface="Calibri" panose="020F0502020204030204" pitchFamily="34" charset="0"/>
                <a:cs typeface="Times New Roman" panose="02020603050405020304" pitchFamily="18" charset="0"/>
              </a:rPr>
              <a:t>LEGOs</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l-PL" sz="1400" b="1" dirty="0">
                <a:latin typeface="Times New Roman" panose="02020603050405020304" pitchFamily="18" charset="0"/>
                <a:ea typeface="Calibri" panose="020F0502020204030204" pitchFamily="34" charset="0"/>
                <a:cs typeface="Times New Roman" panose="02020603050405020304" pitchFamily="18" charset="0"/>
              </a:rPr>
              <a:t>WHAT HE’S GOOD AT/ WHAT’S DIFFICULT FOR HIM?:</a:t>
            </a:r>
            <a:r>
              <a:rPr lang="pl-PL" sz="1400" dirty="0">
                <a:latin typeface="Times New Roman" panose="02020603050405020304" pitchFamily="18" charset="0"/>
                <a:ea typeface="Calibri" panose="020F0502020204030204" pitchFamily="34" charset="0"/>
                <a:cs typeface="Times New Roman" panose="02020603050405020304" pitchFamily="18" charset="0"/>
              </a:rPr>
              <a:t> He </a:t>
            </a:r>
            <a:r>
              <a:rPr lang="pl-PL" sz="1400" dirty="0" err="1">
                <a:latin typeface="Times New Roman" panose="02020603050405020304" pitchFamily="18" charset="0"/>
                <a:ea typeface="Calibri" panose="020F0502020204030204" pitchFamily="34" charset="0"/>
                <a:cs typeface="Times New Roman" panose="02020603050405020304" pitchFamily="18" charset="0"/>
              </a:rPr>
              <a:t>draws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very</a:t>
            </a:r>
            <a:r>
              <a:rPr lang="pl-PL" sz="1400" dirty="0">
                <a:latin typeface="Times New Roman" panose="02020603050405020304" pitchFamily="18" charset="0"/>
                <a:ea typeface="Calibri" panose="020F0502020204030204" pitchFamily="34" charset="0"/>
                <a:cs typeface="Times New Roman" panose="02020603050405020304" pitchFamily="18" charset="0"/>
              </a:rPr>
              <a:t> nice, he </a:t>
            </a:r>
            <a:r>
              <a:rPr lang="pl-PL" sz="1400" dirty="0" err="1">
                <a:latin typeface="Times New Roman" panose="02020603050405020304" pitchFamily="18" charset="0"/>
                <a:ea typeface="Calibri" panose="020F0502020204030204" pitchFamily="34" charset="0"/>
                <a:cs typeface="Times New Roman" panose="02020603050405020304" pitchFamily="18" charset="0"/>
              </a:rPr>
              <a:t>doesn’t</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like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playing</a:t>
            </a:r>
            <a:r>
              <a:rPr lang="pl-PL" sz="1400" dirty="0">
                <a:latin typeface="Times New Roman" panose="02020603050405020304" pitchFamily="18" charset="0"/>
                <a:ea typeface="Calibri" panose="020F0502020204030204" pitchFamily="34" charset="0"/>
                <a:cs typeface="Times New Roman" panose="02020603050405020304" pitchFamily="18" charset="0"/>
              </a:rPr>
              <a:t> with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puzzles</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l-PL" sz="1400" b="1" dirty="0">
                <a:latin typeface="Times New Roman" panose="02020603050405020304" pitchFamily="18" charset="0"/>
                <a:ea typeface="Calibri" panose="020F0502020204030204" pitchFamily="34" charset="0"/>
                <a:cs typeface="Times New Roman" panose="02020603050405020304" pitchFamily="18" charset="0"/>
              </a:rPr>
              <a:t>FAVOURITE FOOD:</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pancakes</a:t>
            </a:r>
            <a:r>
              <a:rPr lang="pl-PL" sz="1400" dirty="0">
                <a:latin typeface="Times New Roman" panose="02020603050405020304" pitchFamily="18" charset="0"/>
                <a:ea typeface="Calibri" panose="020F0502020204030204" pitchFamily="34" charset="0"/>
                <a:cs typeface="Times New Roman" panose="02020603050405020304" pitchFamily="18" charset="0"/>
              </a:rPr>
              <a:t> and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sandwiches</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l-PL" sz="1400" b="1" dirty="0">
                <a:latin typeface="Times New Roman" panose="02020603050405020304" pitchFamily="18" charset="0"/>
                <a:ea typeface="Calibri" panose="020F0502020204030204" pitchFamily="34" charset="0"/>
                <a:cs typeface="Times New Roman" panose="02020603050405020304" pitchFamily="18" charset="0"/>
              </a:rPr>
              <a:t>FOOD HE DOESN’T LIKE: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salad</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rice</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l-PL" sz="1400" b="1" dirty="0">
                <a:latin typeface="Times New Roman" panose="02020603050405020304" pitchFamily="18" charset="0"/>
                <a:ea typeface="Calibri" panose="020F0502020204030204" pitchFamily="34" charset="0"/>
                <a:cs typeface="Times New Roman" panose="02020603050405020304" pitchFamily="18" charset="0"/>
              </a:rPr>
              <a:t>DID SOMETHING IMPORTANT HAPPEND?:</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Mathew</a:t>
            </a:r>
            <a:r>
              <a:rPr lang="pl-PL" sz="1400" dirty="0">
                <a:latin typeface="Times New Roman" panose="02020603050405020304" pitchFamily="18" charset="0"/>
                <a:ea typeface="Calibri" panose="020F0502020204030204" pitchFamily="34" charset="0"/>
                <a:cs typeface="Times New Roman" panose="02020603050405020304" pitchFamily="18" charset="0"/>
              </a:rPr>
              <a:t> in 3 </a:t>
            </a:r>
            <a:r>
              <a:rPr lang="pl-PL" sz="1400" dirty="0" err="1">
                <a:latin typeface="Times New Roman" panose="02020603050405020304" pitchFamily="18" charset="0"/>
                <a:ea typeface="Calibri" panose="020F0502020204030204" pitchFamily="34" charset="0"/>
                <a:cs typeface="Times New Roman" panose="02020603050405020304" pitchFamily="18" charset="0"/>
              </a:rPr>
              <a:t>years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old</a:t>
            </a:r>
            <a:r>
              <a:rPr lang="pl-PL" sz="1400" dirty="0">
                <a:latin typeface="Times New Roman" panose="02020603050405020304" pitchFamily="18" charset="0"/>
                <a:ea typeface="Calibri" panose="020F0502020204030204" pitchFamily="34" charset="0"/>
                <a:cs typeface="Times New Roman" panose="02020603050405020304" pitchFamily="18" charset="0"/>
              </a:rPr>
              <a:t>  and he went to </a:t>
            </a:r>
            <a:r>
              <a:rPr lang="pl-PL" sz="1400" dirty="0" err="1">
                <a:latin typeface="Times New Roman" panose="02020603050405020304" pitchFamily="18" charset="0"/>
                <a:ea typeface="Calibri" panose="020F0502020204030204" pitchFamily="34" charset="0"/>
                <a:cs typeface="Times New Roman" panose="02020603050405020304" pitchFamily="18" charset="0"/>
              </a:rPr>
              <a:t>nursery</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school</a:t>
            </a:r>
            <a:r>
              <a:rPr lang="pl-PL" sz="1400" dirty="0">
                <a:latin typeface="Times New Roman" panose="02020603050405020304" pitchFamily="18" charset="0"/>
                <a:ea typeface="Calibri" panose="020F0502020204030204" pitchFamily="34" charset="0"/>
                <a:cs typeface="Times New Roman" panose="02020603050405020304" pitchFamily="18" charset="0"/>
              </a:rPr>
              <a:t> in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September</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l-PL" sz="1400" b="1" dirty="0">
                <a:latin typeface="Times New Roman" panose="02020603050405020304" pitchFamily="18" charset="0"/>
                <a:ea typeface="Calibri" panose="020F0502020204030204" pitchFamily="34" charset="0"/>
                <a:cs typeface="Times New Roman" panose="02020603050405020304" pitchFamily="18" charset="0"/>
              </a:rPr>
              <a:t>STORY:</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l-PL" sz="1400" dirty="0" err="1">
                <a:latin typeface="Times New Roman" panose="02020603050405020304" pitchFamily="18" charset="0"/>
                <a:ea typeface="Calibri" panose="020F0502020204030204" pitchFamily="34" charset="0"/>
                <a:cs typeface="Times New Roman" panose="02020603050405020304" pitchFamily="18" charset="0"/>
              </a:rPr>
              <a:t>Mathew</a:t>
            </a:r>
            <a:r>
              <a:rPr lang="pl-PL" sz="1400" dirty="0">
                <a:latin typeface="Times New Roman" panose="02020603050405020304" pitchFamily="18" charset="0"/>
                <a:ea typeface="Calibri" panose="020F0502020204030204" pitchFamily="34" charset="0"/>
                <a:cs typeface="Times New Roman" panose="02020603050405020304" pitchFamily="18" charset="0"/>
              </a:rPr>
              <a:t> was </a:t>
            </a:r>
            <a:r>
              <a:rPr lang="pl-PL" sz="1400" dirty="0" err="1">
                <a:latin typeface="Times New Roman" panose="02020603050405020304" pitchFamily="18" charset="0"/>
                <a:ea typeface="Calibri" panose="020F0502020204030204" pitchFamily="34" charset="0"/>
                <a:cs typeface="Times New Roman" panose="02020603050405020304" pitchFamily="18" charset="0"/>
              </a:rPr>
              <a:t>born</a:t>
            </a:r>
            <a:r>
              <a:rPr lang="pl-PL" sz="1400" dirty="0">
                <a:latin typeface="Times New Roman" panose="02020603050405020304" pitchFamily="18" charset="0"/>
                <a:ea typeface="Calibri" panose="020F0502020204030204" pitchFamily="34" charset="0"/>
                <a:cs typeface="Times New Roman" panose="02020603050405020304" pitchFamily="18" charset="0"/>
              </a:rPr>
              <a:t> in </a:t>
            </a:r>
            <a:r>
              <a:rPr lang="pl-PL" sz="1400" dirty="0" err="1">
                <a:latin typeface="Times New Roman" panose="02020603050405020304" pitchFamily="18" charset="0"/>
                <a:ea typeface="Calibri" panose="020F0502020204030204" pitchFamily="34" charset="0"/>
                <a:cs typeface="Times New Roman" panose="02020603050405020304" pitchFamily="18" charset="0"/>
              </a:rPr>
              <a:t>Warsaw</a:t>
            </a:r>
            <a:r>
              <a:rPr lang="pl-PL" sz="1400" dirty="0">
                <a:latin typeface="Times New Roman" panose="02020603050405020304" pitchFamily="18" charset="0"/>
                <a:ea typeface="Calibri" panose="020F0502020204030204" pitchFamily="34" charset="0"/>
                <a:cs typeface="Times New Roman" panose="02020603050405020304" pitchFamily="18" charset="0"/>
              </a:rPr>
              <a:t> and he </a:t>
            </a:r>
            <a:r>
              <a:rPr lang="pl-PL" sz="1400" dirty="0" err="1">
                <a:latin typeface="Times New Roman" panose="02020603050405020304" pitchFamily="18" charset="0"/>
                <a:ea typeface="Calibri" panose="020F0502020204030204" pitchFamily="34" charset="0"/>
                <a:cs typeface="Times New Roman" panose="02020603050405020304" pitchFamily="18" charset="0"/>
              </a:rPr>
              <a:t>lives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there</a:t>
            </a:r>
            <a:r>
              <a:rPr lang="pl-PL" sz="1400" dirty="0">
                <a:latin typeface="Times New Roman" panose="02020603050405020304" pitchFamily="18" charset="0"/>
                <a:ea typeface="Calibri" panose="020F0502020204030204" pitchFamily="34" charset="0"/>
                <a:cs typeface="Times New Roman" panose="02020603050405020304" pitchFamily="18" charset="0"/>
              </a:rPr>
              <a:t> with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his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parents</a:t>
            </a:r>
            <a:r>
              <a:rPr lang="pl-PL" sz="1400" dirty="0">
                <a:latin typeface="Times New Roman" panose="02020603050405020304" pitchFamily="18" charset="0"/>
                <a:ea typeface="Calibri" panose="020F0502020204030204" pitchFamily="34" charset="0"/>
                <a:cs typeface="Times New Roman" panose="02020603050405020304" pitchFamily="18" charset="0"/>
              </a:rPr>
              <a:t>. He </a:t>
            </a:r>
            <a:r>
              <a:rPr lang="pl-PL" sz="1400" dirty="0" err="1">
                <a:latin typeface="Times New Roman" panose="02020603050405020304" pitchFamily="18" charset="0"/>
                <a:ea typeface="Calibri" panose="020F0502020204030204" pitchFamily="34" charset="0"/>
                <a:cs typeface="Times New Roman" panose="02020603050405020304" pitchFamily="18" charset="0"/>
              </a:rPr>
              <a:t>just</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turned</a:t>
            </a:r>
            <a:r>
              <a:rPr lang="pl-PL" sz="1400" dirty="0">
                <a:latin typeface="Times New Roman" panose="02020603050405020304" pitchFamily="18" charset="0"/>
                <a:ea typeface="Calibri" panose="020F0502020204030204" pitchFamily="34" charset="0"/>
                <a:cs typeface="Times New Roman" panose="02020603050405020304" pitchFamily="18" charset="0"/>
              </a:rPr>
              <a:t> 3 </a:t>
            </a:r>
            <a:r>
              <a:rPr lang="pl-PL" sz="1400" dirty="0" err="1">
                <a:latin typeface="Times New Roman" panose="02020603050405020304" pitchFamily="18" charset="0"/>
                <a:ea typeface="Calibri" panose="020F0502020204030204" pitchFamily="34" charset="0"/>
                <a:cs typeface="Times New Roman" panose="02020603050405020304" pitchFamily="18" charset="0"/>
              </a:rPr>
              <a:t>years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old</a:t>
            </a:r>
            <a:r>
              <a:rPr lang="pl-PL" sz="1400" dirty="0">
                <a:latin typeface="Times New Roman" panose="02020603050405020304" pitchFamily="18" charset="0"/>
                <a:ea typeface="Calibri" panose="020F0502020204030204" pitchFamily="34" charset="0"/>
                <a:cs typeface="Times New Roman" panose="02020603050405020304" pitchFamily="18" charset="0"/>
              </a:rPr>
              <a:t> and went to </a:t>
            </a:r>
            <a:r>
              <a:rPr lang="pl-PL" sz="1400" dirty="0" err="1">
                <a:latin typeface="Times New Roman" panose="02020603050405020304" pitchFamily="18" charset="0"/>
                <a:ea typeface="Calibri" panose="020F0502020204030204" pitchFamily="34" charset="0"/>
                <a:cs typeface="Times New Roman" panose="02020603050405020304" pitchFamily="18" charset="0"/>
              </a:rPr>
              <a:t>kindergarten</a:t>
            </a:r>
            <a:r>
              <a:rPr lang="pl-PL" sz="1400" dirty="0">
                <a:latin typeface="Times New Roman" panose="02020603050405020304" pitchFamily="18" charset="0"/>
                <a:ea typeface="Calibri" panose="020F0502020204030204" pitchFamily="34" charset="0"/>
                <a:cs typeface="Times New Roman" panose="02020603050405020304" pitchFamily="18" charset="0"/>
              </a:rPr>
              <a:t> for the </a:t>
            </a:r>
            <a:r>
              <a:rPr lang="pl-PL" sz="1400" dirty="0" err="1">
                <a:latin typeface="Times New Roman" panose="02020603050405020304" pitchFamily="18" charset="0"/>
                <a:ea typeface="Calibri" panose="020F0502020204030204" pitchFamily="34" charset="0"/>
                <a:cs typeface="Times New Roman" panose="02020603050405020304" pitchFamily="18" charset="0"/>
              </a:rPr>
              <a:t>first</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time</a:t>
            </a:r>
            <a:r>
              <a:rPr lang="pl-PL" sz="1400" dirty="0">
                <a:latin typeface="Times New Roman" panose="02020603050405020304" pitchFamily="18" charset="0"/>
                <a:ea typeface="Calibri" panose="020F0502020204030204" pitchFamily="34" charset="0"/>
                <a:cs typeface="Times New Roman" panose="02020603050405020304" pitchFamily="18" charset="0"/>
              </a:rPr>
              <a:t>. It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is</a:t>
            </a:r>
            <a:r>
              <a:rPr lang="pl-PL" sz="1400" dirty="0">
                <a:latin typeface="Times New Roman" panose="02020603050405020304" pitchFamily="18" charset="0"/>
                <a:ea typeface="Calibri" panose="020F0502020204030204" pitchFamily="34" charset="0"/>
                <a:cs typeface="Times New Roman" panose="02020603050405020304" pitchFamily="18" charset="0"/>
              </a:rPr>
              <a:t> hard for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him</a:t>
            </a:r>
            <a:r>
              <a:rPr lang="pl-PL" sz="1400" dirty="0">
                <a:latin typeface="Times New Roman" panose="02020603050405020304" pitchFamily="18" charset="0"/>
                <a:ea typeface="Calibri" panose="020F0502020204030204" pitchFamily="34" charset="0"/>
                <a:cs typeface="Times New Roman" panose="02020603050405020304" pitchFamily="18" charset="0"/>
              </a:rPr>
              <a:t> to part with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his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parents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when</a:t>
            </a:r>
            <a:r>
              <a:rPr lang="pl-PL" sz="1400" dirty="0">
                <a:latin typeface="Times New Roman" panose="02020603050405020304" pitchFamily="18" charset="0"/>
                <a:ea typeface="Calibri" panose="020F0502020204030204" pitchFamily="34" charset="0"/>
                <a:cs typeface="Times New Roman" panose="02020603050405020304" pitchFamily="18" charset="0"/>
              </a:rPr>
              <a:t> he </a:t>
            </a:r>
            <a:r>
              <a:rPr lang="pl-PL" sz="1400" dirty="0" err="1">
                <a:latin typeface="Times New Roman" panose="02020603050405020304" pitchFamily="18" charset="0"/>
                <a:ea typeface="Calibri" panose="020F0502020204030204" pitchFamily="34" charset="0"/>
                <a:cs typeface="Times New Roman" panose="02020603050405020304" pitchFamily="18" charset="0"/>
              </a:rPr>
              <a:t>comes</a:t>
            </a:r>
            <a:r>
              <a:rPr lang="pl-PL" sz="1400" dirty="0">
                <a:latin typeface="Times New Roman" panose="02020603050405020304" pitchFamily="18" charset="0"/>
                <a:ea typeface="Calibri" panose="020F0502020204030204" pitchFamily="34" charset="0"/>
                <a:cs typeface="Times New Roman" panose="02020603050405020304" pitchFamily="18" charset="0"/>
              </a:rPr>
              <a:t> to </a:t>
            </a:r>
            <a:r>
              <a:rPr lang="pl-PL" sz="1400" dirty="0" err="1">
                <a:latin typeface="Times New Roman" panose="02020603050405020304" pitchFamily="18" charset="0"/>
                <a:ea typeface="Calibri" panose="020F0502020204030204" pitchFamily="34" charset="0"/>
                <a:cs typeface="Times New Roman" panose="02020603050405020304" pitchFamily="18" charset="0"/>
              </a:rPr>
              <a:t>kindergarten</a:t>
            </a:r>
            <a:r>
              <a:rPr lang="pl-PL" sz="1400" dirty="0">
                <a:latin typeface="Times New Roman" panose="02020603050405020304" pitchFamily="18" charset="0"/>
                <a:ea typeface="Calibri" panose="020F0502020204030204" pitchFamily="34" charset="0"/>
                <a:cs typeface="Times New Roman" panose="02020603050405020304" pitchFamily="18" charset="0"/>
              </a:rPr>
              <a:t> in the </a:t>
            </a:r>
            <a:r>
              <a:rPr lang="pl-PL" sz="1400" dirty="0" err="1">
                <a:latin typeface="Times New Roman" panose="02020603050405020304" pitchFamily="18" charset="0"/>
                <a:ea typeface="Calibri" panose="020F0502020204030204" pitchFamily="34" charset="0"/>
                <a:cs typeface="Times New Roman" panose="02020603050405020304" pitchFamily="18" charset="0"/>
              </a:rPr>
              <a:t>morning</a:t>
            </a:r>
            <a:r>
              <a:rPr lang="pl-PL" sz="1400" dirty="0">
                <a:latin typeface="Times New Roman" panose="02020603050405020304" pitchFamily="18" charset="0"/>
                <a:ea typeface="Calibri" panose="020F0502020204030204" pitchFamily="34" charset="0"/>
                <a:cs typeface="Times New Roman" panose="02020603050405020304" pitchFamily="18" charset="0"/>
              </a:rPr>
              <a:t>. He </a:t>
            </a:r>
            <a:r>
              <a:rPr lang="pl-PL" sz="1400" dirty="0" err="1">
                <a:latin typeface="Times New Roman" panose="02020603050405020304" pitchFamily="18" charset="0"/>
                <a:ea typeface="Calibri" panose="020F0502020204030204" pitchFamily="34" charset="0"/>
                <a:cs typeface="Times New Roman" panose="02020603050405020304" pitchFamily="18" charset="0"/>
              </a:rPr>
              <a:t>cries</a:t>
            </a:r>
            <a:r>
              <a:rPr lang="pl-PL" sz="1400" dirty="0">
                <a:latin typeface="Times New Roman" panose="02020603050405020304" pitchFamily="18" charset="0"/>
                <a:ea typeface="Calibri" panose="020F0502020204030204" pitchFamily="34" charset="0"/>
                <a:cs typeface="Times New Roman" panose="02020603050405020304" pitchFamily="18" charset="0"/>
              </a:rPr>
              <a:t> and </a:t>
            </a:r>
            <a:r>
              <a:rPr lang="pl-PL" sz="1400" dirty="0" err="1">
                <a:latin typeface="Times New Roman" panose="02020603050405020304" pitchFamily="18" charset="0"/>
                <a:ea typeface="Calibri" panose="020F0502020204030204" pitchFamily="34" charset="0"/>
                <a:cs typeface="Times New Roman" panose="02020603050405020304" pitchFamily="18" charset="0"/>
              </a:rPr>
              <a:t>doesn’t</a:t>
            </a:r>
            <a:r>
              <a:rPr lang="pl-PL" sz="1400" dirty="0">
                <a:latin typeface="Times New Roman" panose="02020603050405020304" pitchFamily="18" charset="0"/>
                <a:ea typeface="Calibri" panose="020F0502020204030204" pitchFamily="34" charset="0"/>
                <a:cs typeface="Times New Roman" panose="02020603050405020304" pitchFamily="18" charset="0"/>
              </a:rPr>
              <a:t> want to </a:t>
            </a:r>
            <a:r>
              <a:rPr lang="pl-PL" sz="1400" dirty="0" err="1">
                <a:latin typeface="Times New Roman" panose="02020603050405020304" pitchFamily="18" charset="0"/>
                <a:ea typeface="Calibri" panose="020F0502020204030204" pitchFamily="34" charset="0"/>
                <a:cs typeface="Times New Roman" panose="02020603050405020304" pitchFamily="18" charset="0"/>
              </a:rPr>
              <a:t>stay</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there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or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play</a:t>
            </a:r>
            <a:r>
              <a:rPr lang="pl-PL" sz="1400" dirty="0">
                <a:latin typeface="Times New Roman" panose="02020603050405020304" pitchFamily="18" charset="0"/>
                <a:ea typeface="Calibri" panose="020F0502020204030204" pitchFamily="34" charset="0"/>
                <a:cs typeface="Times New Roman" panose="02020603050405020304" pitchFamily="18" charset="0"/>
              </a:rPr>
              <a:t> with </a:t>
            </a:r>
            <a:r>
              <a:rPr lang="pl-PL" sz="1400" dirty="0" err="1">
                <a:latin typeface="Times New Roman" panose="02020603050405020304" pitchFamily="18" charset="0"/>
                <a:ea typeface="Calibri" panose="020F0502020204030204" pitchFamily="34" charset="0"/>
                <a:cs typeface="Times New Roman" panose="02020603050405020304" pitchFamily="18" charset="0"/>
              </a:rPr>
              <a:t>other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children</a:t>
            </a:r>
            <a:r>
              <a:rPr lang="pl-PL" sz="1400" dirty="0">
                <a:latin typeface="Times New Roman" panose="02020603050405020304" pitchFamily="18" charset="0"/>
                <a:ea typeface="Calibri" panose="020F0502020204030204" pitchFamily="34" charset="0"/>
                <a:cs typeface="Times New Roman" panose="02020603050405020304" pitchFamily="18" charset="0"/>
              </a:rPr>
              <a:t> and </a:t>
            </a:r>
            <a:r>
              <a:rPr lang="pl-PL" sz="1400" dirty="0" err="1">
                <a:latin typeface="Times New Roman" panose="02020603050405020304" pitchFamily="18" charset="0"/>
                <a:ea typeface="Calibri" panose="020F0502020204030204" pitchFamily="34" charset="0"/>
                <a:cs typeface="Times New Roman" panose="02020603050405020304" pitchFamily="18" charset="0"/>
              </a:rPr>
              <a:t>teacher</a:t>
            </a:r>
            <a:r>
              <a:rPr lang="pl-PL" sz="1400" dirty="0">
                <a:latin typeface="Times New Roman" panose="02020603050405020304" pitchFamily="18" charset="0"/>
                <a:ea typeface="Calibri" panose="020F0502020204030204" pitchFamily="34" charset="0"/>
                <a:cs typeface="Times New Roman" panose="02020603050405020304" pitchFamily="18" charset="0"/>
              </a:rPr>
              <a:t>. He miss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his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parents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very</a:t>
            </a:r>
            <a:r>
              <a:rPr lang="pl-PL" sz="1400" dirty="0">
                <a:latin typeface="Times New Roman" panose="02020603050405020304" pitchFamily="18" charset="0"/>
                <a:ea typeface="Calibri" panose="020F0502020204030204" pitchFamily="34" charset="0"/>
                <a:cs typeface="Times New Roman" panose="02020603050405020304" pitchFamily="18" charset="0"/>
              </a:rPr>
              <a:t> much and </a:t>
            </a:r>
            <a:r>
              <a:rPr lang="pl-PL" sz="1400" dirty="0" err="1">
                <a:latin typeface="Times New Roman" panose="02020603050405020304" pitchFamily="18" charset="0"/>
                <a:ea typeface="Calibri" panose="020F0502020204030204" pitchFamily="34" charset="0"/>
                <a:cs typeface="Times New Roman" panose="02020603050405020304" pitchFamily="18" charset="0"/>
              </a:rPr>
              <a:t>keeps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asking</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When</a:t>
            </a:r>
            <a:r>
              <a:rPr lang="pl-PL" sz="1400" dirty="0">
                <a:latin typeface="Times New Roman" panose="02020603050405020304" pitchFamily="18" charset="0"/>
                <a:ea typeface="Calibri" panose="020F0502020204030204" pitchFamily="34" charset="0"/>
                <a:cs typeface="Times New Roman" panose="02020603050405020304" pitchFamily="18" charset="0"/>
              </a:rPr>
              <a:t> I’II go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home</a:t>
            </a:r>
            <a:r>
              <a:rPr lang="pl-PL" sz="1400" dirty="0">
                <a:latin typeface="Times New Roman" panose="02020603050405020304" pitchFamily="18" charset="0"/>
                <a:ea typeface="Calibri" panose="020F0502020204030204" pitchFamily="34" charset="0"/>
                <a:cs typeface="Times New Roman" panose="02020603050405020304" pitchFamily="18" charset="0"/>
              </a:rPr>
              <a:t>?” and „</a:t>
            </a:r>
            <a:r>
              <a:rPr lang="pl-PL" sz="1400" dirty="0" err="1">
                <a:latin typeface="Times New Roman" panose="02020603050405020304" pitchFamily="18" charset="0"/>
                <a:ea typeface="Calibri" panose="020F0502020204030204" pitchFamily="34" charset="0"/>
                <a:cs typeface="Times New Roman" panose="02020603050405020304" pitchFamily="18" charset="0"/>
              </a:rPr>
              <a:t>When</a:t>
            </a:r>
            <a:r>
              <a:rPr lang="pl-PL" sz="1400" dirty="0">
                <a:latin typeface="Times New Roman" panose="02020603050405020304" pitchFamily="18" charset="0"/>
                <a:ea typeface="Calibri" panose="020F0502020204030204" pitchFamily="34" charset="0"/>
                <a:cs typeface="Times New Roman" panose="02020603050405020304" pitchFamily="18" charset="0"/>
              </a:rPr>
              <a:t> my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parents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will</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come</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He’s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very</a:t>
            </a:r>
            <a:r>
              <a:rPr lang="pl-PL" sz="1400" dirty="0">
                <a:latin typeface="Times New Roman" panose="02020603050405020304" pitchFamily="18" charset="0"/>
                <a:ea typeface="Calibri" panose="020F0502020204030204" pitchFamily="34" charset="0"/>
                <a:cs typeface="Times New Roman" panose="02020603050405020304" pitchFamily="18" charset="0"/>
              </a:rPr>
              <a:t> sad and </a:t>
            </a:r>
            <a:r>
              <a:rPr lang="pl-PL" sz="1400" dirty="0" err="1">
                <a:latin typeface="Times New Roman" panose="02020603050405020304" pitchFamily="18" charset="0"/>
                <a:ea typeface="Calibri" panose="020F0502020204030204" pitchFamily="34" charset="0"/>
                <a:cs typeface="Times New Roman" panose="02020603050405020304" pitchFamily="18" charset="0"/>
              </a:rPr>
              <a:t>keeps</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crying</a:t>
            </a:r>
            <a:r>
              <a:rPr lang="pl-PL" sz="1400" dirty="0">
                <a:latin typeface="Times New Roman" panose="02020603050405020304" pitchFamily="18" charset="0"/>
                <a:ea typeface="Calibri" panose="020F0502020204030204" pitchFamily="34" charset="0"/>
                <a:cs typeface="Times New Roman" panose="02020603050405020304" pitchFamily="18" charset="0"/>
              </a:rPr>
              <a:t> and </a:t>
            </a:r>
            <a:r>
              <a:rPr lang="pl-PL" sz="1400" dirty="0" err="1">
                <a:latin typeface="Times New Roman" panose="02020603050405020304" pitchFamily="18" charset="0"/>
                <a:ea typeface="Calibri" panose="020F0502020204030204" pitchFamily="34" charset="0"/>
                <a:cs typeface="Times New Roman" panose="02020603050405020304" pitchFamily="18" charset="0"/>
              </a:rPr>
              <a:t>walking</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around</a:t>
            </a:r>
            <a:r>
              <a:rPr lang="pl-PL" sz="1400" dirty="0">
                <a:latin typeface="Times New Roman" panose="02020603050405020304" pitchFamily="18" charset="0"/>
                <a:ea typeface="Calibri" panose="020F0502020204030204" pitchFamily="34" charset="0"/>
                <a:cs typeface="Times New Roman" panose="02020603050405020304" pitchFamily="18" charset="0"/>
              </a:rPr>
              <a:t> the </a:t>
            </a:r>
            <a:r>
              <a:rPr lang="pl-PL" sz="1400" dirty="0" err="1">
                <a:latin typeface="Times New Roman" panose="02020603050405020304" pitchFamily="18" charset="0"/>
                <a:ea typeface="Calibri" panose="020F0502020204030204" pitchFamily="34" charset="0"/>
                <a:cs typeface="Times New Roman" panose="02020603050405020304" pitchFamily="18" charset="0"/>
              </a:rPr>
              <a:t>calssroom</a:t>
            </a:r>
            <a:r>
              <a:rPr lang="pl-PL" sz="1400" dirty="0">
                <a:latin typeface="Times New Roman" panose="02020603050405020304" pitchFamily="18" charset="0"/>
                <a:ea typeface="Calibri" panose="020F0502020204030204" pitchFamily="34" charset="0"/>
                <a:cs typeface="Times New Roman" panose="02020603050405020304" pitchFamily="18" charset="0"/>
              </a:rPr>
              <a:t> with a </a:t>
            </a:r>
            <a:r>
              <a:rPr lang="pl-PL" sz="1400" dirty="0" err="1">
                <a:latin typeface="Times New Roman" panose="02020603050405020304" pitchFamily="18" charset="0"/>
                <a:ea typeface="Calibri" panose="020F0502020204030204" pitchFamily="34" charset="0"/>
                <a:cs typeface="Times New Roman" panose="02020603050405020304" pitchFamily="18" charset="0"/>
              </a:rPr>
              <a:t>teacher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when</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other</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children</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err="1">
                <a:latin typeface="Times New Roman" panose="02020603050405020304" pitchFamily="18" charset="0"/>
                <a:ea typeface="Calibri" panose="020F0502020204030204" pitchFamily="34" charset="0"/>
                <a:cs typeface="Times New Roman" panose="02020603050405020304" pitchFamily="18" charset="0"/>
              </a:rPr>
              <a:t>play</a:t>
            </a:r>
            <a:r>
              <a:rPr lang="pl-PL" sz="1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50000"/>
              </a:lnSpc>
            </a:pPr>
            <a:r>
              <a:rPr lang="pl-PL" sz="1400" b="1" dirty="0" err="1">
                <a:latin typeface="Times New Roman" panose="02020603050405020304" pitchFamily="18" charset="0"/>
                <a:ea typeface="Calibri" panose="020F0502020204030204" pitchFamily="34" charset="0"/>
                <a:cs typeface="Times New Roman" panose="02020603050405020304" pitchFamily="18" charset="0"/>
              </a:rPr>
              <a:t>How’s</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Mathew</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feeling</a:t>
            </a:r>
            <a:r>
              <a:rPr lang="pl-PL" sz="1400" b="1" dirty="0">
                <a:latin typeface="Times New Roman" panose="02020603050405020304" pitchFamily="18" charset="0"/>
                <a:ea typeface="Calibri" panose="020F0502020204030204" pitchFamily="34" charset="0"/>
                <a:cs typeface="Times New Roman" panose="02020603050405020304" pitchFamily="18" charset="0"/>
              </a:rPr>
              <a:t>? How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can</a:t>
            </a:r>
            <a:r>
              <a:rPr lang="pl-PL" sz="1400" b="1" dirty="0">
                <a:latin typeface="Times New Roman" panose="02020603050405020304" pitchFamily="18" charset="0"/>
                <a:ea typeface="Calibri" panose="020F0502020204030204" pitchFamily="34" charset="0"/>
                <a:cs typeface="Times New Roman" panose="02020603050405020304" pitchFamily="18" charset="0"/>
              </a:rPr>
              <a:t> we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help</a:t>
            </a:r>
            <a:r>
              <a:rPr lang="pl-PL" sz="1400" b="1" dirty="0">
                <a:latin typeface="Times New Roman" panose="02020603050405020304" pitchFamily="18" charset="0"/>
                <a:ea typeface="Calibri" panose="020F0502020204030204" pitchFamily="34" charset="0"/>
                <a:cs typeface="Times New Roman" panose="02020603050405020304" pitchFamily="18" charset="0"/>
              </a:rPr>
              <a:t> the boy?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What</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can</a:t>
            </a:r>
            <a:r>
              <a:rPr lang="pl-PL" sz="1400" b="1" dirty="0">
                <a:latin typeface="Times New Roman" panose="02020603050405020304" pitchFamily="18" charset="0"/>
                <a:ea typeface="Calibri" panose="020F0502020204030204" pitchFamily="34" charset="0"/>
                <a:cs typeface="Times New Roman" panose="02020603050405020304" pitchFamily="18" charset="0"/>
              </a:rPr>
              <a:t> we do to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make</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him</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feel</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better</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at</a:t>
            </a:r>
            <a:r>
              <a:rPr lang="pl-PL" sz="1400" b="1" dirty="0">
                <a:latin typeface="Times New Roman" panose="02020603050405020304" pitchFamily="18" charset="0"/>
                <a:ea typeface="Calibri" panose="020F0502020204030204" pitchFamily="34" charset="0"/>
                <a:cs typeface="Times New Roman" panose="02020603050405020304" pitchFamily="18" charset="0"/>
              </a:rPr>
              <a:t> </a:t>
            </a:r>
            <a:r>
              <a:rPr lang="pl-PL" sz="1400" b="1" dirty="0" err="1">
                <a:latin typeface="Times New Roman" panose="02020603050405020304" pitchFamily="18" charset="0"/>
                <a:ea typeface="Calibri" panose="020F0502020204030204" pitchFamily="34" charset="0"/>
                <a:cs typeface="Times New Roman" panose="02020603050405020304" pitchFamily="18" charset="0"/>
              </a:rPr>
              <a:t>kindergarten</a:t>
            </a:r>
            <a:r>
              <a:rPr lang="pl-PL" sz="1400" b="1" dirty="0">
                <a:latin typeface="Times New Roman" panose="02020603050405020304" pitchFamily="18" charset="0"/>
                <a:ea typeface="Calibri" panose="020F0502020204030204" pitchFamily="34" charset="0"/>
                <a:cs typeface="Times New Roman" panose="02020603050405020304" pitchFamily="18" charset="0"/>
              </a:rPr>
              <a:t>?</a:t>
            </a:r>
            <a:endParaRPr lang="pl-PL"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6892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14720C45-4076-4005-A492-E32A65CAA4A8}"/>
              </a:ext>
            </a:extLst>
          </p:cNvPr>
          <p:cNvPicPr>
            <a:picLocks noChangeAspect="1"/>
          </p:cNvPicPr>
          <p:nvPr/>
        </p:nvPicPr>
        <p:blipFill>
          <a:blip r:embed="rId2"/>
          <a:stretch>
            <a:fillRect/>
          </a:stretch>
        </p:blipFill>
        <p:spPr>
          <a:xfrm>
            <a:off x="387335" y="435921"/>
            <a:ext cx="3699424" cy="5939712"/>
          </a:xfrm>
          <a:prstGeom prst="rect">
            <a:avLst/>
          </a:prstGeom>
          <a:ln>
            <a:noFill/>
          </a:ln>
          <a:effectLst>
            <a:softEdge rad="112500"/>
          </a:effectLst>
        </p:spPr>
      </p:pic>
      <p:sp>
        <p:nvSpPr>
          <p:cNvPr id="4" name="Prostokąt 3">
            <a:extLst>
              <a:ext uri="{FF2B5EF4-FFF2-40B4-BE49-F238E27FC236}">
                <a16:creationId xmlns:a16="http://schemas.microsoft.com/office/drawing/2014/main" id="{A584E986-D7C0-4B38-8FCD-F2D064DFF2DF}"/>
              </a:ext>
            </a:extLst>
          </p:cNvPr>
          <p:cNvSpPr/>
          <p:nvPr/>
        </p:nvSpPr>
        <p:spPr>
          <a:xfrm>
            <a:off x="5653510" y="494644"/>
            <a:ext cx="3334567" cy="1446550"/>
          </a:xfrm>
          <a:prstGeom prst="rect">
            <a:avLst/>
          </a:prstGeom>
          <a:noFill/>
        </p:spPr>
        <p:txBody>
          <a:bodyPr wrap="none" lIns="91440" tIns="45720" rIns="91440" bIns="45720">
            <a:spAutoFit/>
          </a:bodyPr>
          <a:lstStyle/>
          <a:p>
            <a:pPr algn="ctr"/>
            <a:r>
              <a:rPr lang="pl-PL" sz="8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BASIA</a:t>
            </a:r>
          </a:p>
        </p:txBody>
      </p:sp>
    </p:spTree>
    <p:extLst>
      <p:ext uri="{BB962C8B-B14F-4D97-AF65-F5344CB8AC3E}">
        <p14:creationId xmlns:p14="http://schemas.microsoft.com/office/powerpoint/2010/main" val="3868608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1813BC0-AFF1-4B9F-9804-418E8EB8CB29}"/>
              </a:ext>
            </a:extLst>
          </p:cNvPr>
          <p:cNvSpPr/>
          <p:nvPr/>
        </p:nvSpPr>
        <p:spPr>
          <a:xfrm>
            <a:off x="343949" y="342745"/>
            <a:ext cx="11576807" cy="5909310"/>
          </a:xfrm>
          <a:prstGeom prst="rect">
            <a:avLst/>
          </a:prstGeom>
        </p:spPr>
        <p:txBody>
          <a:bodyPr wrap="square">
            <a:spAutoFit/>
          </a:bodyPr>
          <a:lstStyle/>
          <a:p>
            <a:r>
              <a:rPr lang="en-US" sz="1400" b="1" dirty="0">
                <a:latin typeface="Times New Roman" panose="02020603050405020304" pitchFamily="18" charset="0"/>
                <a:ea typeface="Calibri" panose="020F0502020204030204" pitchFamily="34" charset="0"/>
                <a:cs typeface="Times New Roman" panose="02020603050405020304" pitchFamily="18" charset="0"/>
              </a:rPr>
              <a:t>AGE: </a:t>
            </a:r>
            <a:r>
              <a:rPr lang="en-US" sz="1400" dirty="0">
                <a:latin typeface="Times New Roman" panose="02020603050405020304" pitchFamily="18" charset="0"/>
                <a:ea typeface="Calibri" panose="020F0502020204030204" pitchFamily="34" charset="0"/>
                <a:cs typeface="Times New Roman" panose="02020603050405020304" pitchFamily="18" charset="0"/>
              </a:rPr>
              <a:t>5 years old</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1400" b="1" dirty="0">
                <a:latin typeface="Times New Roman" panose="02020603050405020304" pitchFamily="18" charset="0"/>
                <a:ea typeface="Calibri" panose="020F0502020204030204" pitchFamily="34" charset="0"/>
                <a:cs typeface="Times New Roman" panose="02020603050405020304" pitchFamily="18" charset="0"/>
              </a:rPr>
              <a:t>NAME: </a:t>
            </a:r>
            <a:r>
              <a:rPr lang="en-US" sz="1400" dirty="0">
                <a:latin typeface="Times New Roman" panose="02020603050405020304" pitchFamily="18" charset="0"/>
                <a:ea typeface="Calibri" panose="020F0502020204030204" pitchFamily="34" charset="0"/>
                <a:cs typeface="Times New Roman" panose="02020603050405020304" pitchFamily="18" charset="0"/>
              </a:rPr>
              <a:t>Barbara</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1400" b="1" dirty="0">
                <a:latin typeface="Times New Roman" panose="02020603050405020304" pitchFamily="18" charset="0"/>
                <a:ea typeface="Calibri" panose="020F0502020204030204" pitchFamily="34" charset="0"/>
                <a:cs typeface="Times New Roman" panose="02020603050405020304" pitchFamily="18" charset="0"/>
              </a:rPr>
              <a:t>LANGUAGE: </a:t>
            </a:r>
            <a:r>
              <a:rPr lang="en-US" sz="1400" dirty="0">
                <a:latin typeface="Times New Roman" panose="02020603050405020304" pitchFamily="18" charset="0"/>
                <a:ea typeface="Calibri" panose="020F0502020204030204" pitchFamily="34" charset="0"/>
                <a:cs typeface="Times New Roman" panose="02020603050405020304" pitchFamily="18" charset="0"/>
              </a:rPr>
              <a:t>Polish</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1400" b="1" dirty="0">
                <a:latin typeface="Times New Roman" panose="02020603050405020304" pitchFamily="18" charset="0"/>
                <a:ea typeface="Calibri" panose="020F0502020204030204" pitchFamily="34" charset="0"/>
                <a:cs typeface="Times New Roman" panose="02020603050405020304" pitchFamily="18" charset="0"/>
              </a:rPr>
              <a:t>WHEN IS SHE CHEERFUL: </a:t>
            </a:r>
            <a:r>
              <a:rPr lang="en-US" sz="1400" dirty="0">
                <a:latin typeface="Times New Roman" panose="02020603050405020304" pitchFamily="18" charset="0"/>
                <a:ea typeface="Calibri" panose="020F0502020204030204" pitchFamily="34" charset="0"/>
                <a:cs typeface="Times New Roman" panose="02020603050405020304" pitchFamily="18" charset="0"/>
              </a:rPr>
              <a:t>She is happy when she plays with her friends. And when she goes to trip with her parents</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1400" b="1" dirty="0">
                <a:latin typeface="Times New Roman" panose="02020603050405020304" pitchFamily="18" charset="0"/>
                <a:ea typeface="Calibri" panose="020F0502020204030204" pitchFamily="34" charset="0"/>
                <a:cs typeface="Times New Roman" panose="02020603050405020304" pitchFamily="18" charset="0"/>
              </a:rPr>
              <a:t>WHEN IS SHE SAD: </a:t>
            </a:r>
            <a:r>
              <a:rPr lang="en-US" sz="1400" dirty="0">
                <a:latin typeface="Times New Roman" panose="02020603050405020304" pitchFamily="18" charset="0"/>
                <a:ea typeface="Calibri" panose="020F0502020204030204" pitchFamily="34" charset="0"/>
                <a:cs typeface="Times New Roman" panose="02020603050405020304" pitchFamily="18" charset="0"/>
              </a:rPr>
              <a:t>She is sad when someone laugh at Barbara and when she is sick. She is sad when it’s raining.</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1400" b="1" dirty="0">
                <a:latin typeface="Times New Roman" panose="02020603050405020304" pitchFamily="18" charset="0"/>
                <a:ea typeface="Calibri" panose="020F0502020204030204" pitchFamily="34" charset="0"/>
                <a:cs typeface="Times New Roman" panose="02020603050405020304" pitchFamily="18" charset="0"/>
              </a:rPr>
              <a:t>WHAT IS SHE AFRAID: </a:t>
            </a:r>
            <a:r>
              <a:rPr lang="en-US" sz="1400" dirty="0">
                <a:latin typeface="Times New Roman" panose="02020603050405020304" pitchFamily="18" charset="0"/>
                <a:ea typeface="Calibri" panose="020F0502020204030204" pitchFamily="34" charset="0"/>
                <a:cs typeface="Times New Roman" panose="02020603050405020304" pitchFamily="18" charset="0"/>
              </a:rPr>
              <a:t>black cats, storm</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1400" b="1" dirty="0">
                <a:latin typeface="Times New Roman" panose="02020603050405020304" pitchFamily="18" charset="0"/>
                <a:ea typeface="Calibri" panose="020F0502020204030204" pitchFamily="34" charset="0"/>
                <a:cs typeface="Times New Roman" panose="02020603050405020304" pitchFamily="18" charset="0"/>
              </a:rPr>
              <a:t>WHEN DOES SHE LIVE: </a:t>
            </a:r>
            <a:r>
              <a:rPr lang="en-US" sz="1400" dirty="0">
                <a:latin typeface="Times New Roman" panose="02020603050405020304" pitchFamily="18" charset="0"/>
                <a:ea typeface="Calibri" panose="020F0502020204030204" pitchFamily="34" charset="0"/>
                <a:cs typeface="Times New Roman" panose="02020603050405020304" pitchFamily="18" charset="0"/>
              </a:rPr>
              <a:t>Barbara lives with parents in the block of flat. She has got own bedroom.</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1400" b="1" dirty="0">
                <a:latin typeface="Times New Roman" panose="02020603050405020304" pitchFamily="18" charset="0"/>
                <a:ea typeface="Calibri" panose="020F0502020204030204" pitchFamily="34" charset="0"/>
                <a:cs typeface="Times New Roman" panose="02020603050405020304" pitchFamily="18" charset="0"/>
              </a:rPr>
              <a:t>PARENTS:</a:t>
            </a:r>
            <a:r>
              <a:rPr lang="en-US" sz="1400" dirty="0">
                <a:latin typeface="Times New Roman" panose="02020603050405020304" pitchFamily="18" charset="0"/>
                <a:ea typeface="Calibri" panose="020F0502020204030204" pitchFamily="34" charset="0"/>
                <a:cs typeface="Times New Roman" panose="02020603050405020304" pitchFamily="18" charset="0"/>
              </a:rPr>
              <a:t> Her mum works in office. Her dad is a policeman</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1400" b="1" dirty="0">
                <a:latin typeface="Times New Roman" panose="02020603050405020304" pitchFamily="18" charset="0"/>
                <a:ea typeface="Calibri" panose="020F0502020204030204" pitchFamily="34" charset="0"/>
                <a:cs typeface="Times New Roman" panose="02020603050405020304" pitchFamily="18" charset="0"/>
              </a:rPr>
              <a:t>WHAT DOES SHE LIKE TO DO AT HOME: </a:t>
            </a:r>
            <a:r>
              <a:rPr lang="en-US" sz="1400" dirty="0">
                <a:latin typeface="Times New Roman" panose="02020603050405020304" pitchFamily="18" charset="0"/>
                <a:ea typeface="Calibri" panose="020F0502020204030204" pitchFamily="34" charset="0"/>
                <a:cs typeface="Times New Roman" panose="02020603050405020304" pitchFamily="18" charset="0"/>
              </a:rPr>
              <a:t>She likes playing dolls, watching a cartoon, drawing, helping her mum in the kitchen and playing with dog</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1400" b="1" dirty="0">
                <a:latin typeface="Times New Roman" panose="02020603050405020304" pitchFamily="18" charset="0"/>
                <a:ea typeface="Calibri" panose="020F0502020204030204" pitchFamily="34" charset="0"/>
                <a:cs typeface="Times New Roman" panose="02020603050405020304" pitchFamily="18" charset="0"/>
              </a:rPr>
              <a:t>WHAT IS SHE GOOD AT: </a:t>
            </a:r>
            <a:r>
              <a:rPr lang="en-US" sz="1400" dirty="0">
                <a:latin typeface="Times New Roman" panose="02020603050405020304" pitchFamily="18" charset="0"/>
                <a:ea typeface="Calibri" panose="020F0502020204030204" pitchFamily="34" charset="0"/>
                <a:cs typeface="Times New Roman" panose="02020603050405020304" pitchFamily="18" charset="0"/>
              </a:rPr>
              <a:t>Barbara cannot tie shoelaces</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1400" b="1" dirty="0">
                <a:latin typeface="Times New Roman" panose="02020603050405020304" pitchFamily="18" charset="0"/>
                <a:ea typeface="Calibri" panose="020F0502020204030204" pitchFamily="34" charset="0"/>
                <a:cs typeface="Times New Roman" panose="02020603050405020304" pitchFamily="18" charset="0"/>
              </a:rPr>
              <a:t>WHAT IS DIFFICULT FOR HER:  </a:t>
            </a:r>
            <a:r>
              <a:rPr lang="en-US" sz="1400" dirty="0">
                <a:latin typeface="Times New Roman" panose="02020603050405020304" pitchFamily="18" charset="0"/>
                <a:ea typeface="Calibri" panose="020F0502020204030204" pitchFamily="34" charset="0"/>
                <a:cs typeface="Times New Roman" panose="02020603050405020304" pitchFamily="18" charset="0"/>
              </a:rPr>
              <a:t>She can not wait your turn in the game. She hates when somebody take her toys, and when somebody doesn’t listen her commends.</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1400" b="1" dirty="0">
                <a:latin typeface="Times New Roman" panose="02020603050405020304" pitchFamily="18" charset="0"/>
                <a:ea typeface="Calibri" panose="020F0502020204030204" pitchFamily="34" charset="0"/>
                <a:cs typeface="Times New Roman" panose="02020603050405020304" pitchFamily="18" charset="0"/>
              </a:rPr>
              <a:t>FAVOURITE FOOD:</a:t>
            </a:r>
            <a:r>
              <a:rPr lang="en-US" sz="1400" dirty="0">
                <a:latin typeface="Times New Roman" panose="02020603050405020304" pitchFamily="18" charset="0"/>
                <a:ea typeface="Calibri" panose="020F0502020204030204" pitchFamily="34" charset="0"/>
                <a:cs typeface="Times New Roman" panose="02020603050405020304" pitchFamily="18" charset="0"/>
              </a:rPr>
              <a:t> ice creams, cucumber soup, pizza,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spagethi</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1400" b="1" dirty="0">
                <a:latin typeface="Times New Roman" panose="02020603050405020304" pitchFamily="18" charset="0"/>
                <a:ea typeface="Calibri" panose="020F0502020204030204" pitchFamily="34" charset="0"/>
                <a:cs typeface="Times New Roman" panose="02020603050405020304" pitchFamily="18" charset="0"/>
              </a:rPr>
              <a:t>HATE FOOD: </a:t>
            </a:r>
            <a:r>
              <a:rPr lang="en-US" sz="1400" dirty="0">
                <a:latin typeface="Times New Roman" panose="02020603050405020304" pitchFamily="18" charset="0"/>
                <a:ea typeface="Calibri" panose="020F0502020204030204" pitchFamily="34" charset="0"/>
                <a:cs typeface="Times New Roman" panose="02020603050405020304" pitchFamily="18" charset="0"/>
              </a:rPr>
              <a:t>tomato, spinach</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1400" b="1" dirty="0">
                <a:latin typeface="Times New Roman" panose="02020603050405020304" pitchFamily="18" charset="0"/>
                <a:ea typeface="Calibri" panose="020F0502020204030204" pitchFamily="34" charset="0"/>
                <a:cs typeface="Times New Roman" panose="02020603050405020304" pitchFamily="18" charset="0"/>
              </a:rPr>
              <a:t>STORY:</a:t>
            </a:r>
            <a:endParaRPr lang="pl-PL" sz="1400" b="1" dirty="0">
              <a:latin typeface="Times New Roman" panose="02020603050405020304" pitchFamily="18"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ea typeface="Calibri" panose="020F0502020204030204" pitchFamily="34" charset="0"/>
                <a:cs typeface="Times New Roman" panose="02020603050405020304" pitchFamily="18" charset="0"/>
              </a:rPr>
              <a:t>Barbara goes to kindergarten. She likes spending time in the Kindergarten, she likes her teacher and classmates. She has got glasses for some time. When she was an optician with her parents, the doctors said that her eyesight deteriorated and she must wear glasses. Parents told with Barbara about this situation and why to wear glasses is important. Barbara was warried her sick eyes but when she can choose pink glasses, she was happy. Girl gladly showed herself glasses her friends in the Kindergarten. One day to Kindergarten began to go new boy who laugh at Barbara’s glasses. He often teases Barbara – he pulls Barbara’s hair and takes her glasses. Barbara said her parents that she doesn’t want to go to kindergarten because there isn’t fine. She often forgets about glasses despite the she remembered what doctor and parents said (that is important).</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1400" b="1" dirty="0">
                <a:latin typeface="Times New Roman" panose="02020603050405020304" pitchFamily="18" charset="0"/>
                <a:ea typeface="Calibri" panose="020F0502020204030204" pitchFamily="34" charset="0"/>
                <a:cs typeface="Times New Roman" panose="02020603050405020304" pitchFamily="18" charset="0"/>
              </a:rPr>
              <a:t>What does she feel?</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1400" b="1" dirty="0">
                <a:latin typeface="Times New Roman" panose="02020603050405020304" pitchFamily="18" charset="0"/>
                <a:ea typeface="Calibri" panose="020F0502020204030204" pitchFamily="34" charset="0"/>
                <a:cs typeface="Times New Roman" panose="02020603050405020304" pitchFamily="18" charset="0"/>
              </a:rPr>
              <a:t>What do you feel in this situation?</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1400" b="1" dirty="0">
                <a:latin typeface="Times New Roman" panose="02020603050405020304" pitchFamily="18" charset="0"/>
                <a:ea typeface="Calibri" panose="020F0502020204030204" pitchFamily="34" charset="0"/>
                <a:cs typeface="Times New Roman" panose="02020603050405020304" pitchFamily="18" charset="0"/>
              </a:rPr>
              <a:t>Have you seen how someone laugh at different person because she/he has got glasses?</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1400" b="1" dirty="0">
                <a:latin typeface="Times New Roman" panose="02020603050405020304" pitchFamily="18" charset="0"/>
                <a:ea typeface="Calibri" panose="020F0502020204030204" pitchFamily="34" charset="0"/>
                <a:cs typeface="Times New Roman" panose="02020603050405020304" pitchFamily="18" charset="0"/>
              </a:rPr>
              <a:t>What can we help Barbara?</a:t>
            </a:r>
            <a:endParaRPr lang="pl-PL"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1400" b="1" dirty="0">
                <a:latin typeface="Times New Roman" panose="02020603050405020304" pitchFamily="18" charset="0"/>
                <a:ea typeface="Calibri" panose="020F0502020204030204" pitchFamily="34" charset="0"/>
                <a:cs typeface="Times New Roman" panose="02020603050405020304" pitchFamily="18" charset="0"/>
              </a:rPr>
              <a:t>Why should she wear glasses?</a:t>
            </a:r>
            <a:endParaRPr lang="pl-PL"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8817275"/>
      </p:ext>
    </p:extLst>
  </p:cSld>
  <p:clrMapOvr>
    <a:masterClrMapping/>
  </p:clrMapOvr>
</p:sld>
</file>

<file path=ppt/theme/theme1.xml><?xml version="1.0" encoding="utf-8"?>
<a:theme xmlns:a="http://schemas.openxmlformats.org/drawingml/2006/main" name="Podstawa">
  <a:themeElements>
    <a:clrScheme name="Podstawa">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Podstawa">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odstawa">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TM03457444[[fn=Podstawa]]</Template>
  <TotalTime>75</TotalTime>
  <Words>2107</Words>
  <Application>Microsoft Office PowerPoint</Application>
  <PresentationFormat>Panoramiczny</PresentationFormat>
  <Paragraphs>119</Paragraphs>
  <Slides>13</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13</vt:i4>
      </vt:variant>
    </vt:vector>
  </HeadingPairs>
  <TitlesOfParts>
    <vt:vector size="19" baseType="lpstr">
      <vt:lpstr>Calibri</vt:lpstr>
      <vt:lpstr>Corbel</vt:lpstr>
      <vt:lpstr>Gill Sans MT</vt:lpstr>
      <vt:lpstr>Times New Roman</vt:lpstr>
      <vt:lpstr>Wingdings 2</vt:lpstr>
      <vt:lpstr>Podstawa</vt:lpstr>
      <vt:lpstr>PERSONA DOLLS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 DOLLS</dc:title>
  <dc:creator>Klemens Janicki</dc:creator>
  <cp:lastModifiedBy>Klemens Janicki</cp:lastModifiedBy>
  <cp:revision>10</cp:revision>
  <dcterms:created xsi:type="dcterms:W3CDTF">2017-10-01T13:40:12Z</dcterms:created>
  <dcterms:modified xsi:type="dcterms:W3CDTF">2017-10-05T20:51:23Z</dcterms:modified>
</cp:coreProperties>
</file>