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6"/>
  </p:notesMasterIdLst>
  <p:sldIdLst>
    <p:sldId id="256" r:id="rId2"/>
    <p:sldId id="257" r:id="rId3"/>
    <p:sldId id="290" r:id="rId4"/>
    <p:sldId id="299" r:id="rId5"/>
    <p:sldId id="307" r:id="rId6"/>
    <p:sldId id="309" r:id="rId7"/>
    <p:sldId id="306" r:id="rId8"/>
    <p:sldId id="284" r:id="rId9"/>
    <p:sldId id="304" r:id="rId10"/>
    <p:sldId id="305" r:id="rId11"/>
    <p:sldId id="285" r:id="rId12"/>
    <p:sldId id="286" r:id="rId13"/>
    <p:sldId id="297" r:id="rId14"/>
    <p:sldId id="298" r:id="rId1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D4D4D"/>
    <a:srgbClr val="B92D14"/>
    <a:srgbClr val="35759D"/>
    <a:srgbClr val="35B19D"/>
    <a:srgbClr val="000000"/>
    <a:srgbClr val="FDF8F1"/>
    <a:srgbClr val="FAEBD2"/>
    <a:srgbClr val="F6DE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36" autoAdjust="0"/>
    <p:restoredTop sz="80146" autoAdjust="0"/>
  </p:normalViewPr>
  <p:slideViewPr>
    <p:cSldViewPr>
      <p:cViewPr varScale="1">
        <p:scale>
          <a:sx n="53" d="100"/>
          <a:sy n="53" d="100"/>
        </p:scale>
        <p:origin x="-144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8CF0EE-3E07-45BE-8110-DA59A6C514B5}"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A8D4B-F090-4497-B3F0-F47E13834C26}"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5E359-DBE7-476A-BD5F-CBB91D5A42F9}"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7C9B81F-C347-4BEF-BFDF-29C42F48304A}" type="datetimeFigureOut">
              <a:rPr lang="en-US" smtClean="0"/>
              <a:pPr/>
              <a:t>9/24/2017</a:t>
            </a:fld>
            <a:endParaRPr lang="en-US"/>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0" lang="en-US"/>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7C9B81F-C347-4BEF-BFDF-29C42F48304A}" type="datetimeFigureOut">
              <a:rPr lang="en-US" smtClean="0"/>
              <a:pPr/>
              <a:t>9/24/2017</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47C9B81F-C347-4BEF-BFDF-29C42F48304A}" type="datetimeFigureOut">
              <a:rPr lang="en-US" smtClean="0"/>
              <a:pPr/>
              <a:t>9/24/2017</a:t>
            </a:fld>
            <a:endParaRPr lang="en-US"/>
          </a:p>
        </p:txBody>
      </p:sp>
      <p:sp>
        <p:nvSpPr>
          <p:cNvPr id="5" name="Segnaposto piè di pagina 4"/>
          <p:cNvSpPr>
            <a:spLocks noGrp="1"/>
          </p:cNvSpPr>
          <p:nvPr>
            <p:ph type="ftr" sz="quarter" idx="11"/>
          </p:nvPr>
        </p:nvSpPr>
        <p:spPr>
          <a:xfrm>
            <a:off x="457201" y="6248207"/>
            <a:ext cx="5573483" cy="365125"/>
          </a:xfrm>
        </p:spPr>
        <p:txBody>
          <a:bodyPr/>
          <a:lstStyle/>
          <a:p>
            <a:endParaRPr kumimoji="0" lang="en-US"/>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042AED99-7FB4-404E-8A97-64753DCE42EC}" type="slidenum">
              <a:rPr kumimoji="0" lang="en-US" smtClean="0"/>
              <a:pPr/>
              <a:t>‹N›</a:t>
            </a:fld>
            <a:endParaRPr kumimoji="0" lang="en-US"/>
          </a:p>
        </p:txBody>
      </p:sp>
    </p:spTree>
  </p:cSld>
  <p:clrMapOvr>
    <a:overrideClrMapping bg1="lt1" tx1="dk1" bg2="lt2" tx2="dk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7C9B81F-C347-4BEF-BFDF-29C42F48304A}" type="datetimeFigureOut">
              <a:rPr lang="en-US" smtClean="0"/>
              <a:pPr/>
              <a:t>9/24/2017</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042AED99-7FB4-404E-8A97-64753DCE42EC}" type="slidenum">
              <a:rPr kumimoji="0" lang="en-US" smtClean="0"/>
              <a:pPr/>
              <a:t>‹N›</a:t>
            </a:fld>
            <a:endParaRPr kumimoji="0" lang="en-US"/>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7C9B81F-C347-4BEF-BFDF-29C42F48304A}" type="datetimeFigureOut">
              <a:rPr lang="en-US" smtClean="0"/>
              <a:pPr/>
              <a:t>9/24/2017</a:t>
            </a:fld>
            <a:endParaRPr lang="en-US"/>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42AED99-7FB4-404E-8A97-64753DCE42EC}" type="slidenum">
              <a:rPr kumimoji="0" lang="en-US" smtClean="0"/>
              <a:pPr/>
              <a:t>‹N›</a:t>
            </a:fld>
            <a:endParaRPr kumimoji="0" lang="en-US"/>
          </a:p>
        </p:txBody>
      </p:sp>
      <p:sp>
        <p:nvSpPr>
          <p:cNvPr id="14" name="Segnaposto piè di pagina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47C9B81F-C347-4BEF-BFDF-29C42F48304A}" type="datetimeFigureOut">
              <a:rPr lang="en-US" smtClean="0"/>
              <a:pPr/>
              <a:t>9/24/2017</a:t>
            </a:fld>
            <a:endParaRPr lang="en-US"/>
          </a:p>
        </p:txBody>
      </p:sp>
      <p:sp>
        <p:nvSpPr>
          <p:cNvPr id="10" name="Segnaposto numero diapositiva 9"/>
          <p:cNvSpPr>
            <a:spLocks noGrp="1"/>
          </p:cNvSpPr>
          <p:nvPr>
            <p:ph type="sldNum" sz="quarter" idx="16"/>
          </p:nvPr>
        </p:nvSpPr>
        <p:spPr/>
        <p:txBody>
          <a:bodyPr rtlCol="0"/>
          <a:lstStyle/>
          <a:p>
            <a:fld id="{042AED99-7FB4-404E-8A97-64753DCE42EC}" type="slidenum">
              <a:rPr kumimoji="0" lang="en-US" smtClean="0"/>
              <a:pPr/>
              <a:t>‹N›</a:t>
            </a:fld>
            <a:endParaRPr kumimoji="0" lang="en-US"/>
          </a:p>
        </p:txBody>
      </p:sp>
      <p:sp>
        <p:nvSpPr>
          <p:cNvPr id="12" name="Segnaposto piè di pagina 11"/>
          <p:cNvSpPr>
            <a:spLocks noGrp="1"/>
          </p:cNvSpPr>
          <p:nvPr>
            <p:ph type="ftr" sz="quarter" idx="17"/>
          </p:nvPr>
        </p:nvSpPr>
        <p:spPr/>
        <p:txBody>
          <a:bodyPr rtlCol="0"/>
          <a:lstStyle/>
          <a:p>
            <a:endParaRPr kumimoji="0" lang="en-US"/>
          </a:p>
        </p:txBody>
      </p:sp>
    </p:spTree>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47C9B81F-C347-4BEF-BFDF-29C42F48304A}" type="datetimeFigureOut">
              <a:rPr lang="en-US" smtClean="0"/>
              <a:pPr/>
              <a:t>9/24/2017</a:t>
            </a:fld>
            <a:endParaRPr lang="en-US"/>
          </a:p>
        </p:txBody>
      </p:sp>
      <p:sp>
        <p:nvSpPr>
          <p:cNvPr id="12" name="Segnaposto numero diapositiva 11"/>
          <p:cNvSpPr>
            <a:spLocks noGrp="1"/>
          </p:cNvSpPr>
          <p:nvPr>
            <p:ph type="sldNum" sz="quarter" idx="16"/>
          </p:nvPr>
        </p:nvSpPr>
        <p:spPr/>
        <p:txBody>
          <a:bodyPr rtlCol="0"/>
          <a:lstStyle/>
          <a:p>
            <a:fld id="{042AED99-7FB4-404E-8A97-64753DCE42EC}" type="slidenum">
              <a:rPr kumimoji="0" lang="en-US" smtClean="0"/>
              <a:pPr/>
              <a:t>‹N›</a:t>
            </a:fld>
            <a:endParaRPr kumimoji="0" lang="en-US"/>
          </a:p>
        </p:txBody>
      </p:sp>
      <p:sp>
        <p:nvSpPr>
          <p:cNvPr id="14" name="Segnaposto piè di pagina 13"/>
          <p:cNvSpPr>
            <a:spLocks noGrp="1"/>
          </p:cNvSpPr>
          <p:nvPr>
            <p:ph type="ftr" sz="quarter" idx="17"/>
          </p:nvPr>
        </p:nvSpPr>
        <p:spPr/>
        <p:txBody>
          <a:bodyPr rtlCol="0"/>
          <a:lstStyle/>
          <a:p>
            <a:endParaRPr kumimoji="0" lang="en-US" dirty="0"/>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7C9B81F-C347-4BEF-BFDF-29C42F48304A}" type="datetimeFigureOut">
              <a:rPr lang="en-US" smtClean="0"/>
              <a:pPr/>
              <a:t>9/24/2017</a:t>
            </a:fld>
            <a:endParaRPr lang="en-US"/>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C9B81F-C347-4BEF-BFDF-29C42F48304A}" type="datetimeFigureOut">
              <a:rPr lang="en-US" smtClean="0"/>
              <a:pPr/>
              <a:t>9/24/2017</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7C9B81F-C347-4BEF-BFDF-29C42F48304A}" type="datetimeFigureOut">
              <a:rPr lang="en-US" smtClean="0"/>
              <a:pPr/>
              <a:t>9/24/2017</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042AED99-7FB4-404E-8A97-64753DCE42EC}" type="slidenum">
              <a:rPr kumimoji="0" lang="en-US" smtClean="0"/>
              <a:pPr/>
              <a:t>‹N›</a:t>
            </a:fld>
            <a:endParaRPr kumimoji="0" lang="en-US"/>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47C9B81F-C347-4BEF-BFDF-29C42F48304A}" type="datetimeFigureOut">
              <a:rPr lang="en-US" smtClean="0"/>
              <a:pPr/>
              <a:t>9/24/2017</a:t>
            </a:fld>
            <a:endParaRPr lang="en-US"/>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042AED99-7FB4-404E-8A97-64753DCE42EC}" type="slidenum">
              <a:rPr kumimoji="0" lang="en-US" smtClean="0"/>
              <a:pPr/>
              <a:t>‹N›</a:t>
            </a:fld>
            <a:endParaRPr kumimoji="0" lang="en-US"/>
          </a:p>
        </p:txBody>
      </p:sp>
      <p:sp>
        <p:nvSpPr>
          <p:cNvPr id="14" name="Segnaposto piè di pagina 13"/>
          <p:cNvSpPr>
            <a:spLocks noGrp="1"/>
          </p:cNvSpPr>
          <p:nvPr>
            <p:ph type="ftr" sz="quarter" idx="12"/>
          </p:nvPr>
        </p:nvSpPr>
        <p:spPr>
          <a:xfrm>
            <a:off x="1600200" y="6248206"/>
            <a:ext cx="4572000" cy="365125"/>
          </a:xfrm>
        </p:spPr>
        <p:txBody>
          <a:bodyPr rtlCol="0"/>
          <a:lstStyle/>
          <a:p>
            <a:endParaRPr kumimoji="0" lang="en-US"/>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7C9B81F-C347-4BEF-BFDF-29C42F48304A}" type="datetimeFigureOut">
              <a:rPr lang="en-US" smtClean="0"/>
              <a:pPr/>
              <a:t>9/24/2017</a:t>
            </a:fld>
            <a:endParaRPr lang="en-US" dirty="0">
              <a:solidFill>
                <a:schemeClr val="tx2">
                  <a:shade val="90000"/>
                </a:schemeClr>
              </a:solidFill>
            </a:endParaRPr>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l" eaLnBrk="1" latinLnBrk="0" hangingPunct="1"/>
            <a:endParaRPr kumimoji="0" lang="en-US" dirty="0">
              <a:solidFill>
                <a:schemeClr val="tx2">
                  <a:shade val="90000"/>
                </a:schemeClr>
              </a:solidFill>
            </a:endParaRPr>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42AED99-7FB4-404E-8A97-64753DCE42EC}" type="slidenum">
              <a:rPr kumimoji="0" lang="en-US" smtClean="0"/>
              <a:pPr/>
              <a:t>‹N›</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circle/>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5781675" y="381000"/>
            <a:ext cx="3276600" cy="1552575"/>
          </a:xfrm>
          <a:effectLst>
            <a:outerShdw dist="17961" dir="2700000" algn="ctr" rotWithShape="0">
              <a:schemeClr val="accent1"/>
            </a:outerShdw>
          </a:effectLst>
        </p:spPr>
        <p:txBody>
          <a:bodyPr/>
          <a:lstStyle/>
          <a:p>
            <a:pPr algn="ctr"/>
            <a:r>
              <a:rPr lang="it-IT" sz="2400" dirty="0" err="1" smtClean="0">
                <a:solidFill>
                  <a:schemeClr val="accent1">
                    <a:lumMod val="40000"/>
                    <a:lumOff val="60000"/>
                  </a:schemeClr>
                </a:solidFill>
              </a:rPr>
              <a:t>Erasmus+</a:t>
            </a:r>
            <a:r>
              <a:rPr lang="it-IT" sz="2400" dirty="0" smtClean="0">
                <a:solidFill>
                  <a:schemeClr val="accent1">
                    <a:lumMod val="40000"/>
                    <a:lumOff val="60000"/>
                  </a:schemeClr>
                </a:solidFill>
              </a:rPr>
              <a:t/>
            </a:r>
            <a:br>
              <a:rPr lang="it-IT" sz="2400" dirty="0" smtClean="0">
                <a:solidFill>
                  <a:schemeClr val="accent1">
                    <a:lumMod val="40000"/>
                    <a:lumOff val="60000"/>
                  </a:schemeClr>
                </a:solidFill>
              </a:rPr>
            </a:br>
            <a:r>
              <a:rPr lang="it-IT" sz="2400" dirty="0" smtClean="0">
                <a:solidFill>
                  <a:schemeClr val="accent1">
                    <a:lumMod val="40000"/>
                    <a:lumOff val="60000"/>
                  </a:schemeClr>
                </a:solidFill>
              </a:rPr>
              <a:t>“EVERY CHILD IS SPECIAL”</a:t>
            </a:r>
            <a:endParaRPr lang="ru-RU" sz="2400" dirty="0">
              <a:solidFill>
                <a:schemeClr val="accent1">
                  <a:lumMod val="40000"/>
                  <a:lumOff val="60000"/>
                </a:schemeClr>
              </a:solidFill>
            </a:endParaRPr>
          </a:p>
        </p:txBody>
      </p:sp>
      <p:sp>
        <p:nvSpPr>
          <p:cNvPr id="2056" name="Rectangle 8"/>
          <p:cNvSpPr>
            <a:spLocks noGrp="1" noChangeArrowheads="1"/>
          </p:cNvSpPr>
          <p:nvPr>
            <p:ph type="subTitle" idx="1"/>
          </p:nvPr>
        </p:nvSpPr>
        <p:spPr>
          <a:xfrm>
            <a:off x="6012160" y="1988840"/>
            <a:ext cx="2895600" cy="936104"/>
          </a:xfrm>
          <a:effectLst>
            <a:outerShdw dist="17961" dir="2700000" algn="ctr" rotWithShape="0">
              <a:schemeClr val="accent1"/>
            </a:outerShdw>
          </a:effectLst>
        </p:spPr>
        <p:txBody>
          <a:bodyPr>
            <a:normAutofit/>
          </a:bodyPr>
          <a:lstStyle/>
          <a:p>
            <a:pPr algn="ctr"/>
            <a:r>
              <a:rPr lang="it-IT" sz="2200" b="1" dirty="0" smtClean="0">
                <a:solidFill>
                  <a:srgbClr val="C00000"/>
                </a:solidFill>
              </a:rPr>
              <a:t>THE DOLL PROFILE: </a:t>
            </a:r>
            <a:r>
              <a:rPr lang="it-IT" sz="2200" b="1" dirty="0" smtClean="0">
                <a:solidFill>
                  <a:srgbClr val="C00000"/>
                </a:solidFill>
              </a:rPr>
              <a:t>SANIR</a:t>
            </a:r>
            <a:r>
              <a:rPr lang="it-IT" sz="2200" b="1" dirty="0" smtClean="0">
                <a:solidFill>
                  <a:srgbClr val="C00000"/>
                </a:solidFill>
              </a:rPr>
              <a:t> </a:t>
            </a:r>
            <a:endParaRPr lang="it-IT" sz="2200" b="1" dirty="0" smtClean="0">
              <a:solidFill>
                <a:srgbClr val="C00000"/>
              </a:solidFill>
            </a:endParaRPr>
          </a:p>
          <a:p>
            <a:pPr algn="ctr"/>
            <a:endParaRPr lang="it-IT" sz="2200" b="1" dirty="0" smtClean="0">
              <a:solidFill>
                <a:schemeClr val="bg2">
                  <a:lumMod val="90000"/>
                  <a:lumOff val="10000"/>
                </a:schemeClr>
              </a:solidFill>
            </a:endParaRPr>
          </a:p>
          <a:p>
            <a:pPr algn="ctr"/>
            <a:endParaRPr lang="ru-RU" sz="2200" b="1" dirty="0">
              <a:solidFill>
                <a:srgbClr val="FDF8F1"/>
              </a:solidFill>
            </a:endParaRPr>
          </a:p>
        </p:txBody>
      </p:sp>
      <p:pic>
        <p:nvPicPr>
          <p:cNvPr id="4" name="Picture 2" descr="C:\Users\manzo\Desktop\logo_erasmus.png"/>
          <p:cNvPicPr>
            <a:picLocks noChangeAspect="1" noChangeArrowheads="1"/>
          </p:cNvPicPr>
          <p:nvPr/>
        </p:nvPicPr>
        <p:blipFill>
          <a:blip r:embed="rId3" cstate="print"/>
          <a:srcRect/>
          <a:stretch>
            <a:fillRect/>
          </a:stretch>
        </p:blipFill>
        <p:spPr bwMode="auto">
          <a:xfrm>
            <a:off x="5796136" y="6021288"/>
            <a:ext cx="3116015" cy="623203"/>
          </a:xfrm>
          <a:prstGeom prst="rect">
            <a:avLst/>
          </a:prstGeom>
          <a:noFill/>
        </p:spPr>
      </p:pic>
      <p:pic>
        <p:nvPicPr>
          <p:cNvPr id="5" name="Immagine 4" descr="Suitsupp_A3.jpeg"/>
          <p:cNvPicPr>
            <a:picLocks noChangeAspect="1"/>
          </p:cNvPicPr>
          <p:nvPr/>
        </p:nvPicPr>
        <p:blipFill>
          <a:blip r:embed="rId4" cstate="print"/>
          <a:stretch>
            <a:fillRect/>
          </a:stretch>
        </p:blipFill>
        <p:spPr>
          <a:xfrm>
            <a:off x="6732240" y="3068960"/>
            <a:ext cx="1992149" cy="2817873"/>
          </a:xfrm>
          <a:prstGeom prst="rect">
            <a:avLst/>
          </a:prstGeom>
        </p:spPr>
      </p:pic>
      <p:pic>
        <p:nvPicPr>
          <p:cNvPr id="1026" name="Picture 2" descr="C:\Users\Utente\AppData\Local\Microsoft\Windows\Temporary Internet Files\Content.IE5\IUX82B9H\mondo1[1].jpg"/>
          <p:cNvPicPr>
            <a:picLocks noChangeAspect="1" noChangeArrowheads="1"/>
          </p:cNvPicPr>
          <p:nvPr/>
        </p:nvPicPr>
        <p:blipFill>
          <a:blip r:embed="rId5"/>
          <a:srcRect/>
          <a:stretch>
            <a:fillRect/>
          </a:stretch>
        </p:blipFill>
        <p:spPr bwMode="auto">
          <a:xfrm>
            <a:off x="928662" y="1214422"/>
            <a:ext cx="4857783" cy="4714908"/>
          </a:xfrm>
          <a:prstGeom prst="rect">
            <a:avLst/>
          </a:prstGeom>
          <a:noFill/>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4725176"/>
          </a:xfrm>
        </p:spPr>
        <p:txBody>
          <a:bodyPr>
            <a:normAutofit/>
          </a:bodyPr>
          <a:lstStyle/>
          <a:p>
            <a:r>
              <a:rPr lang="it-IT" dirty="0" smtClean="0"/>
              <a:t/>
            </a:r>
            <a:br>
              <a:rPr lang="it-IT" dirty="0" smtClean="0"/>
            </a:br>
            <a:endParaRPr lang="it-IT" dirty="0"/>
          </a:p>
        </p:txBody>
      </p:sp>
      <p:sp>
        <p:nvSpPr>
          <p:cNvPr id="3" name="Segnaposto contenuto 2"/>
          <p:cNvSpPr>
            <a:spLocks noGrp="1"/>
          </p:cNvSpPr>
          <p:nvPr>
            <p:ph sz="quarter" idx="1"/>
          </p:nvPr>
        </p:nvSpPr>
        <p:spPr>
          <a:xfrm>
            <a:off x="457200" y="785794"/>
            <a:ext cx="8229600" cy="5538806"/>
          </a:xfrm>
        </p:spPr>
        <p:txBody>
          <a:bodyPr/>
          <a:lstStyle/>
          <a:p>
            <a:endParaRPr lang="en-US" sz="2800" dirty="0" smtClean="0"/>
          </a:p>
          <a:p>
            <a:endParaRPr lang="en-US" sz="2800" dirty="0" smtClean="0"/>
          </a:p>
          <a:p>
            <a:r>
              <a:rPr lang="en-US" sz="2800" dirty="0" smtClean="0"/>
              <a:t>The </a:t>
            </a:r>
            <a:r>
              <a:rPr lang="en-US" sz="2800" dirty="0" smtClean="0"/>
              <a:t>teacher realizes that the situation is difficult and invites </a:t>
            </a:r>
            <a:r>
              <a:rPr lang="en-US" sz="2800" dirty="0" err="1" smtClean="0"/>
              <a:t>Sanir's</a:t>
            </a:r>
            <a:r>
              <a:rPr lang="en-US" sz="2800" dirty="0" smtClean="0"/>
              <a:t> mother to come to school. They are organizing a grandfather’s day party and </a:t>
            </a:r>
            <a:r>
              <a:rPr lang="en-US" sz="2800" dirty="0" err="1" smtClean="0"/>
              <a:t>Sanir's</a:t>
            </a:r>
            <a:r>
              <a:rPr lang="en-US" sz="2800" dirty="0" smtClean="0"/>
              <a:t> mother will be the dance teacher who will teach children to dance. </a:t>
            </a:r>
            <a:r>
              <a:rPr lang="en-US" sz="2800" dirty="0" err="1" smtClean="0"/>
              <a:t>Sanir</a:t>
            </a:r>
            <a:r>
              <a:rPr lang="en-US" sz="2800" dirty="0" smtClean="0"/>
              <a:t> is happy because her mother will be in school and the children will welcome her with affection and love. After the party in kindergarten they all become happy.</a:t>
            </a:r>
            <a:endParaRPr lang="it-IT" sz="2800" dirty="0" smtClean="0"/>
          </a:p>
          <a:p>
            <a:pPr>
              <a:buNone/>
            </a:pPr>
            <a:endParaRPr lang="it-IT" dirty="0" smtClean="0"/>
          </a:p>
          <a:p>
            <a:endParaRPr lang="it-IT" dirty="0"/>
          </a:p>
        </p:txBody>
      </p:sp>
      <p:pic>
        <p:nvPicPr>
          <p:cNvPr id="4" name="Picture 2" descr="C:\Users\manzo\Desktop\logo_erasmus.png"/>
          <p:cNvPicPr>
            <a:picLocks noChangeAspect="1" noChangeArrowheads="1"/>
          </p:cNvPicPr>
          <p:nvPr/>
        </p:nvPicPr>
        <p:blipFill>
          <a:blip r:embed="rId2" cstate="print"/>
          <a:srcRect/>
          <a:stretch>
            <a:fillRect/>
          </a:stretch>
        </p:blipFill>
        <p:spPr bwMode="auto">
          <a:xfrm>
            <a:off x="5429256" y="5929330"/>
            <a:ext cx="3116015" cy="623203"/>
          </a:xfrm>
          <a:prstGeom prst="rect">
            <a:avLst/>
          </a:prstGeom>
          <a:noFill/>
        </p:spPr>
      </p:pic>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914400" y="692696"/>
            <a:ext cx="7315200" cy="4950882"/>
          </a:xfrm>
        </p:spPr>
        <p:txBody>
          <a:bodyPr>
            <a:normAutofit/>
          </a:bodyPr>
          <a:lstStyle/>
          <a:p>
            <a:pPr>
              <a:buNone/>
            </a:pPr>
            <a:r>
              <a:rPr lang="en-US" sz="2800" b="1" dirty="0" smtClean="0">
                <a:solidFill>
                  <a:schemeClr val="accent1">
                    <a:lumMod val="75000"/>
                  </a:schemeClr>
                </a:solidFill>
                <a:latin typeface="+mn-lt"/>
                <a:ea typeface="+mn-ea"/>
                <a:cs typeface="+mn-cs"/>
              </a:rPr>
              <a:t>   </a:t>
            </a:r>
            <a:endParaRPr lang="en-US" sz="2000" dirty="0">
              <a:solidFill>
                <a:schemeClr val="accent1">
                  <a:lumMod val="75000"/>
                </a:schemeClr>
              </a:solidFill>
            </a:endParaRPr>
          </a:p>
          <a:p>
            <a:pPr>
              <a:buNone/>
            </a:pPr>
            <a:endParaRPr lang="en-US" sz="2000" dirty="0" smtClean="0">
              <a:solidFill>
                <a:schemeClr val="accent1">
                  <a:lumMod val="75000"/>
                </a:schemeClr>
              </a:solidFill>
              <a:latin typeface="+mn-lt"/>
              <a:ea typeface="+mn-ea"/>
              <a:cs typeface="+mn-cs"/>
            </a:endParaRPr>
          </a:p>
          <a:p>
            <a:pPr>
              <a:buNone/>
            </a:pPr>
            <a:endParaRPr lang="en-US" sz="2000" dirty="0">
              <a:solidFill>
                <a:schemeClr val="accent1">
                  <a:lumMod val="75000"/>
                </a:schemeClr>
              </a:solidFill>
            </a:endParaRPr>
          </a:p>
          <a:p>
            <a:pPr>
              <a:buNone/>
            </a:pPr>
            <a:endParaRPr lang="en-US" sz="2000" dirty="0">
              <a:solidFill>
                <a:schemeClr val="accent1">
                  <a:lumMod val="75000"/>
                </a:schemeClr>
              </a:solidFill>
            </a:endParaRPr>
          </a:p>
          <a:p>
            <a:pPr>
              <a:buNone/>
            </a:pPr>
            <a:endParaRPr lang="en-US" sz="2000" dirty="0" smtClean="0">
              <a:solidFill>
                <a:schemeClr val="accent1">
                  <a:lumMod val="75000"/>
                </a:schemeClr>
              </a:solidFill>
              <a:latin typeface="+mn-lt"/>
              <a:ea typeface="+mn-ea"/>
              <a:cs typeface="+mn-cs"/>
            </a:endParaRPr>
          </a:p>
          <a:p>
            <a:pPr>
              <a:buNone/>
            </a:pPr>
            <a:endParaRPr lang="en-US" sz="2000" dirty="0">
              <a:solidFill>
                <a:schemeClr val="accent1">
                  <a:lumMod val="75000"/>
                </a:schemeClr>
              </a:solidFill>
            </a:endParaRPr>
          </a:p>
          <a:p>
            <a:pPr>
              <a:buNone/>
            </a:pPr>
            <a:endParaRPr lang="it-IT" sz="2000" dirty="0">
              <a:solidFill>
                <a:schemeClr val="accent1">
                  <a:lumMod val="75000"/>
                </a:schemeClr>
              </a:solidFill>
              <a:latin typeface="+mn-lt"/>
              <a:ea typeface="+mn-ea"/>
              <a:cs typeface="+mn-cs"/>
            </a:endParaRPr>
          </a:p>
          <a:p>
            <a:endParaRPr lang="it-IT" dirty="0"/>
          </a:p>
        </p:txBody>
      </p:sp>
      <p:pic>
        <p:nvPicPr>
          <p:cNvPr id="4" name="Picture 2" descr="C:\Users\manzo\Desktop\logo_erasmus.png"/>
          <p:cNvPicPr>
            <a:picLocks noChangeAspect="1" noChangeArrowheads="1"/>
          </p:cNvPicPr>
          <p:nvPr/>
        </p:nvPicPr>
        <p:blipFill>
          <a:blip r:embed="rId2" cstate="print"/>
          <a:srcRect/>
          <a:stretch>
            <a:fillRect/>
          </a:stretch>
        </p:blipFill>
        <p:spPr bwMode="auto">
          <a:xfrm>
            <a:off x="5868144" y="5949280"/>
            <a:ext cx="3116015" cy="623203"/>
          </a:xfrm>
          <a:prstGeom prst="rect">
            <a:avLst/>
          </a:prstGeom>
          <a:noFill/>
        </p:spPr>
      </p:pic>
      <p:pic>
        <p:nvPicPr>
          <p:cNvPr id="15361" name="Picture 1" descr="C:\Users\Utente\Pictures\telefono - Copia\IMG-20170922-WA0010.jpg"/>
          <p:cNvPicPr>
            <a:picLocks noChangeAspect="1" noChangeArrowheads="1"/>
          </p:cNvPicPr>
          <p:nvPr/>
        </p:nvPicPr>
        <p:blipFill>
          <a:blip r:embed="rId3"/>
          <a:srcRect/>
          <a:stretch>
            <a:fillRect/>
          </a:stretch>
        </p:blipFill>
        <p:spPr bwMode="auto">
          <a:xfrm>
            <a:off x="0" y="-2286000"/>
            <a:ext cx="9144000" cy="11430000"/>
          </a:xfrm>
          <a:prstGeom prst="rect">
            <a:avLst/>
          </a:prstGeom>
          <a:noFill/>
        </p:spPr>
      </p:pic>
      <p:pic>
        <p:nvPicPr>
          <p:cNvPr id="5" name="Picture 2" descr="C:\Users\manzo\Desktop\logo_erasmus.png"/>
          <p:cNvPicPr>
            <a:picLocks noChangeAspect="1" noChangeArrowheads="1"/>
          </p:cNvPicPr>
          <p:nvPr/>
        </p:nvPicPr>
        <p:blipFill>
          <a:blip r:embed="rId2" cstate="print"/>
          <a:srcRect/>
          <a:stretch>
            <a:fillRect/>
          </a:stretch>
        </p:blipFill>
        <p:spPr bwMode="auto">
          <a:xfrm>
            <a:off x="5429256" y="5929330"/>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29058" y="4572008"/>
            <a:ext cx="7315200" cy="45719"/>
          </a:xfrm>
        </p:spPr>
        <p:txBody>
          <a:bodyPr>
            <a:normAutofit fontScale="90000"/>
          </a:bodyPr>
          <a:lstStyle/>
          <a:p>
            <a:pPr algn="ctr"/>
            <a:endParaRPr lang="it-IT" dirty="0">
              <a:solidFill>
                <a:schemeClr val="accent1">
                  <a:lumMod val="75000"/>
                </a:schemeClr>
              </a:solidFill>
            </a:endParaRPr>
          </a:p>
        </p:txBody>
      </p:sp>
      <p:pic>
        <p:nvPicPr>
          <p:cNvPr id="14337" name="Picture 1" descr="C:\Users\Utente\Pictures\telefono - Copia\IMG-20170922-WA0021.jpg"/>
          <p:cNvPicPr>
            <a:picLocks noGrp="1" noChangeAspect="1" noChangeArrowheads="1"/>
          </p:cNvPicPr>
          <p:nvPr>
            <p:ph sz="quarter" idx="1"/>
          </p:nvPr>
        </p:nvPicPr>
        <p:blipFill>
          <a:blip r:embed="rId2"/>
          <a:stretch>
            <a:fillRect/>
          </a:stretch>
        </p:blipFill>
        <p:spPr bwMode="auto">
          <a:xfrm>
            <a:off x="1692275" y="1600200"/>
            <a:ext cx="5994400" cy="4495800"/>
          </a:xfrm>
          <a:prstGeom prst="rect">
            <a:avLst/>
          </a:prstGeom>
          <a:noFill/>
        </p:spPr>
      </p:pic>
      <p:pic>
        <p:nvPicPr>
          <p:cNvPr id="4" name="Picture 2" descr="C:\Users\manzo\Desktop\logo_erasmus.png"/>
          <p:cNvPicPr>
            <a:picLocks noChangeAspect="1" noChangeArrowheads="1"/>
          </p:cNvPicPr>
          <p:nvPr/>
        </p:nvPicPr>
        <p:blipFill>
          <a:blip r:embed="rId3" cstate="print"/>
          <a:srcRect/>
          <a:stretch>
            <a:fillRect/>
          </a:stretch>
        </p:blipFill>
        <p:spPr bwMode="auto">
          <a:xfrm>
            <a:off x="5868144" y="5949280"/>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45719"/>
          </a:xfrm>
        </p:spPr>
        <p:txBody>
          <a:bodyPr>
            <a:normAutofit fontScale="90000"/>
          </a:bodyPr>
          <a:lstStyle/>
          <a:p>
            <a:endParaRPr lang="it-IT" dirty="0"/>
          </a:p>
        </p:txBody>
      </p:sp>
      <p:pic>
        <p:nvPicPr>
          <p:cNvPr id="13313" name="Picture 1" descr="C:\Users\Utente\Pictures\telefono - Copia\IMG-20170922-WA0017.jpg"/>
          <p:cNvPicPr>
            <a:picLocks noGrp="1" noChangeAspect="1" noChangeArrowheads="1"/>
          </p:cNvPicPr>
          <p:nvPr>
            <p:ph sz="quarter" idx="1"/>
          </p:nvPr>
        </p:nvPicPr>
        <p:blipFill>
          <a:blip r:embed="rId2"/>
          <a:stretch>
            <a:fillRect/>
          </a:stretch>
        </p:blipFill>
        <p:spPr bwMode="auto">
          <a:xfrm>
            <a:off x="1692275" y="1600200"/>
            <a:ext cx="5994400" cy="4495800"/>
          </a:xfrm>
          <a:prstGeom prst="rect">
            <a:avLst/>
          </a:prstGeom>
          <a:noFill/>
        </p:spPr>
      </p:pic>
      <p:pic>
        <p:nvPicPr>
          <p:cNvPr id="6" name="Picture 2" descr="C:\Users\manzo\Desktop\logo_erasmus.png"/>
          <p:cNvPicPr>
            <a:picLocks noChangeAspect="1" noChangeArrowheads="1"/>
          </p:cNvPicPr>
          <p:nvPr/>
        </p:nvPicPr>
        <p:blipFill>
          <a:blip r:embed="rId3" cstate="print"/>
          <a:srcRect/>
          <a:stretch>
            <a:fillRect/>
          </a:stretch>
        </p:blipFill>
        <p:spPr bwMode="auto">
          <a:xfrm>
            <a:off x="5868144" y="5949280"/>
            <a:ext cx="3116015" cy="623203"/>
          </a:xfrm>
          <a:prstGeom prst="rect">
            <a:avLst/>
          </a:prstGeom>
          <a:noFill/>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714356"/>
            <a:ext cx="8229600" cy="1143000"/>
          </a:xfrm>
        </p:spPr>
        <p:txBody>
          <a:bodyPr>
            <a:normAutofit/>
          </a:bodyPr>
          <a:lstStyle/>
          <a:p>
            <a:endParaRPr lang="it-IT" sz="4800" dirty="0"/>
          </a:p>
        </p:txBody>
      </p:sp>
      <p:pic>
        <p:nvPicPr>
          <p:cNvPr id="12289" name="Picture 1" descr="C:\Users\Utente\Pictures\telefono - Copia\IMG-20170922-WA0015.jpg"/>
          <p:cNvPicPr>
            <a:picLocks noGrp="1" noChangeAspect="1" noChangeArrowheads="1"/>
          </p:cNvPicPr>
          <p:nvPr>
            <p:ph sz="quarter" idx="1"/>
          </p:nvPr>
        </p:nvPicPr>
        <p:blipFill>
          <a:blip r:embed="rId2"/>
          <a:srcRect/>
          <a:stretch>
            <a:fillRect/>
          </a:stretch>
        </p:blipFill>
        <p:spPr bwMode="auto">
          <a:xfrm>
            <a:off x="285720" y="428605"/>
            <a:ext cx="8501122" cy="5286412"/>
          </a:xfrm>
          <a:prstGeom prst="rect">
            <a:avLst/>
          </a:prstGeom>
          <a:noFill/>
        </p:spPr>
      </p:pic>
      <p:pic>
        <p:nvPicPr>
          <p:cNvPr id="7" name="Picture 2" descr="C:\Users\manzo\Desktop\logo_erasmus.png"/>
          <p:cNvPicPr>
            <a:picLocks noChangeAspect="1" noChangeArrowheads="1"/>
          </p:cNvPicPr>
          <p:nvPr/>
        </p:nvPicPr>
        <p:blipFill>
          <a:blip r:embed="rId3" cstate="print"/>
          <a:srcRect/>
          <a:stretch>
            <a:fillRect/>
          </a:stretch>
        </p:blipFill>
        <p:spPr bwMode="auto">
          <a:xfrm>
            <a:off x="5786446" y="4357694"/>
            <a:ext cx="3116015" cy="623203"/>
          </a:xfrm>
          <a:prstGeom prst="rect">
            <a:avLst/>
          </a:prstGeom>
          <a:noFill/>
        </p:spPr>
      </p:pic>
      <p:pic>
        <p:nvPicPr>
          <p:cNvPr id="8" name="Picture 2" descr="C:\Users\manzo\Desktop\logo_erasmus.png"/>
          <p:cNvPicPr>
            <a:picLocks noChangeAspect="1" noChangeArrowheads="1"/>
          </p:cNvPicPr>
          <p:nvPr/>
        </p:nvPicPr>
        <p:blipFill>
          <a:blip r:embed="rId3" cstate="print"/>
          <a:srcRect/>
          <a:stretch>
            <a:fillRect/>
          </a:stretch>
        </p:blipFill>
        <p:spPr bwMode="auto">
          <a:xfrm>
            <a:off x="5429256" y="5929330"/>
            <a:ext cx="3116015" cy="623203"/>
          </a:xfrm>
          <a:prstGeom prst="rect">
            <a:avLst/>
          </a:prstGeom>
          <a:noFill/>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nzo\Desktop\logo_erasmus.png"/>
          <p:cNvPicPr>
            <a:picLocks noChangeAspect="1" noChangeArrowheads="1"/>
          </p:cNvPicPr>
          <p:nvPr/>
        </p:nvPicPr>
        <p:blipFill>
          <a:blip r:embed="rId3" cstate="print"/>
          <a:srcRect/>
          <a:stretch>
            <a:fillRect/>
          </a:stretch>
        </p:blipFill>
        <p:spPr bwMode="auto">
          <a:xfrm>
            <a:off x="5796136" y="6021288"/>
            <a:ext cx="3116015" cy="623203"/>
          </a:xfrm>
          <a:prstGeom prst="rect">
            <a:avLst/>
          </a:prstGeom>
          <a:noFill/>
        </p:spPr>
      </p:pic>
      <p:pic>
        <p:nvPicPr>
          <p:cNvPr id="2" name="Picture 2" descr="C:\Users\Utente\Pictures\telefono - Copia\IMG-20170918-WA0009.jpg"/>
          <p:cNvPicPr>
            <a:picLocks noGrp="1" noChangeAspect="1" noChangeArrowheads="1"/>
          </p:cNvPicPr>
          <p:nvPr>
            <p:ph sz="quarter" idx="1"/>
          </p:nvPr>
        </p:nvPicPr>
        <p:blipFill>
          <a:blip r:embed="rId4"/>
          <a:srcRect/>
          <a:stretch>
            <a:fillRect/>
          </a:stretch>
        </p:blipFill>
        <p:spPr bwMode="auto">
          <a:xfrm>
            <a:off x="285720" y="0"/>
            <a:ext cx="8501122" cy="6072206"/>
          </a:xfrm>
          <a:prstGeom prst="rect">
            <a:avLst/>
          </a:prstGeom>
          <a:noFill/>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nzo\Desktop\logo_erasmus.png"/>
          <p:cNvPicPr>
            <a:picLocks noChangeAspect="1" noChangeArrowheads="1"/>
          </p:cNvPicPr>
          <p:nvPr/>
        </p:nvPicPr>
        <p:blipFill>
          <a:blip r:embed="rId2" cstate="print"/>
          <a:srcRect/>
          <a:stretch>
            <a:fillRect/>
          </a:stretch>
        </p:blipFill>
        <p:spPr bwMode="auto">
          <a:xfrm>
            <a:off x="5796136" y="6021288"/>
            <a:ext cx="3116015" cy="623203"/>
          </a:xfrm>
          <a:prstGeom prst="rect">
            <a:avLst/>
          </a:prstGeom>
          <a:noFill/>
        </p:spPr>
      </p:pic>
      <p:pic>
        <p:nvPicPr>
          <p:cNvPr id="2" name="Picture 2" descr="C:\Users\Utente\Pictures\telefono - Copia\IMG-20170922-WA0009 - Copia.jpg"/>
          <p:cNvPicPr>
            <a:picLocks noGrp="1" noChangeAspect="1" noChangeArrowheads="1"/>
          </p:cNvPicPr>
          <p:nvPr>
            <p:ph sz="quarter" idx="1"/>
          </p:nvPr>
        </p:nvPicPr>
        <p:blipFill>
          <a:blip r:embed="rId3"/>
          <a:srcRect/>
          <a:stretch>
            <a:fillRect/>
          </a:stretch>
        </p:blipFill>
        <p:spPr bwMode="auto">
          <a:xfrm>
            <a:off x="285720" y="0"/>
            <a:ext cx="5643601" cy="6038873"/>
          </a:xfrm>
          <a:prstGeom prst="rect">
            <a:avLst/>
          </a:prstGeom>
          <a:noFill/>
        </p:spPr>
      </p:pic>
      <p:sp>
        <p:nvSpPr>
          <p:cNvPr id="9" name="Rettangolo 8"/>
          <p:cNvSpPr/>
          <p:nvPr/>
        </p:nvSpPr>
        <p:spPr>
          <a:xfrm>
            <a:off x="6143636" y="2143116"/>
            <a:ext cx="2714644" cy="646331"/>
          </a:xfrm>
          <a:prstGeom prst="rect">
            <a:avLst/>
          </a:prstGeom>
        </p:spPr>
        <p:txBody>
          <a:bodyPr wrap="square">
            <a:spAutoFit/>
          </a:bodyPr>
          <a:lstStyle/>
          <a:p>
            <a:r>
              <a:rPr lang="it-IT" sz="3600" dirty="0" smtClean="0"/>
              <a:t>Sanir </a:t>
            </a:r>
            <a:r>
              <a:rPr lang="it-IT" sz="3600" dirty="0" err="1" smtClean="0"/>
              <a:t>arrive</a:t>
            </a:r>
            <a:endParaRPr lang="it-IT" sz="3600" dirty="0"/>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
            </a:r>
            <a:br>
              <a:rPr lang="it-IT" dirty="0" smtClean="0">
                <a:solidFill>
                  <a:srgbClr val="FF0000"/>
                </a:solidFill>
              </a:rPr>
            </a:br>
            <a:r>
              <a:rPr lang="en-US" dirty="0" err="1" smtClean="0"/>
              <a:t>Sanir</a:t>
            </a:r>
            <a:r>
              <a:rPr lang="it-IT" dirty="0" smtClean="0"/>
              <a:t/>
            </a:r>
            <a:br>
              <a:rPr lang="it-IT" dirty="0" smtClean="0"/>
            </a:br>
            <a:r>
              <a:rPr lang="en-US" dirty="0" smtClean="0"/>
              <a:t>Age: 5 years</a:t>
            </a:r>
            <a:endParaRPr lang="it-IT" dirty="0" smtClean="0"/>
          </a:p>
        </p:txBody>
      </p:sp>
      <p:sp>
        <p:nvSpPr>
          <p:cNvPr id="3" name="Segnaposto contenuto 2"/>
          <p:cNvSpPr>
            <a:spLocks noGrp="1"/>
          </p:cNvSpPr>
          <p:nvPr>
            <p:ph sz="quarter" idx="1"/>
          </p:nvPr>
        </p:nvSpPr>
        <p:spPr>
          <a:xfrm>
            <a:off x="457200" y="1714488"/>
            <a:ext cx="8229600" cy="4610112"/>
          </a:xfrm>
        </p:spPr>
        <p:txBody>
          <a:bodyPr>
            <a:normAutofit lnSpcReduction="10000"/>
          </a:bodyPr>
          <a:lstStyle/>
          <a:p>
            <a:pPr>
              <a:buNone/>
            </a:pPr>
            <a:endParaRPr lang="en-US" dirty="0" smtClean="0"/>
          </a:p>
          <a:p>
            <a:pPr>
              <a:buNone/>
            </a:pPr>
            <a:r>
              <a:rPr lang="en-US" sz="2800" dirty="0" smtClean="0"/>
              <a:t>Sex</a:t>
            </a:r>
            <a:r>
              <a:rPr lang="en-US" sz="2800" dirty="0" smtClean="0"/>
              <a:t>: female</a:t>
            </a:r>
            <a:endParaRPr lang="it-IT" sz="2800" dirty="0" smtClean="0"/>
          </a:p>
          <a:p>
            <a:r>
              <a:rPr lang="en-US" sz="2800" dirty="0" smtClean="0"/>
              <a:t>Physical features: dark skin, dark eyes, braids</a:t>
            </a:r>
            <a:endParaRPr lang="it-IT" sz="2800" dirty="0" smtClean="0"/>
          </a:p>
          <a:p>
            <a:r>
              <a:rPr lang="en-US" sz="2800" dirty="0" smtClean="0"/>
              <a:t>Family:</a:t>
            </a:r>
            <a:endParaRPr lang="it-IT" sz="2800" dirty="0" smtClean="0"/>
          </a:p>
          <a:p>
            <a:r>
              <a:rPr lang="en-US" sz="2800" dirty="0" smtClean="0"/>
              <a:t>Father - Congolese, Mother - Italian. She was born in Italy. The family has respected different cultures and traditions, depending on the origin of the parents and the place where I live. The family attaches great importance to sports, physical activity. </a:t>
            </a:r>
            <a:r>
              <a:rPr lang="en-US" sz="2800" dirty="0" err="1" smtClean="0"/>
              <a:t>Sanir</a:t>
            </a:r>
            <a:r>
              <a:rPr lang="en-US" sz="2800" dirty="0" smtClean="0"/>
              <a:t> has no brothers or sisters.</a:t>
            </a:r>
            <a:endParaRPr lang="it-IT" sz="2800" dirty="0" smtClean="0"/>
          </a:p>
          <a:p>
            <a:endParaRPr lang="it-IT" dirty="0"/>
          </a:p>
        </p:txBody>
      </p:sp>
      <p:pic>
        <p:nvPicPr>
          <p:cNvPr id="4" name="Picture 2" descr="C:\Users\manzo\Desktop\logo_erasmus.png"/>
          <p:cNvPicPr>
            <a:picLocks noChangeAspect="1" noChangeArrowheads="1"/>
          </p:cNvPicPr>
          <p:nvPr/>
        </p:nvPicPr>
        <p:blipFill>
          <a:blip r:embed="rId2" cstate="print"/>
          <a:srcRect/>
          <a:stretch>
            <a:fillRect/>
          </a:stretch>
        </p:blipFill>
        <p:spPr bwMode="auto">
          <a:xfrm>
            <a:off x="5429256" y="5929330"/>
            <a:ext cx="3116015" cy="623203"/>
          </a:xfrm>
          <a:prstGeom prst="rect">
            <a:avLst/>
          </a:prstGeom>
          <a:noFill/>
        </p:spPr>
      </p:pic>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Background</a:t>
            </a:r>
            <a:endParaRPr lang="it-IT" dirty="0"/>
          </a:p>
        </p:txBody>
      </p:sp>
      <p:sp>
        <p:nvSpPr>
          <p:cNvPr id="3" name="Segnaposto contenuto 2"/>
          <p:cNvSpPr>
            <a:spLocks noGrp="1"/>
          </p:cNvSpPr>
          <p:nvPr>
            <p:ph sz="quarter" idx="1"/>
          </p:nvPr>
        </p:nvSpPr>
        <p:spPr>
          <a:xfrm>
            <a:off x="457200" y="1935480"/>
            <a:ext cx="8229600" cy="4065288"/>
          </a:xfrm>
        </p:spPr>
        <p:txBody>
          <a:bodyPr>
            <a:normAutofit fontScale="92500" lnSpcReduction="10000"/>
          </a:bodyPr>
          <a:lstStyle/>
          <a:p>
            <a:pPr>
              <a:buFont typeface="Courier New" pitchFamily="49" charset="0"/>
              <a:buChar char="o"/>
            </a:pPr>
            <a:r>
              <a:rPr lang="en-US" dirty="0" smtClean="0"/>
              <a:t> </a:t>
            </a:r>
            <a:r>
              <a:rPr lang="en-US" dirty="0" smtClean="0"/>
              <a:t>The </a:t>
            </a:r>
            <a:r>
              <a:rPr lang="en-US" dirty="0" smtClean="0"/>
              <a:t>father is an athlete who left Congo many years ago. He received an offer to play for the </a:t>
            </a:r>
            <a:r>
              <a:rPr lang="en-US" dirty="0" err="1" smtClean="0"/>
              <a:t>Battipaglia</a:t>
            </a:r>
            <a:r>
              <a:rPr lang="en-US" dirty="0" smtClean="0"/>
              <a:t> basketball team. In Italy he met his wife, who is a modern ballet dancer. When her parents are busy </a:t>
            </a:r>
            <a:r>
              <a:rPr lang="en-US" dirty="0" err="1" smtClean="0"/>
              <a:t>Sanir</a:t>
            </a:r>
            <a:r>
              <a:rPr lang="en-US" dirty="0" smtClean="0"/>
              <a:t> is left with friends and colleagues and maternal grandmother or stays in her mother's gym to play with the phone.</a:t>
            </a:r>
            <a:endParaRPr lang="it-IT" dirty="0" smtClean="0"/>
          </a:p>
          <a:p>
            <a:r>
              <a:rPr lang="en-US" dirty="0" smtClean="0"/>
              <a:t>Problems began when </a:t>
            </a:r>
            <a:r>
              <a:rPr lang="en-US" dirty="0" err="1" smtClean="0"/>
              <a:t>Sanir</a:t>
            </a:r>
            <a:r>
              <a:rPr lang="en-US" dirty="0" smtClean="0"/>
              <a:t> had to attend kindergarten. She is always late for school because she does not like to get up early and cries every morning.</a:t>
            </a:r>
            <a:endParaRPr lang="it-IT" dirty="0" smtClean="0"/>
          </a:p>
          <a:p>
            <a:endParaRPr lang="it-IT" dirty="0"/>
          </a:p>
        </p:txBody>
      </p:sp>
      <p:pic>
        <p:nvPicPr>
          <p:cNvPr id="4" name="Picture 2" descr="C:\Users\manzo\Desktop\logo_erasmus.png"/>
          <p:cNvPicPr>
            <a:picLocks noChangeAspect="1" noChangeArrowheads="1"/>
          </p:cNvPicPr>
          <p:nvPr/>
        </p:nvPicPr>
        <p:blipFill>
          <a:blip r:embed="rId2" cstate="print"/>
          <a:srcRect/>
          <a:stretch>
            <a:fillRect/>
          </a:stretch>
        </p:blipFill>
        <p:spPr bwMode="auto">
          <a:xfrm>
            <a:off x="5429256" y="5929330"/>
            <a:ext cx="3116015" cy="623203"/>
          </a:xfrm>
          <a:prstGeom prst="rect">
            <a:avLst/>
          </a:prstGeom>
          <a:noFill/>
        </p:spPr>
      </p:pic>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Story</a:t>
            </a:r>
            <a:endParaRPr lang="it-IT" dirty="0"/>
          </a:p>
        </p:txBody>
      </p:sp>
      <p:sp>
        <p:nvSpPr>
          <p:cNvPr id="3" name="Segnaposto contenuto 2"/>
          <p:cNvSpPr>
            <a:spLocks noGrp="1"/>
          </p:cNvSpPr>
          <p:nvPr>
            <p:ph sz="quarter" idx="1"/>
          </p:nvPr>
        </p:nvSpPr>
        <p:spPr/>
        <p:txBody>
          <a:bodyPr>
            <a:normAutofit fontScale="92500" lnSpcReduction="10000"/>
          </a:bodyPr>
          <a:lstStyle/>
          <a:p>
            <a:r>
              <a:rPr lang="en-US" dirty="0" smtClean="0"/>
              <a:t>For the first time she finds herself in an environment where all children have light skin </a:t>
            </a:r>
            <a:r>
              <a:rPr lang="en-US" dirty="0" err="1" smtClean="0"/>
              <a:t>colour</a:t>
            </a:r>
            <a:r>
              <a:rPr lang="en-US" dirty="0" smtClean="0"/>
              <a:t>. She thinks everyone else considers her different from them. She has trouble in socializing because she always interacts with adults - cannot communicate freely with children and teachers. This leads to a lack of focus on stability, lack of interest in activities and various forms of cooperation.</a:t>
            </a:r>
            <a:endParaRPr lang="it-IT" dirty="0" smtClean="0"/>
          </a:p>
          <a:p>
            <a:r>
              <a:rPr lang="en-US" dirty="0" err="1" smtClean="0"/>
              <a:t>Sanir</a:t>
            </a:r>
            <a:r>
              <a:rPr lang="en-US" dirty="0" smtClean="0"/>
              <a:t> goes to bed after midnight. There are no rules in the family, norms of behavior with which the child has to comply are not introduced.</a:t>
            </a:r>
            <a:endParaRPr lang="it-IT" dirty="0" smtClean="0"/>
          </a:p>
          <a:p>
            <a:endParaRPr lang="it-IT" dirty="0"/>
          </a:p>
        </p:txBody>
      </p:sp>
      <p:pic>
        <p:nvPicPr>
          <p:cNvPr id="4" name="Picture 2" descr="C:\Users\manzo\Desktop\logo_erasmus.png"/>
          <p:cNvPicPr>
            <a:picLocks noChangeAspect="1" noChangeArrowheads="1"/>
          </p:cNvPicPr>
          <p:nvPr/>
        </p:nvPicPr>
        <p:blipFill>
          <a:blip r:embed="rId2" cstate="print"/>
          <a:srcRect/>
          <a:stretch>
            <a:fillRect/>
          </a:stretch>
        </p:blipFill>
        <p:spPr bwMode="auto">
          <a:xfrm>
            <a:off x="5429256" y="5929330"/>
            <a:ext cx="3116015" cy="623203"/>
          </a:xfrm>
          <a:prstGeom prst="rect">
            <a:avLst/>
          </a:prstGeom>
          <a:noFill/>
        </p:spPr>
      </p:pic>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45719"/>
          </a:xfrm>
        </p:spPr>
        <p:txBody>
          <a:bodyPr>
            <a:normAutofit fontScale="90000"/>
          </a:bodyPr>
          <a:lstStyle/>
          <a:p>
            <a:r>
              <a:rPr lang="it-IT" dirty="0" err="1" smtClean="0"/>
              <a:t>She</a:t>
            </a:r>
            <a:r>
              <a:rPr lang="it-IT" dirty="0" smtClean="0"/>
              <a:t> </a:t>
            </a:r>
            <a:r>
              <a:rPr lang="it-IT" dirty="0" err="1" smtClean="0"/>
              <a:t>lives</a:t>
            </a:r>
            <a:r>
              <a:rPr lang="it-IT" dirty="0" smtClean="0"/>
              <a:t> , </a:t>
            </a:r>
            <a:r>
              <a:rPr lang="it-IT" dirty="0" err="1" smtClean="0"/>
              <a:t>she</a:t>
            </a:r>
            <a:r>
              <a:rPr lang="it-IT" dirty="0" smtClean="0"/>
              <a:t> </a:t>
            </a:r>
            <a:r>
              <a:rPr lang="it-IT" dirty="0" err="1" smtClean="0"/>
              <a:t>likes</a:t>
            </a:r>
            <a:r>
              <a:rPr lang="it-IT" dirty="0" smtClean="0"/>
              <a:t> – </a:t>
            </a:r>
            <a:r>
              <a:rPr lang="it-IT" dirty="0" err="1" smtClean="0"/>
              <a:t>she</a:t>
            </a:r>
            <a:r>
              <a:rPr lang="it-IT" dirty="0" smtClean="0"/>
              <a:t> </a:t>
            </a:r>
            <a:r>
              <a:rPr lang="it-IT" dirty="0" err="1" smtClean="0"/>
              <a:t>speaks</a:t>
            </a:r>
            <a:endParaRPr lang="it-IT" dirty="0"/>
          </a:p>
        </p:txBody>
      </p:sp>
      <p:sp>
        <p:nvSpPr>
          <p:cNvPr id="3" name="Segnaposto contenuto 2"/>
          <p:cNvSpPr>
            <a:spLocks noGrp="1"/>
          </p:cNvSpPr>
          <p:nvPr>
            <p:ph sz="quarter" idx="1"/>
          </p:nvPr>
        </p:nvSpPr>
        <p:spPr>
          <a:xfrm>
            <a:off x="457200" y="1071546"/>
            <a:ext cx="8229600" cy="4929222"/>
          </a:xfrm>
        </p:spPr>
        <p:txBody>
          <a:bodyPr>
            <a:normAutofit fontScale="92500" lnSpcReduction="20000"/>
          </a:bodyPr>
          <a:lstStyle/>
          <a:p>
            <a:r>
              <a:rPr lang="en-US" b="1" dirty="0" smtClean="0"/>
              <a:t>Where she lives:</a:t>
            </a:r>
            <a:endParaRPr lang="it-IT" dirty="0" smtClean="0"/>
          </a:p>
          <a:p>
            <a:r>
              <a:rPr lang="en-US" dirty="0" smtClean="0"/>
              <a:t>The family lives in a rented apartment provided by her father's basketball company. </a:t>
            </a:r>
            <a:r>
              <a:rPr lang="en-US" dirty="0" err="1" smtClean="0"/>
              <a:t>Sarin</a:t>
            </a:r>
            <a:r>
              <a:rPr lang="en-US" dirty="0" smtClean="0"/>
              <a:t> has her room with computer and television. </a:t>
            </a:r>
            <a:endParaRPr lang="it-IT" dirty="0" smtClean="0"/>
          </a:p>
          <a:p>
            <a:r>
              <a:rPr lang="en-US" b="1" dirty="0" smtClean="0"/>
              <a:t>What she likes to do at home</a:t>
            </a:r>
            <a:r>
              <a:rPr lang="en-US" dirty="0" smtClean="0"/>
              <a:t>: playing electronic games, watching TV / especially sports games, music videos</a:t>
            </a:r>
            <a:endParaRPr lang="it-IT" dirty="0" smtClean="0"/>
          </a:p>
          <a:p>
            <a:r>
              <a:rPr lang="en-US" b="1" dirty="0" smtClean="0"/>
              <a:t>Speaking languages</a:t>
            </a:r>
            <a:r>
              <a:rPr lang="en-US" dirty="0" smtClean="0"/>
              <a:t>: fluent in Italian and French.</a:t>
            </a:r>
            <a:endParaRPr lang="it-IT" dirty="0" smtClean="0"/>
          </a:p>
          <a:p>
            <a:r>
              <a:rPr lang="en-US" b="1" dirty="0" smtClean="0"/>
              <a:t>What she likes</a:t>
            </a:r>
            <a:r>
              <a:rPr lang="en-US" dirty="0" smtClean="0"/>
              <a:t>: </a:t>
            </a:r>
            <a:endParaRPr lang="it-IT" dirty="0" smtClean="0"/>
          </a:p>
          <a:p>
            <a:r>
              <a:rPr lang="en-US" dirty="0" smtClean="0"/>
              <a:t>any targeted physical activity attracts </a:t>
            </a:r>
            <a:r>
              <a:rPr lang="en-US" dirty="0" err="1" smtClean="0"/>
              <a:t>Sarin</a:t>
            </a:r>
            <a:r>
              <a:rPr lang="en-US" dirty="0" smtClean="0"/>
              <a:t> - she can ride and skate. She loves running. She quickly makes friends with adults. She listens to funk, rock, techno music. She d</a:t>
            </a:r>
            <a:r>
              <a:rPr lang="en-GB" dirty="0" err="1" smtClean="0"/>
              <a:t>ances</a:t>
            </a:r>
            <a:r>
              <a:rPr lang="en-GB" dirty="0" smtClean="0"/>
              <a:t> with rhythm and pleasure.</a:t>
            </a:r>
            <a:endParaRPr lang="it-IT" dirty="0" smtClean="0"/>
          </a:p>
          <a:p>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5429256" y="5857892"/>
            <a:ext cx="3116015" cy="694641"/>
          </a:xfrm>
          <a:prstGeom prst="rect">
            <a:avLst/>
          </a:prstGeom>
          <a:noFill/>
        </p:spPr>
      </p:pic>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endParaRPr lang="it-IT" dirty="0"/>
          </a:p>
        </p:txBody>
      </p:sp>
      <p:sp>
        <p:nvSpPr>
          <p:cNvPr id="6" name="Segnaposto contenuto 5"/>
          <p:cNvSpPr>
            <a:spLocks noGrp="1"/>
          </p:cNvSpPr>
          <p:nvPr>
            <p:ph sz="quarter" idx="1"/>
          </p:nvPr>
        </p:nvSpPr>
        <p:spPr>
          <a:xfrm>
            <a:off x="457200" y="642918"/>
            <a:ext cx="8229600" cy="5429288"/>
          </a:xfrm>
        </p:spPr>
        <p:txBody>
          <a:bodyPr>
            <a:normAutofit fontScale="92500" lnSpcReduction="20000"/>
          </a:bodyPr>
          <a:lstStyle/>
          <a:p>
            <a:r>
              <a:rPr lang="en-US" b="1" dirty="0" smtClean="0"/>
              <a:t>What she finds difficult</a:t>
            </a:r>
            <a:r>
              <a:rPr lang="en-US" dirty="0" smtClean="0"/>
              <a:t>:</a:t>
            </a:r>
            <a:endParaRPr lang="it-IT" dirty="0" smtClean="0"/>
          </a:p>
          <a:p>
            <a:r>
              <a:rPr lang="en-US" dirty="0" smtClean="0"/>
              <a:t>she does not like to work with her teammates, does not finish her homework, quickly renounces and does not end up finishing her activities. She has a corner of the classroom where she isolates.</a:t>
            </a:r>
            <a:endParaRPr lang="it-IT" dirty="0" smtClean="0"/>
          </a:p>
          <a:p>
            <a:r>
              <a:rPr lang="en-US" dirty="0" err="1" smtClean="0"/>
              <a:t>Sanir</a:t>
            </a:r>
            <a:r>
              <a:rPr lang="en-US" dirty="0" smtClean="0"/>
              <a:t> is </a:t>
            </a:r>
            <a:r>
              <a:rPr lang="en-US" dirty="0" smtClean="0"/>
              <a:t>happy when she is in the gym or dance club. She interacts with young and emotional characters. She is interested in basketball and famous athletes. She feels important when someone refers to her as an adult.</a:t>
            </a:r>
            <a:endParaRPr lang="it-IT" dirty="0" smtClean="0"/>
          </a:p>
          <a:p>
            <a:r>
              <a:rPr lang="en-US" b="1" dirty="0" smtClean="0"/>
              <a:t>What makes </a:t>
            </a:r>
            <a:r>
              <a:rPr lang="en-US" b="1" dirty="0" err="1" smtClean="0"/>
              <a:t>Sanir</a:t>
            </a:r>
            <a:r>
              <a:rPr lang="en-US" b="1" dirty="0" smtClean="0"/>
              <a:t> sad</a:t>
            </a:r>
            <a:r>
              <a:rPr lang="en-US" dirty="0" smtClean="0"/>
              <a:t>:</a:t>
            </a:r>
            <a:endParaRPr lang="it-IT" dirty="0" smtClean="0"/>
          </a:p>
          <a:p>
            <a:r>
              <a:rPr lang="en-US" dirty="0" smtClean="0"/>
              <a:t>when her parents brought her to the asylum.  She does not like to eat at the canteen table with all of her </a:t>
            </a:r>
            <a:r>
              <a:rPr lang="en-US" dirty="0" err="1" smtClean="0"/>
              <a:t>schoolfriends</a:t>
            </a:r>
            <a:r>
              <a:rPr lang="en-US" dirty="0" smtClean="0"/>
              <a:t>. She is continually scold and becomes aggressive breaking and throwing objects around her. </a:t>
            </a:r>
            <a:endParaRPr lang="it-IT" dirty="0" smtClean="0"/>
          </a:p>
          <a:p>
            <a:endParaRPr lang="it-IT" dirty="0"/>
          </a:p>
        </p:txBody>
      </p:sp>
      <p:pic>
        <p:nvPicPr>
          <p:cNvPr id="4" name="Picture 2" descr="C:\Users\manzo\Desktop\logo_erasmus.png"/>
          <p:cNvPicPr>
            <a:picLocks noChangeAspect="1" noChangeArrowheads="1"/>
          </p:cNvPicPr>
          <p:nvPr/>
        </p:nvPicPr>
        <p:blipFill>
          <a:blip r:embed="rId2" cstate="print"/>
          <a:srcRect/>
          <a:stretch>
            <a:fillRect/>
          </a:stretch>
        </p:blipFill>
        <p:spPr bwMode="auto">
          <a:xfrm>
            <a:off x="5786446" y="6234797"/>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Likes</a:t>
            </a:r>
            <a:r>
              <a:rPr lang="it-IT" dirty="0" smtClean="0"/>
              <a:t> </a:t>
            </a:r>
            <a:r>
              <a:rPr lang="it-IT" dirty="0" err="1" smtClean="0"/>
              <a:t>-dislikes</a:t>
            </a:r>
            <a:endParaRPr lang="it-IT" dirty="0"/>
          </a:p>
        </p:txBody>
      </p:sp>
      <p:sp>
        <p:nvSpPr>
          <p:cNvPr id="3" name="Segnaposto contenuto 2"/>
          <p:cNvSpPr>
            <a:spLocks noGrp="1"/>
          </p:cNvSpPr>
          <p:nvPr>
            <p:ph sz="quarter" idx="1"/>
          </p:nvPr>
        </p:nvSpPr>
        <p:spPr>
          <a:xfrm>
            <a:off x="457200" y="1785926"/>
            <a:ext cx="8229600" cy="4538674"/>
          </a:xfrm>
        </p:spPr>
        <p:txBody>
          <a:bodyPr>
            <a:normAutofit/>
          </a:bodyPr>
          <a:lstStyle/>
          <a:p>
            <a:r>
              <a:rPr lang="en-US" b="1" dirty="0" smtClean="0"/>
              <a:t>Fears</a:t>
            </a:r>
            <a:r>
              <a:rPr lang="en-US" dirty="0" smtClean="0"/>
              <a:t>: </a:t>
            </a:r>
            <a:endParaRPr lang="it-IT" dirty="0" smtClean="0"/>
          </a:p>
          <a:p>
            <a:r>
              <a:rPr lang="en-US" dirty="0" smtClean="0"/>
              <a:t>She's afraid to stay alone. She does not want to play with other children, even when they invite her to play with them. She hates being pushed with requests and observing the rules. She loves staying in a closed room for a long time.</a:t>
            </a:r>
            <a:endParaRPr lang="it-IT" dirty="0" smtClean="0"/>
          </a:p>
          <a:p>
            <a:r>
              <a:rPr lang="en-US" b="1" dirty="0" smtClean="0"/>
              <a:t>Likes and dislikes</a:t>
            </a:r>
            <a:r>
              <a:rPr lang="en-US" dirty="0" smtClean="0"/>
              <a:t>: </a:t>
            </a:r>
            <a:endParaRPr lang="it-IT" dirty="0" smtClean="0"/>
          </a:p>
          <a:p>
            <a:r>
              <a:rPr lang="en-US" dirty="0" smtClean="0"/>
              <a:t>The food that she likes is pizza. She does not like pasta and vegetables.</a:t>
            </a:r>
            <a:endParaRPr lang="it-IT" dirty="0" smtClean="0"/>
          </a:p>
          <a:p>
            <a:endParaRPr lang="it-IT" dirty="0"/>
          </a:p>
        </p:txBody>
      </p:sp>
      <p:pic>
        <p:nvPicPr>
          <p:cNvPr id="4" name="Picture 2" descr="C:\Users\manzo\Desktop\logo_erasmus.png"/>
          <p:cNvPicPr>
            <a:picLocks noChangeAspect="1" noChangeArrowheads="1"/>
          </p:cNvPicPr>
          <p:nvPr/>
        </p:nvPicPr>
        <p:blipFill>
          <a:blip r:embed="rId2" cstate="print"/>
          <a:srcRect/>
          <a:stretch>
            <a:fillRect/>
          </a:stretch>
        </p:blipFill>
        <p:spPr bwMode="auto">
          <a:xfrm>
            <a:off x="5429256" y="5929330"/>
            <a:ext cx="3116015" cy="623203"/>
          </a:xfrm>
          <a:prstGeom prst="rect">
            <a:avLst/>
          </a:prstGeom>
          <a:noFill/>
        </p:spPr>
      </p:pic>
    </p:spTree>
  </p:cSld>
  <p:clrMapOvr>
    <a:masterClrMapping/>
  </p:clrMapOvr>
  <p:transition>
    <p:circl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265</TotalTime>
  <Words>661</Words>
  <Application>Microsoft Office PowerPoint</Application>
  <PresentationFormat>Presentazione su schermo (4:3)</PresentationFormat>
  <Paragraphs>45</Paragraphs>
  <Slides>14</Slides>
  <Notes>2</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Luna</vt:lpstr>
      <vt:lpstr>Erasmus+ “EVERY CHILD IS SPECIAL”</vt:lpstr>
      <vt:lpstr>Diapositiva 2</vt:lpstr>
      <vt:lpstr>Diapositiva 3</vt:lpstr>
      <vt:lpstr> Sanir Age: 5 years</vt:lpstr>
      <vt:lpstr>Background</vt:lpstr>
      <vt:lpstr>Story</vt:lpstr>
      <vt:lpstr>She lives , she likes – she speaks</vt:lpstr>
      <vt:lpstr> </vt:lpstr>
      <vt:lpstr>Likes -dislikes</vt:lpstr>
      <vt:lpstr> </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“EVERY CHILD IS SPECIAL</dc:title>
  <dc:creator>manzo</dc:creator>
  <cp:lastModifiedBy>Utente</cp:lastModifiedBy>
  <cp:revision>50</cp:revision>
  <dcterms:created xsi:type="dcterms:W3CDTF">2016-05-06T10:44:10Z</dcterms:created>
  <dcterms:modified xsi:type="dcterms:W3CDTF">2017-09-24T16:28:44Z</dcterms:modified>
</cp:coreProperties>
</file>