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9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37406-49FA-4193-B699-6A0346608B94}" type="datetimeFigureOut">
              <a:rPr lang="et-EE" smtClean="0"/>
              <a:t>10.05.17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E59A-0704-454D-BE43-FC3C8F0EEE5C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37406-49FA-4193-B699-6A0346608B94}" type="datetimeFigureOut">
              <a:rPr lang="et-EE" smtClean="0"/>
              <a:t>10.05.17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E59A-0704-454D-BE43-FC3C8F0EEE5C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37406-49FA-4193-B699-6A0346608B94}" type="datetimeFigureOut">
              <a:rPr lang="et-EE" smtClean="0"/>
              <a:t>10.05.17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E59A-0704-454D-BE43-FC3C8F0EEE5C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37406-49FA-4193-B699-6A0346608B94}" type="datetimeFigureOut">
              <a:rPr lang="et-EE" smtClean="0"/>
              <a:t>10.05.17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E59A-0704-454D-BE43-FC3C8F0EEE5C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37406-49FA-4193-B699-6A0346608B94}" type="datetimeFigureOut">
              <a:rPr lang="et-EE" smtClean="0"/>
              <a:t>10.05.17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E59A-0704-454D-BE43-FC3C8F0EEE5C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37406-49FA-4193-B699-6A0346608B94}" type="datetimeFigureOut">
              <a:rPr lang="et-EE" smtClean="0"/>
              <a:t>10.05.17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E59A-0704-454D-BE43-FC3C8F0EEE5C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37406-49FA-4193-B699-6A0346608B94}" type="datetimeFigureOut">
              <a:rPr lang="et-EE" smtClean="0"/>
              <a:t>10.05.17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E59A-0704-454D-BE43-FC3C8F0EEE5C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37406-49FA-4193-B699-6A0346608B94}" type="datetimeFigureOut">
              <a:rPr lang="et-EE" smtClean="0"/>
              <a:t>10.05.17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E59A-0704-454D-BE43-FC3C8F0EEE5C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37406-49FA-4193-B699-6A0346608B94}" type="datetimeFigureOut">
              <a:rPr lang="et-EE" smtClean="0"/>
              <a:t>10.05.17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E59A-0704-454D-BE43-FC3C8F0EEE5C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37406-49FA-4193-B699-6A0346608B94}" type="datetimeFigureOut">
              <a:rPr lang="et-EE" smtClean="0"/>
              <a:t>10.05.17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E59A-0704-454D-BE43-FC3C8F0EEE5C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37406-49FA-4193-B699-6A0346608B94}" type="datetimeFigureOut">
              <a:rPr lang="et-EE" smtClean="0"/>
              <a:t>10.05.17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E59A-0704-454D-BE43-FC3C8F0EEE5C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37406-49FA-4193-B699-6A0346608B94}" type="datetimeFigureOut">
              <a:rPr lang="et-EE" smtClean="0"/>
              <a:t>10.05.17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7E59A-0704-454D-BE43-FC3C8F0EEE5C}" type="slidenum">
              <a:rPr lang="et-EE" smtClean="0"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564904"/>
            <a:ext cx="7772400" cy="161161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Special needed children </a:t>
            </a:r>
            <a:r>
              <a:rPr lang="en-US" b="1" dirty="0" smtClean="0"/>
              <a:t>in education </a:t>
            </a:r>
            <a:r>
              <a:rPr lang="en-US" b="1" dirty="0"/>
              <a:t>system in Estonia</a:t>
            </a:r>
            <a:r>
              <a:rPr lang="et-EE" dirty="0"/>
              <a:t/>
            </a:r>
            <a:br>
              <a:rPr lang="et-EE" dirty="0"/>
            </a:b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365104"/>
            <a:ext cx="6400800" cy="1752600"/>
          </a:xfrm>
        </p:spPr>
        <p:txBody>
          <a:bodyPr/>
          <a:lstStyle/>
          <a:p>
            <a:r>
              <a:rPr lang="et-EE" dirty="0" smtClean="0"/>
              <a:t>Seminar in Poland</a:t>
            </a:r>
          </a:p>
          <a:p>
            <a:r>
              <a:rPr lang="et-EE" dirty="0" smtClean="0"/>
              <a:t> 28.05.2017 – 31.05.2017</a:t>
            </a:r>
          </a:p>
          <a:p>
            <a:r>
              <a:rPr lang="et-EE" dirty="0" smtClean="0"/>
              <a:t>Warszaw</a:t>
            </a:r>
            <a:endParaRPr lang="et-EE" dirty="0"/>
          </a:p>
        </p:txBody>
      </p:sp>
      <p:pic>
        <p:nvPicPr>
          <p:cNvPr id="1026" name="Picture 2" descr="D:\Comenius 2013-2015\lasteaia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76672"/>
            <a:ext cx="2448272" cy="1547235"/>
          </a:xfrm>
          <a:prstGeom prst="rect">
            <a:avLst/>
          </a:prstGeom>
          <a:noFill/>
        </p:spPr>
      </p:pic>
      <p:pic>
        <p:nvPicPr>
          <p:cNvPr id="4" name="Picture 3" descr="EU flag-Erasmus+_vect_PO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548680"/>
            <a:ext cx="4896544" cy="13986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t-EE" sz="2700" u="sng" dirty="0" smtClean="0"/>
              <a:t/>
            </a:r>
            <a:br>
              <a:rPr lang="et-EE" sz="2700" u="sng" dirty="0" smtClean="0"/>
            </a:br>
            <a:r>
              <a:rPr lang="et-EE" sz="2700" u="sng" dirty="0" smtClean="0"/>
              <a:t>1. </a:t>
            </a:r>
            <a:r>
              <a:rPr lang="en-US" sz="2700" u="sng" dirty="0" smtClean="0"/>
              <a:t>Children </a:t>
            </a:r>
            <a:r>
              <a:rPr lang="en-US" sz="2700" u="sng" dirty="0"/>
              <a:t>with difficult special needs (different mental and physical disabilities)</a:t>
            </a:r>
            <a:r>
              <a:rPr lang="et-EE" dirty="0"/>
              <a:t/>
            </a:r>
            <a:br>
              <a:rPr lang="et-EE" dirty="0"/>
            </a:b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We have kindergartens and schools for only special needed </a:t>
            </a:r>
            <a:r>
              <a:rPr lang="en-US" dirty="0" smtClean="0"/>
              <a:t>children</a:t>
            </a:r>
            <a:endParaRPr lang="et-EE" dirty="0" smtClean="0"/>
          </a:p>
          <a:p>
            <a:pPr lvl="0">
              <a:buNone/>
            </a:pPr>
            <a:endParaRPr lang="et-EE" dirty="0"/>
          </a:p>
          <a:p>
            <a:pPr lvl="0"/>
            <a:r>
              <a:rPr lang="en-US" dirty="0"/>
              <a:t>There children have opportunities for special education teachers, physiotherapy,  speech therapist, medical staff. </a:t>
            </a:r>
            <a:endParaRPr lang="et-EE" dirty="0"/>
          </a:p>
          <a:p>
            <a:pPr>
              <a:buNone/>
            </a:pPr>
            <a:endParaRPr lang="et-E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t-EE" sz="2700" u="sng" dirty="0" smtClean="0"/>
              <a:t/>
            </a:r>
            <a:br>
              <a:rPr lang="et-EE" sz="2700" u="sng" dirty="0" smtClean="0"/>
            </a:br>
            <a:r>
              <a:rPr lang="et-EE" sz="2700" u="sng" dirty="0" smtClean="0"/>
              <a:t>2. </a:t>
            </a:r>
            <a:r>
              <a:rPr lang="en-US" sz="2700" u="sng" dirty="0" smtClean="0"/>
              <a:t>Children </a:t>
            </a:r>
            <a:r>
              <a:rPr lang="en-US" sz="2700" u="sng" dirty="0"/>
              <a:t>with special need</a:t>
            </a:r>
            <a:r>
              <a:rPr lang="en-US" sz="2700" dirty="0"/>
              <a:t> </a:t>
            </a:r>
            <a:r>
              <a:rPr lang="et-EE" dirty="0"/>
              <a:t/>
            </a:r>
            <a:br>
              <a:rPr lang="et-EE" dirty="0"/>
            </a:b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3000" dirty="0"/>
              <a:t>They can participate regular kindergarten or school.</a:t>
            </a:r>
            <a:endParaRPr lang="et-EE" sz="3000" dirty="0"/>
          </a:p>
          <a:p>
            <a:pPr lvl="0"/>
            <a:r>
              <a:rPr lang="en-US" sz="3000" dirty="0"/>
              <a:t>Kindergartens have special groups where there are less children, and supporting system is provided</a:t>
            </a:r>
            <a:endParaRPr lang="et-EE" sz="3000" dirty="0"/>
          </a:p>
          <a:p>
            <a:pPr lvl="0"/>
            <a:r>
              <a:rPr lang="en-US" sz="3000" dirty="0"/>
              <a:t>In some special conditions they can participate regular groups, then must be provided less children or/and support person for that child. If it is necessary or/and possible then support person is provided by government.</a:t>
            </a:r>
            <a:endParaRPr lang="et-EE" sz="3000" dirty="0"/>
          </a:p>
          <a:p>
            <a:pPr>
              <a:buNone/>
            </a:pPr>
            <a:endParaRPr lang="et-E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t-EE" sz="2700" u="sng" dirty="0" smtClean="0"/>
              <a:t/>
            </a:r>
            <a:br>
              <a:rPr lang="et-EE" sz="2700" u="sng" dirty="0" smtClean="0"/>
            </a:br>
            <a:r>
              <a:rPr lang="et-EE" sz="2700" u="sng" dirty="0" smtClean="0"/>
              <a:t>3. </a:t>
            </a:r>
            <a:r>
              <a:rPr lang="en-US" sz="2700" u="sng" dirty="0" smtClean="0"/>
              <a:t>Lighter </a:t>
            </a:r>
            <a:r>
              <a:rPr lang="en-US" sz="2700" u="sng" dirty="0"/>
              <a:t>mental disability (for example autism, activity and attention deficit hyperactivity disorder)</a:t>
            </a:r>
            <a:r>
              <a:rPr lang="et-EE" dirty="0"/>
              <a:t/>
            </a:r>
            <a:br>
              <a:rPr lang="et-EE" dirty="0"/>
            </a:b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Children can participate in regular groups.</a:t>
            </a:r>
            <a:endParaRPr lang="et-EE" dirty="0"/>
          </a:p>
          <a:p>
            <a:pPr lvl="0"/>
            <a:r>
              <a:rPr lang="en-US" dirty="0"/>
              <a:t>It is not mandatory for parents to visit specialist or inform teachers about the child health status. </a:t>
            </a:r>
            <a:endParaRPr lang="et-EE" dirty="0"/>
          </a:p>
          <a:p>
            <a:pPr lvl="0"/>
            <a:r>
              <a:rPr lang="en-US" dirty="0" err="1"/>
              <a:t>Speacial</a:t>
            </a:r>
            <a:r>
              <a:rPr lang="en-US" dirty="0"/>
              <a:t> individual curriculum is provided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Parents organize and provide the </a:t>
            </a:r>
            <a:r>
              <a:rPr lang="en-US" dirty="0" err="1" smtClean="0"/>
              <a:t>supportperson</a:t>
            </a:r>
            <a:r>
              <a:rPr lang="en-US" dirty="0" smtClean="0"/>
              <a:t>.</a:t>
            </a:r>
            <a:endParaRPr lang="et-EE" dirty="0"/>
          </a:p>
          <a:p>
            <a:pPr>
              <a:buNone/>
            </a:pPr>
            <a:endParaRPr lang="et-E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t-EE" sz="2700" u="sng" dirty="0" smtClean="0"/>
              <a:t/>
            </a:r>
            <a:br>
              <a:rPr lang="et-EE" sz="2700" u="sng" dirty="0" smtClean="0"/>
            </a:br>
            <a:r>
              <a:rPr lang="et-EE" sz="2700" u="sng" dirty="0" smtClean="0"/>
              <a:t>4. </a:t>
            </a:r>
            <a:r>
              <a:rPr lang="en-US" sz="2700" u="sng" dirty="0" smtClean="0"/>
              <a:t>Talented </a:t>
            </a:r>
            <a:r>
              <a:rPr lang="en-US" sz="2700" u="sng" dirty="0"/>
              <a:t>children</a:t>
            </a:r>
            <a:r>
              <a:rPr lang="et-EE" dirty="0"/>
              <a:t/>
            </a:r>
            <a:br>
              <a:rPr lang="et-EE" dirty="0"/>
            </a:b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Special individual curriculum is provided.</a:t>
            </a:r>
            <a:endParaRPr lang="et-EE" dirty="0"/>
          </a:p>
          <a:p>
            <a:pPr lvl="0"/>
            <a:r>
              <a:rPr lang="en-US" dirty="0"/>
              <a:t>Cooperation between parents and teachers.</a:t>
            </a:r>
            <a:endParaRPr lang="et-EE" dirty="0"/>
          </a:p>
          <a:p>
            <a:pPr lvl="0"/>
            <a:r>
              <a:rPr lang="en-US" dirty="0"/>
              <a:t>Is possible to transfer the child to next grade in school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Is possible to go to school at the age 6.</a:t>
            </a:r>
            <a:endParaRPr lang="et-EE" dirty="0"/>
          </a:p>
          <a:p>
            <a:pPr>
              <a:buNone/>
            </a:pPr>
            <a:endParaRPr lang="et-E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t-EE" sz="2700" u="sng" dirty="0" smtClean="0"/>
              <a:t/>
            </a:r>
            <a:br>
              <a:rPr lang="et-EE" sz="2700" u="sng" dirty="0" smtClean="0"/>
            </a:br>
            <a:r>
              <a:rPr lang="et-EE" sz="2700" u="sng" dirty="0" smtClean="0"/>
              <a:t>5. </a:t>
            </a:r>
            <a:r>
              <a:rPr lang="en-US" sz="2700" u="sng" dirty="0" smtClean="0"/>
              <a:t>Learning </a:t>
            </a:r>
            <a:r>
              <a:rPr lang="en-US" sz="2700" u="sng" dirty="0"/>
              <a:t>and behavior difficulties</a:t>
            </a:r>
            <a:r>
              <a:rPr lang="et-EE" dirty="0"/>
              <a:t/>
            </a:r>
            <a:br>
              <a:rPr lang="et-EE" dirty="0"/>
            </a:b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Cooperation between parents, teachers and specialists.</a:t>
            </a:r>
            <a:endParaRPr lang="et-EE" dirty="0"/>
          </a:p>
          <a:p>
            <a:pPr lvl="0"/>
            <a:r>
              <a:rPr lang="en-US" dirty="0"/>
              <a:t>Special schools for children with learning and behavior difficulties.</a:t>
            </a:r>
            <a:endParaRPr lang="et-EE" dirty="0"/>
          </a:p>
          <a:p>
            <a:pPr>
              <a:buNone/>
            </a:pPr>
            <a:endParaRPr lang="et-E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How we deal with these </a:t>
            </a:r>
            <a:r>
              <a:rPr lang="en-US" u="sng" dirty="0" err="1" smtClean="0"/>
              <a:t>diffulties</a:t>
            </a:r>
            <a:r>
              <a:rPr lang="en-US" u="sng" dirty="0" smtClean="0"/>
              <a:t>:</a:t>
            </a:r>
          </a:p>
          <a:p>
            <a:r>
              <a:rPr lang="en-US" dirty="0" smtClean="0"/>
              <a:t>Clay therapy </a:t>
            </a:r>
          </a:p>
          <a:p>
            <a:r>
              <a:rPr lang="en-US" dirty="0" smtClean="0"/>
              <a:t>Robotics</a:t>
            </a:r>
          </a:p>
          <a:p>
            <a:r>
              <a:rPr lang="en-US" dirty="0" smtClean="0"/>
              <a:t>Musical therapy</a:t>
            </a:r>
          </a:p>
          <a:p>
            <a:r>
              <a:rPr lang="en-US" smtClean="0"/>
              <a:t>Silence lessons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919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t-EE" u="sng" dirty="0" smtClean="0"/>
              <a:t/>
            </a:r>
            <a:br>
              <a:rPr lang="et-EE" u="sng" dirty="0" smtClean="0"/>
            </a:br>
            <a:r>
              <a:rPr lang="et-EE" sz="2700" u="sng" dirty="0" smtClean="0"/>
              <a:t>6. </a:t>
            </a:r>
            <a:r>
              <a:rPr lang="en-US" sz="2700" u="sng" dirty="0" smtClean="0"/>
              <a:t>Academic </a:t>
            </a:r>
            <a:r>
              <a:rPr lang="en-US" sz="2700" u="sng" dirty="0"/>
              <a:t>advisory committee</a:t>
            </a:r>
            <a:r>
              <a:rPr lang="et-EE" dirty="0"/>
              <a:t/>
            </a:r>
            <a:br>
              <a:rPr lang="et-EE" dirty="0"/>
            </a:b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3000" dirty="0"/>
              <a:t>Decides if child needs school extension year</a:t>
            </a:r>
            <a:endParaRPr lang="et-EE" sz="3000" dirty="0"/>
          </a:p>
          <a:p>
            <a:pPr lvl="0"/>
            <a:r>
              <a:rPr lang="en-US" sz="3000" dirty="0"/>
              <a:t>Decides if child needs to go to school a year earlier.</a:t>
            </a:r>
            <a:endParaRPr lang="et-EE" sz="3000" dirty="0"/>
          </a:p>
          <a:p>
            <a:pPr lvl="0"/>
            <a:r>
              <a:rPr lang="en-US" sz="3000" dirty="0"/>
              <a:t>Decides if child needs to be transferred to next grade in school.</a:t>
            </a:r>
            <a:endParaRPr lang="et-EE" sz="3000" dirty="0"/>
          </a:p>
          <a:p>
            <a:pPr lvl="0"/>
            <a:r>
              <a:rPr lang="en-US" sz="3000" dirty="0"/>
              <a:t>Decides if child needs to be directed to special kindergarten or special school.</a:t>
            </a:r>
            <a:endParaRPr lang="et-EE" sz="3000" dirty="0"/>
          </a:p>
          <a:p>
            <a:pPr lvl="0"/>
            <a:r>
              <a:rPr lang="en-US" sz="3000" dirty="0"/>
              <a:t>Decides if child needs to participate in small class in school.</a:t>
            </a:r>
            <a:endParaRPr lang="et-EE" sz="3000" dirty="0"/>
          </a:p>
          <a:p>
            <a:pPr>
              <a:buNone/>
            </a:pPr>
            <a:endParaRPr lang="et-E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t-EE" sz="2700" u="sng" dirty="0" smtClean="0"/>
              <a:t/>
            </a:r>
            <a:br>
              <a:rPr lang="et-EE" sz="2700" u="sng" dirty="0" smtClean="0"/>
            </a:br>
            <a:r>
              <a:rPr lang="et-EE" sz="2700" u="sng" dirty="0" smtClean="0"/>
              <a:t>7. </a:t>
            </a:r>
            <a:r>
              <a:rPr lang="en-US" sz="2700" u="sng" dirty="0" smtClean="0"/>
              <a:t>Documents </a:t>
            </a:r>
            <a:r>
              <a:rPr lang="en-US" sz="2700" u="sng" dirty="0"/>
              <a:t>for academic advisory committee</a:t>
            </a:r>
            <a:r>
              <a:rPr lang="et-EE" dirty="0"/>
              <a:t/>
            </a:r>
            <a:br>
              <a:rPr lang="et-EE" dirty="0"/>
            </a:b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Evaluation from psychologist.</a:t>
            </a:r>
            <a:endParaRPr lang="et-EE" dirty="0"/>
          </a:p>
          <a:p>
            <a:pPr lvl="0"/>
            <a:r>
              <a:rPr lang="en-US" dirty="0"/>
              <a:t>Evaluation from kindergarten or school</a:t>
            </a:r>
            <a:endParaRPr lang="et-EE" dirty="0"/>
          </a:p>
          <a:p>
            <a:pPr lvl="0"/>
            <a:r>
              <a:rPr lang="en-US" dirty="0"/>
              <a:t>Evaluation from speech therapist or other specialist.</a:t>
            </a:r>
            <a:endParaRPr lang="et-EE" dirty="0"/>
          </a:p>
          <a:p>
            <a:pPr>
              <a:buNone/>
            </a:pPr>
            <a:endParaRPr lang="et-E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287</Words>
  <Application>Microsoft Macintosh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Special needed children in education system in Estonia </vt:lpstr>
      <vt:lpstr> 1. Children with difficult special needs (different mental and physical disabilities) </vt:lpstr>
      <vt:lpstr> 2. Children with special need  </vt:lpstr>
      <vt:lpstr> 3. Lighter mental disability (for example autism, activity and attention deficit hyperactivity disorder) </vt:lpstr>
      <vt:lpstr> 4. Talented children </vt:lpstr>
      <vt:lpstr> 5. Learning and behavior difficulties </vt:lpstr>
      <vt:lpstr>PowerPoint Presentation</vt:lpstr>
      <vt:lpstr> 6. Academic advisory committee </vt:lpstr>
      <vt:lpstr> 7. Documents for academic advisory committee 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Special needed children education system in Estonia </dc:title>
  <dc:creator>Marilyn</dc:creator>
  <cp:lastModifiedBy>Marilyn Palla</cp:lastModifiedBy>
  <cp:revision>6</cp:revision>
  <dcterms:created xsi:type="dcterms:W3CDTF">2015-02-05T14:47:40Z</dcterms:created>
  <dcterms:modified xsi:type="dcterms:W3CDTF">2017-05-10T12:33:47Z</dcterms:modified>
</cp:coreProperties>
</file>