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33"/>
    <p:restoredTop sz="92813"/>
  </p:normalViewPr>
  <p:slideViewPr>
    <p:cSldViewPr snapToGrid="0" snapToObjects="1">
      <p:cViewPr varScale="1">
        <p:scale>
          <a:sx n="103" d="100"/>
          <a:sy n="103" d="100"/>
        </p:scale>
        <p:origin x="13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1C68ED-BDA9-7A4B-BD5F-803BBE33C789}" type="datetimeFigureOut">
              <a:rPr lang="en-US" smtClean="0"/>
              <a:t>10/1/17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167303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1C68ED-BDA9-7A4B-BD5F-803BBE33C789}" type="datetimeFigureOut">
              <a:rPr lang="en-US" smtClean="0"/>
              <a:t>10/1/17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1875500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1C68ED-BDA9-7A4B-BD5F-803BBE33C789}" type="datetimeFigureOut">
              <a:rPr lang="en-US" smtClean="0"/>
              <a:t>10/1/17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76563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1C68ED-BDA9-7A4B-BD5F-803BBE33C789}" type="datetimeFigureOut">
              <a:rPr lang="en-US" smtClean="0"/>
              <a:t>10/1/17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1691686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1C68ED-BDA9-7A4B-BD5F-803BBE33C789}" type="datetimeFigureOut">
              <a:rPr lang="en-US" smtClean="0"/>
              <a:t>10/1/17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164224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1C68ED-BDA9-7A4B-BD5F-803BBE33C789}" type="datetimeFigureOut">
              <a:rPr lang="en-US" smtClean="0"/>
              <a:t>10/1/17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177907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1C68ED-BDA9-7A4B-BD5F-803BBE33C789}" type="datetimeFigureOut">
              <a:rPr lang="en-US" smtClean="0"/>
              <a:t>10/1/17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1540422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1C68ED-BDA9-7A4B-BD5F-803BBE33C789}" type="datetimeFigureOut">
              <a:rPr lang="en-US" smtClean="0"/>
              <a:t>10/1/17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1970517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C68ED-BDA9-7A4B-BD5F-803BBE33C789}" type="datetimeFigureOut">
              <a:rPr lang="en-US" smtClean="0"/>
              <a:t>10/1/17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2140049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1C68ED-BDA9-7A4B-BD5F-803BBE33C789}" type="datetimeFigureOut">
              <a:rPr lang="en-US" smtClean="0"/>
              <a:t>10/1/17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1763809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1C68ED-BDA9-7A4B-BD5F-803BBE33C789}" type="datetimeFigureOut">
              <a:rPr lang="en-US" smtClean="0"/>
              <a:t>10/1/17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E63EE0-F73F-A54B-A32B-4A3542642058}" type="slidenum">
              <a:rPr lang="en-US" smtClean="0"/>
              <a:t>‹#›</a:t>
            </a:fld>
            <a:endParaRPr lang="en-US"/>
          </a:p>
        </p:txBody>
      </p:sp>
    </p:spTree>
    <p:extLst>
      <p:ext uri="{BB962C8B-B14F-4D97-AF65-F5344CB8AC3E}">
        <p14:creationId xmlns:p14="http://schemas.microsoft.com/office/powerpoint/2010/main" val="4882050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C68ED-BDA9-7A4B-BD5F-803BBE33C789}" type="datetimeFigureOut">
              <a:rPr lang="en-US" smtClean="0"/>
              <a:t>10/1/17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63EE0-F73F-A54B-A32B-4A3542642058}" type="slidenum">
              <a:rPr lang="en-US" smtClean="0"/>
              <a:t>‹#›</a:t>
            </a:fld>
            <a:endParaRPr lang="en-US"/>
          </a:p>
        </p:txBody>
      </p:sp>
    </p:spTree>
    <p:extLst>
      <p:ext uri="{BB962C8B-B14F-4D97-AF65-F5344CB8AC3E}">
        <p14:creationId xmlns:p14="http://schemas.microsoft.com/office/powerpoint/2010/main" val="1484312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“Valuing families and including parents to everyday activities”</a:t>
            </a:r>
            <a:endParaRPr lang="en-US" dirty="0"/>
          </a:p>
        </p:txBody>
      </p:sp>
      <p:sp>
        <p:nvSpPr>
          <p:cNvPr id="3" name="Subtitle 2"/>
          <p:cNvSpPr>
            <a:spLocks noGrp="1"/>
          </p:cNvSpPr>
          <p:nvPr>
            <p:ph type="subTitle" idx="1"/>
          </p:nvPr>
        </p:nvSpPr>
        <p:spPr/>
        <p:txBody>
          <a:bodyPr/>
          <a:lstStyle/>
          <a:p>
            <a:r>
              <a:rPr lang="en-US" dirty="0" smtClean="0"/>
              <a:t>Erasmus + project “Every child is special” seminar</a:t>
            </a:r>
          </a:p>
          <a:p>
            <a:r>
              <a:rPr lang="en-US" dirty="0" smtClean="0"/>
              <a:t> in Czech Republic</a:t>
            </a:r>
          </a:p>
          <a:p>
            <a:r>
              <a:rPr lang="en-US" dirty="0" smtClean="0"/>
              <a:t>08.10.17 </a:t>
            </a:r>
            <a:r>
              <a:rPr lang="mr-IN" dirty="0" smtClean="0"/>
              <a:t>–</a:t>
            </a:r>
            <a:r>
              <a:rPr lang="en-US" dirty="0" smtClean="0"/>
              <a:t> 14.10.17</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760" y="177006"/>
            <a:ext cx="2700385" cy="17065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260" y="486502"/>
            <a:ext cx="3807460" cy="1087569"/>
          </a:xfrm>
          <a:prstGeom prst="rect">
            <a:avLst/>
          </a:prstGeom>
        </p:spPr>
      </p:pic>
    </p:spTree>
    <p:extLst>
      <p:ext uri="{BB962C8B-B14F-4D97-AF65-F5344CB8AC3E}">
        <p14:creationId xmlns:p14="http://schemas.microsoft.com/office/powerpoint/2010/main" val="224909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Parents introducing their work to children</a:t>
            </a:r>
            <a:endParaRPr lang="en-US" dirty="0"/>
          </a:p>
        </p:txBody>
      </p:sp>
      <p:sp>
        <p:nvSpPr>
          <p:cNvPr id="3" name="Content Placeholder 2"/>
          <p:cNvSpPr>
            <a:spLocks noGrp="1"/>
          </p:cNvSpPr>
          <p:nvPr>
            <p:ph sz="half" idx="1"/>
          </p:nvPr>
        </p:nvSpPr>
        <p:spPr/>
        <p:txBody>
          <a:bodyPr/>
          <a:lstStyle/>
          <a:p>
            <a:pPr marL="0" indent="0">
              <a:lnSpc>
                <a:spcPct val="100000"/>
              </a:lnSpc>
              <a:spcBef>
                <a:spcPts val="0"/>
              </a:spcBef>
              <a:buNone/>
            </a:pPr>
            <a:r>
              <a:rPr lang="en-US" dirty="0" smtClean="0"/>
              <a:t>Parents introduce their work to children. Parents come to talk about their work to kindergarten or arrange for us to visit their workplace.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Content Placeholder 3"/>
          <p:cNvSpPr>
            <a:spLocks noGrp="1"/>
          </p:cNvSpPr>
          <p:nvPr>
            <p:ph sz="half" idx="2"/>
          </p:nvPr>
        </p:nvSpPr>
        <p:spPr/>
        <p:txBody>
          <a:bodyPr/>
          <a:lstStyle/>
          <a:p>
            <a:endParaRPr lang="en-US"/>
          </a:p>
        </p:txBody>
      </p:sp>
      <p:pic>
        <p:nvPicPr>
          <p:cNvPr id="5" name="Picture Placeholder 4" descr="IMG_5581.JPG"/>
          <p:cNvPicPr>
            <a:picLocks noChangeAspect="1"/>
          </p:cNvPicPr>
          <p:nvPr/>
        </p:nvPicPr>
        <p:blipFill>
          <a:blip r:embed="rId2" cstate="print">
            <a:extLst>
              <a:ext uri="{28A0092B-C50C-407E-A947-70E740481C1C}">
                <a14:useLocalDpi xmlns:a14="http://schemas.microsoft.com/office/drawing/2010/main" val="0"/>
              </a:ext>
            </a:extLst>
          </a:blip>
          <a:srcRect t="-53929" b="-53929"/>
          <a:stretch>
            <a:fillRect/>
          </a:stretch>
        </p:blipFill>
        <p:spPr>
          <a:xfrm>
            <a:off x="6172200" y="1064964"/>
            <a:ext cx="5134914" cy="5793035"/>
          </a:xfrm>
          <a:prstGeom prst="rect">
            <a:avLst/>
          </a:prstGeom>
        </p:spPr>
      </p:pic>
      <p:sp>
        <p:nvSpPr>
          <p:cNvPr id="6" name="TextBox 5"/>
          <p:cNvSpPr txBox="1"/>
          <p:nvPr/>
        </p:nvSpPr>
        <p:spPr>
          <a:xfrm>
            <a:off x="7451124" y="5436928"/>
            <a:ext cx="3595817" cy="369332"/>
          </a:xfrm>
          <a:prstGeom prst="rect">
            <a:avLst/>
          </a:prstGeom>
          <a:noFill/>
        </p:spPr>
        <p:txBody>
          <a:bodyPr wrap="square" rtlCol="0">
            <a:spAutoFit/>
          </a:bodyPr>
          <a:lstStyle/>
          <a:p>
            <a:r>
              <a:rPr lang="en-US" smtClean="0"/>
              <a:t>Visiting parents workplace</a:t>
            </a:r>
            <a:endParaRPr lang="en-US"/>
          </a:p>
        </p:txBody>
      </p:sp>
    </p:spTree>
    <p:extLst>
      <p:ext uri="{BB962C8B-B14F-4D97-AF65-F5344CB8AC3E}">
        <p14:creationId xmlns:p14="http://schemas.microsoft.com/office/powerpoint/2010/main" val="1330320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Parents organize activities outside kindergarten to children</a:t>
            </a:r>
            <a:endParaRPr lang="en-US" dirty="0"/>
          </a:p>
        </p:txBody>
      </p:sp>
      <p:sp>
        <p:nvSpPr>
          <p:cNvPr id="3" name="Content Placeholder 2"/>
          <p:cNvSpPr>
            <a:spLocks noGrp="1"/>
          </p:cNvSpPr>
          <p:nvPr>
            <p:ph sz="half" idx="1"/>
          </p:nvPr>
        </p:nvSpPr>
        <p:spPr/>
        <p:txBody>
          <a:bodyPr/>
          <a:lstStyle/>
          <a:p>
            <a:pPr marL="0" indent="0">
              <a:lnSpc>
                <a:spcPct val="100000"/>
              </a:lnSpc>
              <a:spcBef>
                <a:spcPts val="0"/>
              </a:spcBef>
              <a:buNone/>
            </a:pPr>
            <a:r>
              <a:rPr lang="en-US" dirty="0" smtClean="0"/>
              <a:t>Parents organize activities outside kindergarten to children and they also come with us to these events if it includes walking on city streets or driving with public transport.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Content Placeholder 3"/>
          <p:cNvSpPr>
            <a:spLocks noGrp="1"/>
          </p:cNvSpPr>
          <p:nvPr>
            <p:ph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5" name="Picture Placeholder 4" descr="IMG_0724.JPG"/>
          <p:cNvPicPr>
            <a:picLocks noChangeAspect="1"/>
          </p:cNvPicPr>
          <p:nvPr/>
        </p:nvPicPr>
        <p:blipFill>
          <a:blip r:embed="rId2" cstate="print">
            <a:extLst>
              <a:ext uri="{28A0092B-C50C-407E-A947-70E740481C1C}">
                <a14:useLocalDpi xmlns:a14="http://schemas.microsoft.com/office/drawing/2010/main" val="0"/>
              </a:ext>
            </a:extLst>
          </a:blip>
          <a:srcRect t="-53929" b="-53929"/>
          <a:stretch>
            <a:fillRect/>
          </a:stretch>
        </p:blipFill>
        <p:spPr>
          <a:xfrm>
            <a:off x="6274436" y="1185559"/>
            <a:ext cx="4977127" cy="5631470"/>
          </a:xfrm>
          <a:prstGeom prst="rect">
            <a:avLst/>
          </a:prstGeom>
        </p:spPr>
      </p:pic>
      <p:sp>
        <p:nvSpPr>
          <p:cNvPr id="6" name="TextBox 5"/>
          <p:cNvSpPr txBox="1"/>
          <p:nvPr/>
        </p:nvSpPr>
        <p:spPr>
          <a:xfrm>
            <a:off x="6878594" y="5498757"/>
            <a:ext cx="3768810" cy="369332"/>
          </a:xfrm>
          <a:prstGeom prst="rect">
            <a:avLst/>
          </a:prstGeom>
          <a:noFill/>
        </p:spPr>
        <p:txBody>
          <a:bodyPr wrap="square" rtlCol="0">
            <a:spAutoFit/>
          </a:bodyPr>
          <a:lstStyle/>
          <a:p>
            <a:r>
              <a:rPr lang="en-US" dirty="0" smtClean="0"/>
              <a:t>Parents </a:t>
            </a:r>
            <a:r>
              <a:rPr lang="en-US" smtClean="0"/>
              <a:t>organize activities for children</a:t>
            </a:r>
            <a:endParaRPr lang="en-US"/>
          </a:p>
        </p:txBody>
      </p:sp>
    </p:spTree>
    <p:extLst>
      <p:ext uri="{BB962C8B-B14F-4D97-AF65-F5344CB8AC3E}">
        <p14:creationId xmlns:p14="http://schemas.microsoft.com/office/powerpoint/2010/main" val="1893408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and events with parents in kindergarten</a:t>
            </a:r>
            <a:endParaRPr lang="en-US" dirty="0"/>
          </a:p>
        </p:txBody>
      </p:sp>
      <p:sp>
        <p:nvSpPr>
          <p:cNvPr id="3" name="Content Placeholder 2"/>
          <p:cNvSpPr>
            <a:spLocks noGrp="1"/>
          </p:cNvSpPr>
          <p:nvPr>
            <p:ph sz="half" idx="1"/>
          </p:nvPr>
        </p:nvSpPr>
        <p:spPr/>
        <p:txBody>
          <a:bodyPr/>
          <a:lstStyle/>
          <a:p>
            <a:pPr marL="0" indent="0">
              <a:lnSpc>
                <a:spcPct val="100000"/>
              </a:lnSpc>
              <a:spcBef>
                <a:spcPts val="0"/>
              </a:spcBef>
              <a:buNone/>
            </a:pPr>
            <a:r>
              <a:rPr lang="en-US" dirty="0" smtClean="0"/>
              <a:t>Every year there are traditional events where parents are involved. Like family days, fairs, fathers day celebrations, </a:t>
            </a:r>
            <a:r>
              <a:rPr lang="en-US" dirty="0" err="1" smtClean="0"/>
              <a:t>christmas</a:t>
            </a:r>
            <a:r>
              <a:rPr lang="en-US" dirty="0" smtClean="0"/>
              <a:t> party, kindergartens birthday, singing festival, </a:t>
            </a:r>
            <a:r>
              <a:rPr lang="en-US" dirty="0" err="1" smtClean="0"/>
              <a:t>summerpicnik</a:t>
            </a:r>
            <a:r>
              <a:rPr lang="en-US" dirty="0" smtClean="0"/>
              <a:t> </a:t>
            </a:r>
            <a:r>
              <a:rPr lang="en-US" dirty="0" err="1" smtClean="0"/>
              <a:t>aso</a:t>
            </a:r>
            <a:r>
              <a:rPr lang="en-US" dirty="0" smtClean="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Content Placeholder 3"/>
          <p:cNvSpPr>
            <a:spLocks noGrp="1"/>
          </p:cNvSpPr>
          <p:nvPr>
            <p:ph sz="half" idx="2"/>
          </p:nvPr>
        </p:nvSpPr>
        <p:spPr/>
        <p:txBody>
          <a:bodyPr/>
          <a:lstStyle/>
          <a:p>
            <a:endParaRPr lang="en-US"/>
          </a:p>
        </p:txBody>
      </p:sp>
      <p:pic>
        <p:nvPicPr>
          <p:cNvPr id="5" name="Picture 2" descr="F:\Pildid lasteaia sünnipäevaks\Tibude isadepäev 2007 (1).jpg"/>
          <p:cNvPicPr>
            <a:picLocks noChangeAspect="1" noChangeArrowheads="1"/>
          </p:cNvPicPr>
          <p:nvPr/>
        </p:nvPicPr>
        <p:blipFill>
          <a:blip r:embed="rId2" cstate="print">
            <a:extLst>
              <a:ext uri="{28A0092B-C50C-407E-A947-70E740481C1C}">
                <a14:useLocalDpi xmlns:a14="http://schemas.microsoft.com/office/drawing/2010/main" val="0"/>
              </a:ext>
            </a:extLst>
          </a:blip>
          <a:srcRect t="-53544" b="-53544"/>
          <a:stretch>
            <a:fillRect/>
          </a:stretch>
        </p:blipFill>
        <p:spPr bwMode="auto">
          <a:xfrm>
            <a:off x="6469380" y="1435872"/>
            <a:ext cx="4594860" cy="517066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698260" y="5387547"/>
            <a:ext cx="2607276" cy="369332"/>
          </a:xfrm>
          <a:prstGeom prst="rect">
            <a:avLst/>
          </a:prstGeom>
          <a:noFill/>
        </p:spPr>
        <p:txBody>
          <a:bodyPr wrap="square" rtlCol="0">
            <a:spAutoFit/>
          </a:bodyPr>
          <a:lstStyle/>
          <a:p>
            <a:r>
              <a:rPr lang="en-US" smtClean="0"/>
              <a:t>Celebrating fathers day</a:t>
            </a:r>
            <a:endParaRPr lang="en-US"/>
          </a:p>
        </p:txBody>
      </p:sp>
    </p:spTree>
    <p:extLst>
      <p:ext uri="{BB962C8B-B14F-4D97-AF65-F5344CB8AC3E}">
        <p14:creationId xmlns:p14="http://schemas.microsoft.com/office/powerpoint/2010/main" val="1096751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Charity</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Every year there are fairs, where some parents bring hand made goods and other parents buy them. </a:t>
            </a:r>
          </a:p>
          <a:p>
            <a:r>
              <a:rPr lang="en-US" dirty="0" smtClean="0"/>
              <a:t>Every year before </a:t>
            </a:r>
            <a:r>
              <a:rPr lang="en-US" dirty="0" err="1" smtClean="0"/>
              <a:t>christmas</a:t>
            </a:r>
            <a:r>
              <a:rPr lang="en-US" dirty="0" smtClean="0"/>
              <a:t> parents bring gifts to children from poor families.</a:t>
            </a:r>
          </a:p>
          <a:p>
            <a:r>
              <a:rPr lang="en-US" dirty="0" smtClean="0"/>
              <a:t>Concerts and plays are held where parents can donate money.</a:t>
            </a:r>
          </a:p>
          <a:p>
            <a:r>
              <a:rPr lang="en-US" dirty="0" smtClean="0"/>
              <a:t>During </a:t>
            </a:r>
            <a:r>
              <a:rPr lang="en-US" dirty="0" err="1" smtClean="0"/>
              <a:t>christmas</a:t>
            </a:r>
            <a:r>
              <a:rPr lang="en-US" dirty="0" smtClean="0"/>
              <a:t> time or kindergartens birthday auction is held where some parents bring hand made goods and other parents buy them.</a:t>
            </a:r>
          </a:p>
          <a:p>
            <a:r>
              <a:rPr lang="en-US" dirty="0" smtClean="0"/>
              <a:t>All the benefit goes to the foundation for children from poor families.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Content Placeholder 3"/>
          <p:cNvSpPr>
            <a:spLocks noGrp="1"/>
          </p:cNvSpPr>
          <p:nvPr>
            <p:ph sz="half" idx="2"/>
          </p:nvPr>
        </p:nvSpPr>
        <p:spPr/>
        <p:txBody>
          <a:bodyPr>
            <a:normAutofit fontScale="85000" lnSpcReduction="20000"/>
          </a:bodyPr>
          <a:lstStyle/>
          <a:p>
            <a:pPr marL="0" marR="0" lvl="0" indent="0" defTabSz="914400" eaLnBrk="1" fontAlgn="auto" latinLnBrk="0" hangingPunct="1">
              <a:lnSpc>
                <a:spcPct val="70000"/>
              </a:lnSpc>
              <a:spcBef>
                <a:spcPts val="0"/>
              </a:spcBef>
              <a:spcAft>
                <a:spcPts val="0"/>
              </a:spcAft>
              <a:buClrTx/>
              <a:buSzTx/>
              <a:buFontTx/>
              <a:buNone/>
              <a:tabLst/>
              <a:defRPr/>
            </a:pPr>
            <a:endParaRPr lang="en-US" dirty="0"/>
          </a:p>
        </p:txBody>
      </p:sp>
      <p:pic>
        <p:nvPicPr>
          <p:cNvPr id="5" name="Picture 2" descr="F:\Pildid lasteaia sünnipäevaks\Tuluetendus ja jõuluoksjon 2009 (4).jpg"/>
          <p:cNvPicPr>
            <a:picLocks noChangeAspect="1" noChangeArrowheads="1"/>
          </p:cNvPicPr>
          <p:nvPr/>
        </p:nvPicPr>
        <p:blipFill>
          <a:blip r:embed="rId2" cstate="print">
            <a:extLst>
              <a:ext uri="{28A0092B-C50C-407E-A947-70E740481C1C}">
                <a14:useLocalDpi xmlns:a14="http://schemas.microsoft.com/office/drawing/2010/main" val="0"/>
              </a:ext>
            </a:extLst>
          </a:blip>
          <a:srcRect l="26002" r="26002"/>
          <a:stretch>
            <a:fillRect/>
          </a:stretch>
        </p:blipFill>
        <p:spPr bwMode="auto">
          <a:xfrm>
            <a:off x="6172200" y="1690688"/>
            <a:ext cx="5181600" cy="453941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154563" y="6311900"/>
            <a:ext cx="4003589" cy="369332"/>
          </a:xfrm>
          <a:prstGeom prst="rect">
            <a:avLst/>
          </a:prstGeom>
          <a:noFill/>
        </p:spPr>
        <p:txBody>
          <a:bodyPr wrap="square" rtlCol="0">
            <a:spAutoFit/>
          </a:bodyPr>
          <a:lstStyle/>
          <a:p>
            <a:r>
              <a:rPr lang="en-US" smtClean="0"/>
              <a:t>Charity auction held by parents</a:t>
            </a:r>
            <a:endParaRPr lang="en-US"/>
          </a:p>
        </p:txBody>
      </p:sp>
    </p:spTree>
    <p:extLst>
      <p:ext uri="{BB962C8B-B14F-4D97-AF65-F5344CB8AC3E}">
        <p14:creationId xmlns:p14="http://schemas.microsoft.com/office/powerpoint/2010/main" val="1246015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costumes for </a:t>
            </a:r>
            <a:r>
              <a:rPr lang="en-US" dirty="0" err="1" smtClean="0"/>
              <a:t>dramaplays</a:t>
            </a:r>
            <a:endParaRPr lang="en-US" dirty="0"/>
          </a:p>
        </p:txBody>
      </p:sp>
      <p:sp>
        <p:nvSpPr>
          <p:cNvPr id="3" name="Content Placeholder 2"/>
          <p:cNvSpPr>
            <a:spLocks noGrp="1"/>
          </p:cNvSpPr>
          <p:nvPr>
            <p:ph sz="half" idx="1"/>
          </p:nvPr>
        </p:nvSpPr>
        <p:spPr/>
        <p:txBody>
          <a:bodyPr/>
          <a:lstStyle/>
          <a:p>
            <a:pPr marL="0" indent="0">
              <a:lnSpc>
                <a:spcPct val="100000"/>
              </a:lnSpc>
              <a:spcBef>
                <a:spcPts val="0"/>
              </a:spcBef>
              <a:buNone/>
            </a:pPr>
            <a:r>
              <a:rPr lang="en-US" dirty="0" smtClean="0"/>
              <a:t>Parents make costumes for children for </a:t>
            </a:r>
            <a:r>
              <a:rPr lang="en-US" dirty="0" err="1" smtClean="0"/>
              <a:t>dramaplays</a:t>
            </a:r>
            <a:r>
              <a:rPr lang="en-US" dirty="0" smtClean="0"/>
              <a:t>. Parents donate the costumes later to kindergarten so we can use them another time when some child does not have a costume or when we do </a:t>
            </a:r>
            <a:r>
              <a:rPr lang="en-US" dirty="0" err="1" smtClean="0"/>
              <a:t>dramaplays</a:t>
            </a:r>
            <a:r>
              <a:rPr lang="en-US" dirty="0" smtClean="0"/>
              <a:t> in our group during </a:t>
            </a:r>
            <a:r>
              <a:rPr lang="en-US" dirty="0" err="1" smtClean="0"/>
              <a:t>learningtime</a:t>
            </a:r>
            <a:r>
              <a:rPr lang="en-US" dirty="0" smtClean="0"/>
              <a: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Content Placeholder 3"/>
          <p:cNvSpPr>
            <a:spLocks noGrp="1"/>
          </p:cNvSpPr>
          <p:nvPr>
            <p:ph sz="half" idx="2"/>
          </p:nvPr>
        </p:nvSpPr>
        <p:spPr/>
        <p:txBody>
          <a:bodyPr/>
          <a:lstStyle/>
          <a:p>
            <a:endParaRPr lang="en-US" dirty="0"/>
          </a:p>
        </p:txBody>
      </p:sp>
      <p:pic>
        <p:nvPicPr>
          <p:cNvPr id="5" name="Content Placeholder 3" descr="Pilleke paksus metsa.JPG"/>
          <p:cNvPicPr>
            <a:picLocks noChangeAspect="1"/>
          </p:cNvPicPr>
          <p:nvPr/>
        </p:nvPicPr>
        <p:blipFill>
          <a:blip r:embed="rId2">
            <a:extLst>
              <a:ext uri="{28A0092B-C50C-407E-A947-70E740481C1C}">
                <a14:useLocalDpi xmlns:a14="http://schemas.microsoft.com/office/drawing/2010/main" val="0"/>
              </a:ext>
            </a:extLst>
          </a:blip>
          <a:srcRect l="25940" r="25940"/>
          <a:stretch>
            <a:fillRect/>
          </a:stretch>
        </p:blipFill>
        <p:spPr>
          <a:xfrm>
            <a:off x="6172200" y="1637551"/>
            <a:ext cx="5181599" cy="4539412"/>
          </a:xfrm>
          <a:prstGeom prst="rect">
            <a:avLst/>
          </a:prstGeom>
        </p:spPr>
      </p:pic>
    </p:spTree>
    <p:extLst>
      <p:ext uri="{BB962C8B-B14F-4D97-AF65-F5344CB8AC3E}">
        <p14:creationId xmlns:p14="http://schemas.microsoft.com/office/powerpoint/2010/main" val="735893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Assignments in home</a:t>
            </a:r>
            <a:endParaRPr lang="en-US" dirty="0"/>
          </a:p>
        </p:txBody>
      </p:sp>
      <p:sp>
        <p:nvSpPr>
          <p:cNvPr id="3" name="Content Placeholder 2"/>
          <p:cNvSpPr>
            <a:spLocks noGrp="1"/>
          </p:cNvSpPr>
          <p:nvPr>
            <p:ph sz="half" idx="1"/>
          </p:nvPr>
        </p:nvSpPr>
        <p:spPr/>
        <p:txBody>
          <a:bodyPr/>
          <a:lstStyle/>
          <a:p>
            <a:r>
              <a:rPr lang="en-US" dirty="0" smtClean="0"/>
              <a:t>Parents have many different assignments in home, like sending pictures, books, toys or things from our home to kindergarten. Or also parents bring their pets to kindergarten.</a:t>
            </a:r>
          </a:p>
          <a:p>
            <a:r>
              <a:rPr lang="en-US" dirty="0" smtClean="0"/>
              <a:t>Parents talk about values with children at home.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Content Placeholder 3"/>
          <p:cNvSpPr>
            <a:spLocks noGrp="1"/>
          </p:cNvSpPr>
          <p:nvPr>
            <p:ph sz="half" idx="2"/>
          </p:nvPr>
        </p:nvSpPr>
        <p:spPr/>
        <p:txBody>
          <a:bodyPr/>
          <a:lstStyle/>
          <a:p>
            <a:endParaRPr lang="en-US"/>
          </a:p>
        </p:txBody>
      </p:sp>
      <p:pic>
        <p:nvPicPr>
          <p:cNvPr id="5" name="Picture Placeholder 4" descr="P3270157.JPG"/>
          <p:cNvPicPr>
            <a:picLocks noChangeAspect="1"/>
          </p:cNvPicPr>
          <p:nvPr/>
        </p:nvPicPr>
        <p:blipFill>
          <a:blip r:embed="rId2" cstate="print">
            <a:extLst>
              <a:ext uri="{28A0092B-C50C-407E-A947-70E740481C1C}">
                <a14:useLocalDpi xmlns:a14="http://schemas.microsoft.com/office/drawing/2010/main" val="0"/>
              </a:ext>
            </a:extLst>
          </a:blip>
          <a:srcRect l="25940" r="25940"/>
          <a:stretch>
            <a:fillRect/>
          </a:stretch>
        </p:blipFill>
        <p:spPr>
          <a:xfrm>
            <a:off x="6172200" y="1636713"/>
            <a:ext cx="5181599" cy="4540250"/>
          </a:xfrm>
          <a:prstGeom prst="rect">
            <a:avLst/>
          </a:prstGeom>
        </p:spPr>
      </p:pic>
      <p:sp>
        <p:nvSpPr>
          <p:cNvPr id="6" name="TextBox 5"/>
          <p:cNvSpPr txBox="1"/>
          <p:nvPr/>
        </p:nvSpPr>
        <p:spPr>
          <a:xfrm>
            <a:off x="7447004" y="6311900"/>
            <a:ext cx="2631989" cy="369332"/>
          </a:xfrm>
          <a:prstGeom prst="rect">
            <a:avLst/>
          </a:prstGeom>
          <a:noFill/>
        </p:spPr>
        <p:txBody>
          <a:bodyPr wrap="square" rtlCol="0">
            <a:spAutoFit/>
          </a:bodyPr>
          <a:lstStyle/>
          <a:p>
            <a:r>
              <a:rPr lang="en-US" smtClean="0"/>
              <a:t>Parents introduce pets</a:t>
            </a:r>
            <a:endParaRPr lang="en-US"/>
          </a:p>
        </p:txBody>
      </p:sp>
    </p:spTree>
    <p:extLst>
      <p:ext uri="{BB962C8B-B14F-4D97-AF65-F5344CB8AC3E}">
        <p14:creationId xmlns:p14="http://schemas.microsoft.com/office/powerpoint/2010/main" val="808437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Buddy Bear visits children homes</a:t>
            </a:r>
            <a:endParaRPr lang="en-US" dirty="0"/>
          </a:p>
        </p:txBody>
      </p:sp>
      <p:sp>
        <p:nvSpPr>
          <p:cNvPr id="3" name="Content Placeholder 2"/>
          <p:cNvSpPr>
            <a:spLocks noGrp="1"/>
          </p:cNvSpPr>
          <p:nvPr>
            <p:ph sz="half" idx="1"/>
          </p:nvPr>
        </p:nvSpPr>
        <p:spPr/>
        <p:txBody>
          <a:bodyPr/>
          <a:lstStyle/>
          <a:p>
            <a:pPr marL="0" indent="0">
              <a:lnSpc>
                <a:spcPct val="100000"/>
              </a:lnSpc>
              <a:spcBef>
                <a:spcPts val="0"/>
              </a:spcBef>
              <a:buNone/>
            </a:pPr>
            <a:r>
              <a:rPr lang="en-US" dirty="0" smtClean="0"/>
              <a:t>Buddy Bear visits every child home. Parents plan the time of the  visit and also the activities during the visit. Parents send pictures about the Buddy Bears visit to their home to teacher.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6" name="TextBox 5"/>
          <p:cNvSpPr txBox="1"/>
          <p:nvPr/>
        </p:nvSpPr>
        <p:spPr>
          <a:xfrm>
            <a:off x="6989806" y="5992297"/>
            <a:ext cx="3546388" cy="369332"/>
          </a:xfrm>
          <a:prstGeom prst="rect">
            <a:avLst/>
          </a:prstGeom>
          <a:noFill/>
        </p:spPr>
        <p:txBody>
          <a:bodyPr wrap="square" rtlCol="0">
            <a:spAutoFit/>
          </a:bodyPr>
          <a:lstStyle/>
          <a:p>
            <a:r>
              <a:rPr lang="en-US" dirty="0" smtClean="0"/>
              <a:t>Buddy Bear </a:t>
            </a:r>
            <a:r>
              <a:rPr lang="en-US" smtClean="0"/>
              <a:t>at children home</a:t>
            </a:r>
            <a:endParaRPr lang="en-US"/>
          </a:p>
        </p:txBody>
      </p:sp>
    </p:spTree>
    <p:extLst>
      <p:ext uri="{BB962C8B-B14F-4D97-AF65-F5344CB8AC3E}">
        <p14:creationId xmlns:p14="http://schemas.microsoft.com/office/powerpoint/2010/main" val="934098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Parents take part in learning activities</a:t>
            </a:r>
            <a:endParaRPr lang="en-US" dirty="0"/>
          </a:p>
        </p:txBody>
      </p:sp>
      <p:sp>
        <p:nvSpPr>
          <p:cNvPr id="3" name="Content Placeholder 2"/>
          <p:cNvSpPr>
            <a:spLocks noGrp="1"/>
          </p:cNvSpPr>
          <p:nvPr>
            <p:ph sz="half" idx="1"/>
          </p:nvPr>
        </p:nvSpPr>
        <p:spPr/>
        <p:txBody>
          <a:bodyPr/>
          <a:lstStyle/>
          <a:p>
            <a:r>
              <a:rPr lang="en-US" dirty="0" smtClean="0"/>
              <a:t>Parents come to kindergarten to read stories to children or to make craft with children. Also </a:t>
            </a:r>
            <a:r>
              <a:rPr lang="en-US" dirty="0" err="1" smtClean="0"/>
              <a:t>playevenings</a:t>
            </a:r>
            <a:r>
              <a:rPr lang="en-US" dirty="0" smtClean="0"/>
              <a:t> are held where parents can enjoy quality time with children. </a:t>
            </a:r>
          </a:p>
          <a:p>
            <a:r>
              <a:rPr lang="en-US" dirty="0" smtClean="0"/>
              <a:t>Parents introduce their work to children</a:t>
            </a:r>
            <a:endParaRPr lang="en-US" dirty="0"/>
          </a:p>
        </p:txBody>
      </p:sp>
      <p:sp>
        <p:nvSpPr>
          <p:cNvPr id="4" name="Content Placeholder 3"/>
          <p:cNvSpPr>
            <a:spLocks noGrp="1"/>
          </p:cNvSpPr>
          <p:nvPr>
            <p:ph sz="half" idx="2"/>
          </p:nvPr>
        </p:nvSpPr>
        <p:spPr/>
        <p:txBody>
          <a:bodyPr/>
          <a:lstStyle/>
          <a:p>
            <a:endParaRPr lang="en-US"/>
          </a:p>
        </p:txBody>
      </p:sp>
      <p:pic>
        <p:nvPicPr>
          <p:cNvPr id="5" name="Picture 2" descr="C:\Users\Marilyn\Desktop\Emmedega koos- väärtus- pere.JPG"/>
          <p:cNvPicPr>
            <a:picLocks noChangeAspect="1" noChangeArrowheads="1"/>
          </p:cNvPicPr>
          <p:nvPr/>
        </p:nvPicPr>
        <p:blipFill>
          <a:blip r:embed="rId2" cstate="print"/>
          <a:srcRect t="-53906" b="-53906"/>
          <a:stretch>
            <a:fillRect/>
          </a:stretch>
        </p:blipFill>
        <p:spPr bwMode="auto">
          <a:xfrm>
            <a:off x="6172200" y="1412240"/>
            <a:ext cx="5181600" cy="5217160"/>
          </a:xfrm>
          <a:prstGeom prst="rect">
            <a:avLst/>
          </a:prstGeom>
          <a:noFill/>
        </p:spPr>
      </p:pic>
      <p:sp>
        <p:nvSpPr>
          <p:cNvPr id="6" name="TextBox 5"/>
          <p:cNvSpPr txBox="1"/>
          <p:nvPr/>
        </p:nvSpPr>
        <p:spPr>
          <a:xfrm>
            <a:off x="6425513" y="5449330"/>
            <a:ext cx="4928287" cy="369332"/>
          </a:xfrm>
          <a:prstGeom prst="rect">
            <a:avLst/>
          </a:prstGeom>
          <a:noFill/>
        </p:spPr>
        <p:txBody>
          <a:bodyPr wrap="square" rtlCol="0">
            <a:spAutoFit/>
          </a:bodyPr>
          <a:lstStyle/>
          <a:p>
            <a:r>
              <a:rPr lang="en-US" dirty="0" smtClean="0"/>
              <a:t>Parents organize learning  activities </a:t>
            </a:r>
            <a:r>
              <a:rPr lang="en-US" smtClean="0"/>
              <a:t>with children</a:t>
            </a:r>
            <a:endParaRPr lang="en-US"/>
          </a:p>
        </p:txBody>
      </p:sp>
    </p:spTree>
    <p:extLst>
      <p:ext uri="{BB962C8B-B14F-4D97-AF65-F5344CB8AC3E}">
        <p14:creationId xmlns:p14="http://schemas.microsoft.com/office/powerpoint/2010/main" val="1287710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children join kindergarten</a:t>
            </a:r>
            <a:endParaRPr lang="en-US" dirty="0"/>
          </a:p>
        </p:txBody>
      </p:sp>
      <p:sp>
        <p:nvSpPr>
          <p:cNvPr id="4" name="Content Placeholder 3"/>
          <p:cNvSpPr>
            <a:spLocks noGrp="1"/>
          </p:cNvSpPr>
          <p:nvPr>
            <p:ph sz="half" idx="1"/>
          </p:nvPr>
        </p:nvSpPr>
        <p:spPr/>
        <p:txBody>
          <a:bodyPr/>
          <a:lstStyle/>
          <a:p>
            <a:r>
              <a:rPr lang="en-US" dirty="0" smtClean="0"/>
              <a:t>In spring before new children come to kindergarten all parents are introduced the kindergarten. Teachers introduce new parents our values and the house rules of our kindergarten.</a:t>
            </a:r>
          </a:p>
        </p:txBody>
      </p:sp>
      <p:sp>
        <p:nvSpPr>
          <p:cNvPr id="5" name="Content Placeholder 4"/>
          <p:cNvSpPr>
            <a:spLocks noGrp="1"/>
          </p:cNvSpPr>
          <p:nvPr>
            <p:ph sz="half" idx="2"/>
          </p:nvPr>
        </p:nvSpPr>
        <p:spPr/>
        <p:txBody>
          <a:bodyPr/>
          <a:lstStyle/>
          <a:p>
            <a:endParaRPr lang="en-US" dirty="0"/>
          </a:p>
        </p:txBody>
      </p:sp>
      <p:pic>
        <p:nvPicPr>
          <p:cNvPr id="6" name="Picture 5" descr="DSC_4459.jpg"/>
          <p:cNvPicPr>
            <a:picLocks noChangeAspect="1"/>
          </p:cNvPicPr>
          <p:nvPr/>
        </p:nvPicPr>
        <p:blipFill>
          <a:blip r:embed="rId2" cstate="print"/>
          <a:stretch>
            <a:fillRect/>
          </a:stretch>
        </p:blipFill>
        <p:spPr>
          <a:xfrm>
            <a:off x="6172200" y="1489806"/>
            <a:ext cx="5181600" cy="4687157"/>
          </a:xfrm>
          <a:prstGeom prst="rect">
            <a:avLst/>
          </a:prstGeom>
        </p:spPr>
      </p:pic>
    </p:spTree>
    <p:extLst>
      <p:ext uri="{BB962C8B-B14F-4D97-AF65-F5344CB8AC3E}">
        <p14:creationId xmlns:p14="http://schemas.microsoft.com/office/powerpoint/2010/main" val="2017428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Information about child, agreements about cooperation</a:t>
            </a:r>
            <a:endParaRPr lang="en-US" dirty="0"/>
          </a:p>
        </p:txBody>
      </p:sp>
      <p:sp>
        <p:nvSpPr>
          <p:cNvPr id="5" name="Content Placeholder 4"/>
          <p:cNvSpPr>
            <a:spLocks noGrp="1"/>
          </p:cNvSpPr>
          <p:nvPr>
            <p:ph sz="half" idx="1"/>
          </p:nvPr>
        </p:nvSpPr>
        <p:spPr/>
        <p:txBody>
          <a:bodyPr/>
          <a:lstStyle/>
          <a:p>
            <a:r>
              <a:rPr lang="en-US" dirty="0" smtClean="0"/>
              <a:t>When a new child comes to kindergarten then parents fill a application with the information about the child and bring it to teachers. There is also information about children special needs: allergy, information about sleeping, eating, learning difficulties </a:t>
            </a:r>
            <a:r>
              <a:rPr lang="en-US" dirty="0" err="1" smtClean="0"/>
              <a:t>aso</a:t>
            </a:r>
            <a:r>
              <a:rPr lang="en-US" dirty="0" smtClean="0"/>
              <a:t>. </a:t>
            </a:r>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3" name="TextBox 2"/>
          <p:cNvSpPr txBox="1"/>
          <p:nvPr/>
        </p:nvSpPr>
        <p:spPr>
          <a:xfrm>
            <a:off x="7392021" y="5944394"/>
            <a:ext cx="3098865" cy="369332"/>
          </a:xfrm>
          <a:prstGeom prst="rect">
            <a:avLst/>
          </a:prstGeom>
          <a:noFill/>
        </p:spPr>
        <p:txBody>
          <a:bodyPr wrap="square" rtlCol="0">
            <a:spAutoFit/>
          </a:bodyPr>
          <a:lstStyle/>
          <a:p>
            <a:r>
              <a:rPr lang="en-US" dirty="0" smtClean="0"/>
              <a:t>Children drawings “My family”</a:t>
            </a:r>
            <a:endParaRPr lang="en-US" dirty="0"/>
          </a:p>
        </p:txBody>
      </p:sp>
    </p:spTree>
    <p:extLst>
      <p:ext uri="{BB962C8B-B14F-4D97-AF65-F5344CB8AC3E}">
        <p14:creationId xmlns:p14="http://schemas.microsoft.com/office/powerpoint/2010/main" val="304202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Individual approach to children</a:t>
            </a:r>
            <a:endParaRPr lang="en-US" dirty="0"/>
          </a:p>
        </p:txBody>
      </p:sp>
      <p:sp>
        <p:nvSpPr>
          <p:cNvPr id="5" name="Content Placeholder 4"/>
          <p:cNvSpPr>
            <a:spLocks noGrp="1"/>
          </p:cNvSpPr>
          <p:nvPr>
            <p:ph sz="half" idx="1"/>
          </p:nvPr>
        </p:nvSpPr>
        <p:spPr/>
        <p:txBody>
          <a:bodyPr>
            <a:normAutofit lnSpcReduction="10000"/>
          </a:bodyPr>
          <a:lstStyle/>
          <a:p>
            <a:r>
              <a:rPr lang="en-US" dirty="0" err="1" smtClean="0"/>
              <a:t>Teacers</a:t>
            </a:r>
            <a:r>
              <a:rPr lang="en-US" dirty="0" smtClean="0"/>
              <a:t> evaluate daily how children manage with learning and also socially in kindergarten. Teachers give feedback to parents daily and cooperate with parents. Teachers make agreements with parents about the individual approach to children </a:t>
            </a:r>
            <a:r>
              <a:rPr lang="en-US" dirty="0" err="1" smtClean="0"/>
              <a:t>accourding</a:t>
            </a:r>
            <a:r>
              <a:rPr lang="en-US" dirty="0" smtClean="0"/>
              <a:t> to problem fields and also give parents advice how to support children development at home.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3902869"/>
          </a:xfrm>
        </p:spPr>
      </p:pic>
      <p:sp>
        <p:nvSpPr>
          <p:cNvPr id="9" name="TextBox 8"/>
          <p:cNvSpPr txBox="1"/>
          <p:nvPr/>
        </p:nvSpPr>
        <p:spPr>
          <a:xfrm>
            <a:off x="7191632" y="5863431"/>
            <a:ext cx="3361037" cy="369332"/>
          </a:xfrm>
          <a:prstGeom prst="rect">
            <a:avLst/>
          </a:prstGeom>
          <a:noFill/>
        </p:spPr>
        <p:txBody>
          <a:bodyPr wrap="square" rtlCol="0">
            <a:spAutoFit/>
          </a:bodyPr>
          <a:lstStyle/>
          <a:p>
            <a:r>
              <a:rPr lang="en-US" dirty="0" smtClean="0"/>
              <a:t>Hiking in </a:t>
            </a:r>
            <a:r>
              <a:rPr lang="en-US" smtClean="0"/>
              <a:t>the forest with parents</a:t>
            </a:r>
            <a:endParaRPr lang="en-US"/>
          </a:p>
        </p:txBody>
      </p:sp>
    </p:spTree>
    <p:extLst>
      <p:ext uri="{BB962C8B-B14F-4D97-AF65-F5344CB8AC3E}">
        <p14:creationId xmlns:p14="http://schemas.microsoft.com/office/powerpoint/2010/main" val="1727799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conversations</a:t>
            </a:r>
            <a:endParaRPr lang="en-US" dirty="0"/>
          </a:p>
        </p:txBody>
      </p:sp>
      <p:sp>
        <p:nvSpPr>
          <p:cNvPr id="3" name="Content Placeholder 2"/>
          <p:cNvSpPr>
            <a:spLocks noGrp="1"/>
          </p:cNvSpPr>
          <p:nvPr>
            <p:ph sz="half" idx="1"/>
          </p:nvPr>
        </p:nvSpPr>
        <p:spPr/>
        <p:txBody>
          <a:bodyPr/>
          <a:lstStyle/>
          <a:p>
            <a:pPr marL="0" indent="0">
              <a:lnSpc>
                <a:spcPct val="100000"/>
              </a:lnSpc>
              <a:spcBef>
                <a:spcPts val="0"/>
              </a:spcBef>
              <a:buNone/>
            </a:pPr>
            <a:r>
              <a:rPr lang="en-US" dirty="0" smtClean="0"/>
              <a:t>Family conversations between teachers and parents are held when a new child is joining kindergarten. It is important so that teachers get to know the child and their families. And also that the family will get familiar with kindergarten and teachers.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7331" y="1825625"/>
            <a:ext cx="4351338" cy="4351338"/>
          </a:xfrm>
        </p:spPr>
      </p:pic>
      <p:sp>
        <p:nvSpPr>
          <p:cNvPr id="8" name="TextBox 7"/>
          <p:cNvSpPr txBox="1"/>
          <p:nvPr/>
        </p:nvSpPr>
        <p:spPr>
          <a:xfrm>
            <a:off x="6895070" y="6176963"/>
            <a:ext cx="3657600" cy="369332"/>
          </a:xfrm>
          <a:prstGeom prst="rect">
            <a:avLst/>
          </a:prstGeom>
          <a:noFill/>
        </p:spPr>
        <p:txBody>
          <a:bodyPr wrap="square" rtlCol="0">
            <a:spAutoFit/>
          </a:bodyPr>
          <a:lstStyle/>
          <a:p>
            <a:r>
              <a:rPr lang="en-US" smtClean="0"/>
              <a:t>Pictures from home “My summer”</a:t>
            </a:r>
            <a:endParaRPr lang="en-US"/>
          </a:p>
        </p:txBody>
      </p:sp>
    </p:spTree>
    <p:extLst>
      <p:ext uri="{BB962C8B-B14F-4D97-AF65-F5344CB8AC3E}">
        <p14:creationId xmlns:p14="http://schemas.microsoft.com/office/powerpoint/2010/main" val="207983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development conversations every year</a:t>
            </a:r>
            <a:endParaRPr lang="en-US" dirty="0"/>
          </a:p>
        </p:txBody>
      </p:sp>
      <p:sp>
        <p:nvSpPr>
          <p:cNvPr id="3" name="Content Placeholder 2"/>
          <p:cNvSpPr>
            <a:spLocks noGrp="1"/>
          </p:cNvSpPr>
          <p:nvPr>
            <p:ph sz="half" idx="1"/>
          </p:nvPr>
        </p:nvSpPr>
        <p:spPr/>
        <p:txBody>
          <a:bodyPr>
            <a:normAutofit lnSpcReduction="10000"/>
          </a:bodyPr>
          <a:lstStyle/>
          <a:p>
            <a:pPr marL="0" indent="0">
              <a:lnSpc>
                <a:spcPct val="100000"/>
              </a:lnSpc>
              <a:spcBef>
                <a:spcPts val="0"/>
              </a:spcBef>
              <a:buNone/>
            </a:pPr>
            <a:r>
              <a:rPr lang="en-US" dirty="0" smtClean="0"/>
              <a:t>Children development conversations are held every year in spring between teachers and parents. Teachers give </a:t>
            </a:r>
            <a:r>
              <a:rPr lang="en-US" dirty="0" err="1" smtClean="0"/>
              <a:t>owearall</a:t>
            </a:r>
            <a:r>
              <a:rPr lang="en-US" dirty="0" smtClean="0"/>
              <a:t> view about child develop and also give parents advise how to support their child development. Parents and teachers set goals for next year </a:t>
            </a:r>
            <a:r>
              <a:rPr lang="en-US" dirty="0" err="1" smtClean="0"/>
              <a:t>accourding</a:t>
            </a:r>
            <a:r>
              <a:rPr lang="en-US" dirty="0" smtClean="0"/>
              <a:t> to every child personal development.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8" name="TextBox 7"/>
          <p:cNvSpPr txBox="1"/>
          <p:nvPr/>
        </p:nvSpPr>
        <p:spPr>
          <a:xfrm>
            <a:off x="7018638" y="6176963"/>
            <a:ext cx="2891481" cy="369332"/>
          </a:xfrm>
          <a:prstGeom prst="rect">
            <a:avLst/>
          </a:prstGeom>
          <a:noFill/>
        </p:spPr>
        <p:txBody>
          <a:bodyPr wrap="square" rtlCol="0">
            <a:spAutoFit/>
          </a:bodyPr>
          <a:lstStyle/>
          <a:p>
            <a:r>
              <a:rPr lang="en-US" dirty="0" smtClean="0"/>
              <a:t>Parents introducing their job</a:t>
            </a:r>
            <a:endParaRPr lang="en-US" dirty="0"/>
          </a:p>
        </p:txBody>
      </p:sp>
    </p:spTree>
    <p:extLst>
      <p:ext uri="{BB962C8B-B14F-4D97-AF65-F5344CB8AC3E}">
        <p14:creationId xmlns:p14="http://schemas.microsoft.com/office/powerpoint/2010/main" val="1614471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Parents </a:t>
            </a:r>
            <a:r>
              <a:rPr lang="en-US" dirty="0" err="1" smtClean="0"/>
              <a:t>councelling</a:t>
            </a:r>
            <a:r>
              <a:rPr lang="en-US" dirty="0" smtClean="0"/>
              <a:t> when children have special needs</a:t>
            </a:r>
            <a:endParaRPr lang="en-US" dirty="0"/>
          </a:p>
        </p:txBody>
      </p:sp>
      <p:sp>
        <p:nvSpPr>
          <p:cNvPr id="3" name="Content Placeholder 2"/>
          <p:cNvSpPr>
            <a:spLocks noGrp="1"/>
          </p:cNvSpPr>
          <p:nvPr>
            <p:ph sz="half" idx="1"/>
          </p:nvPr>
        </p:nvSpPr>
        <p:spPr/>
        <p:txBody>
          <a:bodyPr>
            <a:normAutofit lnSpcReduction="10000"/>
          </a:bodyPr>
          <a:lstStyle/>
          <a:p>
            <a:pPr marL="0" indent="0">
              <a:lnSpc>
                <a:spcPct val="100000"/>
              </a:lnSpc>
              <a:spcBef>
                <a:spcPts val="0"/>
              </a:spcBef>
              <a:buNone/>
            </a:pPr>
            <a:r>
              <a:rPr lang="en-US" dirty="0" smtClean="0"/>
              <a:t>When parents turn to teachers with problems in their </a:t>
            </a:r>
            <a:r>
              <a:rPr lang="en-US" dirty="0" err="1" smtClean="0"/>
              <a:t>childs</a:t>
            </a:r>
            <a:r>
              <a:rPr lang="en-US" dirty="0" smtClean="0"/>
              <a:t> development or teachers point out that a child needs </a:t>
            </a:r>
            <a:r>
              <a:rPr lang="en-US" dirty="0" err="1" smtClean="0"/>
              <a:t>proffesional</a:t>
            </a:r>
            <a:r>
              <a:rPr lang="en-US" dirty="0" smtClean="0"/>
              <a:t> help then a meeting is held between parents, teachers and other specialist. This is common when appear problems like: ADD, autism, </a:t>
            </a:r>
            <a:r>
              <a:rPr lang="en-US" dirty="0" err="1" smtClean="0"/>
              <a:t>leraning</a:t>
            </a:r>
            <a:r>
              <a:rPr lang="en-US" dirty="0" smtClean="0"/>
              <a:t> and </a:t>
            </a:r>
            <a:r>
              <a:rPr lang="en-US" dirty="0" err="1" smtClean="0"/>
              <a:t>behaviour</a:t>
            </a:r>
            <a:r>
              <a:rPr lang="en-US" dirty="0" smtClean="0"/>
              <a:t> </a:t>
            </a:r>
            <a:r>
              <a:rPr lang="en-US" dirty="0" err="1" smtClean="0"/>
              <a:t>diffuculties</a:t>
            </a:r>
            <a:r>
              <a:rPr lang="en-US" dirty="0" smtClean="0"/>
              <a:t> and other mental problems.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8" name="TextBox 7"/>
          <p:cNvSpPr txBox="1"/>
          <p:nvPr/>
        </p:nvSpPr>
        <p:spPr>
          <a:xfrm>
            <a:off x="6363730" y="6176963"/>
            <a:ext cx="4732637" cy="369332"/>
          </a:xfrm>
          <a:prstGeom prst="rect">
            <a:avLst/>
          </a:prstGeom>
          <a:noFill/>
        </p:spPr>
        <p:txBody>
          <a:bodyPr wrap="square" rtlCol="0">
            <a:spAutoFit/>
          </a:bodyPr>
          <a:lstStyle/>
          <a:p>
            <a:r>
              <a:rPr lang="en-US" dirty="0" smtClean="0"/>
              <a:t>Making apple juice with parents </a:t>
            </a:r>
            <a:r>
              <a:rPr lang="en-US" smtClean="0"/>
              <a:t>and community</a:t>
            </a:r>
            <a:endParaRPr lang="en-US"/>
          </a:p>
        </p:txBody>
      </p:sp>
    </p:spTree>
    <p:extLst>
      <p:ext uri="{BB962C8B-B14F-4D97-AF65-F5344CB8AC3E}">
        <p14:creationId xmlns:p14="http://schemas.microsoft.com/office/powerpoint/2010/main" val="96436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development testing</a:t>
            </a:r>
            <a:endParaRPr lang="en-US" dirty="0"/>
          </a:p>
        </p:txBody>
      </p:sp>
      <p:sp>
        <p:nvSpPr>
          <p:cNvPr id="3" name="Content Placeholder 2"/>
          <p:cNvSpPr>
            <a:spLocks noGrp="1"/>
          </p:cNvSpPr>
          <p:nvPr>
            <p:ph sz="half" idx="1"/>
          </p:nvPr>
        </p:nvSpPr>
        <p:spPr/>
        <p:txBody>
          <a:bodyPr/>
          <a:lstStyle/>
          <a:p>
            <a:pPr marL="0" indent="0">
              <a:lnSpc>
                <a:spcPct val="100000"/>
              </a:lnSpc>
              <a:spcBef>
                <a:spcPts val="0"/>
              </a:spcBef>
              <a:buNone/>
            </a:pPr>
            <a:r>
              <a:rPr lang="en-US" dirty="0" smtClean="0"/>
              <a:t>Every year teachers held a test to evaluate every child development individually. Teachers give feedback to parents about the test results and also point out how to support the development of children at home.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7046"/>
            <a:ext cx="5181600" cy="3448496"/>
          </a:xfrm>
        </p:spPr>
      </p:pic>
      <p:sp>
        <p:nvSpPr>
          <p:cNvPr id="8" name="TextBox 7"/>
          <p:cNvSpPr txBox="1"/>
          <p:nvPr/>
        </p:nvSpPr>
        <p:spPr>
          <a:xfrm>
            <a:off x="6460524" y="5992297"/>
            <a:ext cx="4893276" cy="369332"/>
          </a:xfrm>
          <a:prstGeom prst="rect">
            <a:avLst/>
          </a:prstGeom>
          <a:noFill/>
        </p:spPr>
        <p:txBody>
          <a:bodyPr wrap="square" rtlCol="0">
            <a:spAutoFit/>
          </a:bodyPr>
          <a:lstStyle/>
          <a:p>
            <a:r>
              <a:rPr lang="en-US" dirty="0" smtClean="0"/>
              <a:t>Celebrating mothers day with </a:t>
            </a:r>
            <a:r>
              <a:rPr lang="en-US" dirty="0" err="1" smtClean="0"/>
              <a:t>handycraft</a:t>
            </a:r>
            <a:r>
              <a:rPr lang="en-US" dirty="0" smtClean="0"/>
              <a:t> evening</a:t>
            </a:r>
            <a:endParaRPr lang="en-US" dirty="0"/>
          </a:p>
        </p:txBody>
      </p:sp>
    </p:spTree>
    <p:extLst>
      <p:ext uri="{BB962C8B-B14F-4D97-AF65-F5344CB8AC3E}">
        <p14:creationId xmlns:p14="http://schemas.microsoft.com/office/powerpoint/2010/main" val="120635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Parents meetings every year</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Every year in September a parents meeting is held in every group. Teachers make presentation about activities and goals set for that year. Teachers and parents make agreements how parents are involved in kindergartens everyday life. </a:t>
            </a:r>
          </a:p>
          <a:p>
            <a:r>
              <a:rPr lang="en-US" dirty="0" smtClean="0"/>
              <a:t>For different events workgroups are set – who from parents is responsible for different </a:t>
            </a:r>
            <a:r>
              <a:rPr lang="en-US" dirty="0" err="1" smtClean="0"/>
              <a:t>avtivities</a:t>
            </a:r>
            <a:r>
              <a:rPr lang="en-US" dirty="0" smtClean="0"/>
              <a:t> and events.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6" name="TextBox 5"/>
          <p:cNvSpPr txBox="1"/>
          <p:nvPr/>
        </p:nvSpPr>
        <p:spPr>
          <a:xfrm>
            <a:off x="6783859" y="5992297"/>
            <a:ext cx="4569941" cy="369332"/>
          </a:xfrm>
          <a:prstGeom prst="rect">
            <a:avLst/>
          </a:prstGeom>
          <a:noFill/>
        </p:spPr>
        <p:txBody>
          <a:bodyPr wrap="square" rtlCol="0">
            <a:spAutoFit/>
          </a:bodyPr>
          <a:lstStyle/>
          <a:p>
            <a:r>
              <a:rPr lang="en-US" smtClean="0"/>
              <a:t>Reunion with children and parents</a:t>
            </a:r>
            <a:endParaRPr lang="en-US"/>
          </a:p>
        </p:txBody>
      </p:sp>
    </p:spTree>
    <p:extLst>
      <p:ext uri="{BB962C8B-B14F-4D97-AF65-F5344CB8AC3E}">
        <p14:creationId xmlns:p14="http://schemas.microsoft.com/office/powerpoint/2010/main" val="290252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858</Words>
  <Application>Microsoft Macintosh PowerPoint</Application>
  <PresentationFormat>Widescreen</PresentationFormat>
  <Paragraphs>57</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Calibri Light</vt:lpstr>
      <vt:lpstr>Mangal</vt:lpstr>
      <vt:lpstr>Arial</vt:lpstr>
      <vt:lpstr>Office Theme</vt:lpstr>
      <vt:lpstr>“Valuing families and including parents to everyday activities”</vt:lpstr>
      <vt:lpstr>Before children join kindergarten</vt:lpstr>
      <vt:lpstr>Information about child, agreements about cooperation</vt:lpstr>
      <vt:lpstr>Individual approach to children</vt:lpstr>
      <vt:lpstr>Family conversations</vt:lpstr>
      <vt:lpstr>Children development conversations every year</vt:lpstr>
      <vt:lpstr>Parents councelling when children have special needs</vt:lpstr>
      <vt:lpstr>Children development testing</vt:lpstr>
      <vt:lpstr>Parents meetings every year</vt:lpstr>
      <vt:lpstr>Parents introducing their work to children</vt:lpstr>
      <vt:lpstr>Parents organize activities outside kindergarten to children</vt:lpstr>
      <vt:lpstr>Activities and events with parents in kindergarten</vt:lpstr>
      <vt:lpstr>Charity</vt:lpstr>
      <vt:lpstr>Children costumes for dramaplays</vt:lpstr>
      <vt:lpstr>Assignments in home</vt:lpstr>
      <vt:lpstr>Buddy Bear visits children homes</vt:lpstr>
      <vt:lpstr>Parents take part in learning activities</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“Valuing families and including parents to everyday activities”</dc:title>
  <dc:creator>Marilyn Palla</dc:creator>
  <cp:lastModifiedBy>Marilyn Palla</cp:lastModifiedBy>
  <cp:revision>14</cp:revision>
  <dcterms:created xsi:type="dcterms:W3CDTF">2017-10-01T08:23:52Z</dcterms:created>
  <dcterms:modified xsi:type="dcterms:W3CDTF">2017-10-01T12:42:02Z</dcterms:modified>
</cp:coreProperties>
</file>