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309" r:id="rId4"/>
    <p:sldId id="279" r:id="rId5"/>
    <p:sldId id="278" r:id="rId6"/>
    <p:sldId id="280" r:id="rId7"/>
    <p:sldId id="281"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82" r:id="rId29"/>
    <p:sldId id="284" r:id="rId30"/>
    <p:sldId id="283" r:id="rId31"/>
    <p:sldId id="285" r:id="rId32"/>
    <p:sldId id="286" r:id="rId33"/>
    <p:sldId id="287" r:id="rId34"/>
    <p:sldId id="289" r:id="rId35"/>
    <p:sldId id="290" r:id="rId36"/>
    <p:sldId id="306" r:id="rId37"/>
    <p:sldId id="307" r:id="rId38"/>
    <p:sldId id="308" r:id="rId39"/>
    <p:sldId id="291" r:id="rId40"/>
    <p:sldId id="292" r:id="rId41"/>
    <p:sldId id="293" r:id="rId42"/>
    <p:sldId id="294" r:id="rId43"/>
    <p:sldId id="295" r:id="rId44"/>
    <p:sldId id="296" r:id="rId45"/>
    <p:sldId id="305" r:id="rId46"/>
    <p:sldId id="297" r:id="rId47"/>
    <p:sldId id="298" r:id="rId48"/>
    <p:sldId id="299" r:id="rId49"/>
    <p:sldId id="300" r:id="rId50"/>
    <p:sldId id="301" r:id="rId51"/>
    <p:sldId id="302" r:id="rId52"/>
    <p:sldId id="303" r:id="rId5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3011" autoAdjust="0"/>
  </p:normalViewPr>
  <p:slideViewPr>
    <p:cSldViewPr>
      <p:cViewPr varScale="1">
        <p:scale>
          <a:sx n="73" d="100"/>
          <a:sy n="73" d="100"/>
        </p:scale>
        <p:origin x="-192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076AC8-150D-4E3D-B648-4B36A4E40D89}" type="datetimeFigureOut">
              <a:rPr lang="cs-CZ" smtClean="0"/>
              <a:pPr/>
              <a:t>14.03.2016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FF9C7-BDCA-4152-8917-F0F849D3EDA9}"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2D5FF9C7-BDCA-4152-8917-F0F849D3EDA9}" type="slidenum">
              <a:rPr lang="cs-CZ" smtClean="0"/>
              <a:pPr/>
              <a:t>51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E82FC20-9A3F-4D88-A5FF-D1828B190625}" type="datetimeFigureOut">
              <a:rPr lang="cs-CZ" smtClean="0"/>
              <a:pPr/>
              <a:t>14.03.2016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5265EF-E350-46F4-8D9E-0A3BC8ACD54F}"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2FC20-9A3F-4D88-A5FF-D1828B190625}" type="datetimeFigureOut">
              <a:rPr lang="cs-CZ" smtClean="0"/>
              <a:pPr/>
              <a:t>14.03.2016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265EF-E350-46F4-8D9E-0A3BC8ACD54F}"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solidFill>
            <a:srgbClr val="00B0F0"/>
          </a:solidFill>
        </p:spPr>
        <p:txBody>
          <a:bodyPr/>
          <a:lstStyle/>
          <a:p>
            <a:r>
              <a:rPr lang="cs-CZ" dirty="0" err="1" smtClean="0">
                <a:solidFill>
                  <a:srgbClr val="FF0000"/>
                </a:solidFill>
              </a:rPr>
              <a:t>Presentations</a:t>
            </a:r>
            <a:r>
              <a:rPr lang="cs-CZ" dirty="0" smtClean="0">
                <a:solidFill>
                  <a:srgbClr val="FF0000"/>
                </a:solidFill>
              </a:rPr>
              <a:t> </a:t>
            </a:r>
            <a:r>
              <a:rPr lang="cs-CZ" dirty="0" err="1" smtClean="0">
                <a:solidFill>
                  <a:srgbClr val="FF0000"/>
                </a:solidFill>
              </a:rPr>
              <a:t>for</a:t>
            </a:r>
            <a:r>
              <a:rPr lang="cs-CZ" dirty="0" smtClean="0">
                <a:solidFill>
                  <a:srgbClr val="FF0000"/>
                </a:solidFill>
              </a:rPr>
              <a:t> </a:t>
            </a:r>
            <a:r>
              <a:rPr lang="cs-CZ" dirty="0" err="1" smtClean="0">
                <a:solidFill>
                  <a:srgbClr val="FF0000"/>
                </a:solidFill>
              </a:rPr>
              <a:t>Battipaglia</a:t>
            </a:r>
            <a:endParaRPr lang="cs-CZ" dirty="0">
              <a:solidFill>
                <a:srgbClr val="FF0000"/>
              </a:solidFill>
            </a:endParaRPr>
          </a:p>
        </p:txBody>
      </p:sp>
      <p:sp>
        <p:nvSpPr>
          <p:cNvPr id="3" name="Podnadpis 2"/>
          <p:cNvSpPr>
            <a:spLocks noGrp="1"/>
          </p:cNvSpPr>
          <p:nvPr>
            <p:ph type="subTitle" idx="1"/>
          </p:nvPr>
        </p:nvSpPr>
        <p:spPr/>
        <p:txBody>
          <a:bodyPr/>
          <a:lstStyle/>
          <a:p>
            <a:r>
              <a:rPr lang="cs-CZ" dirty="0" err="1" smtClean="0">
                <a:solidFill>
                  <a:srgbClr val="7030A0"/>
                </a:solidFill>
              </a:rPr>
              <a:t>Kindergarten</a:t>
            </a:r>
            <a:r>
              <a:rPr lang="cs-CZ" dirty="0" smtClean="0">
                <a:solidFill>
                  <a:srgbClr val="7030A0"/>
                </a:solidFill>
              </a:rPr>
              <a:t> </a:t>
            </a:r>
            <a:r>
              <a:rPr lang="cs-CZ" dirty="0" err="1" smtClean="0">
                <a:solidFill>
                  <a:srgbClr val="7030A0"/>
                </a:solidFill>
              </a:rPr>
              <a:t>Šardice</a:t>
            </a:r>
            <a:endParaRPr lang="cs-CZ" dirty="0" smtClean="0">
              <a:solidFill>
                <a:srgbClr val="7030A0"/>
              </a:solidFill>
            </a:endParaRPr>
          </a:p>
          <a:p>
            <a:r>
              <a:rPr lang="cs-CZ" dirty="0" err="1" smtClean="0">
                <a:solidFill>
                  <a:srgbClr val="7030A0"/>
                </a:solidFill>
              </a:rPr>
              <a:t>Czech</a:t>
            </a:r>
            <a:r>
              <a:rPr lang="cs-CZ" dirty="0" smtClean="0">
                <a:solidFill>
                  <a:srgbClr val="7030A0"/>
                </a:solidFill>
              </a:rPr>
              <a:t> </a:t>
            </a:r>
            <a:r>
              <a:rPr lang="cs-CZ" dirty="0" err="1" smtClean="0">
                <a:solidFill>
                  <a:srgbClr val="7030A0"/>
                </a:solidFill>
              </a:rPr>
              <a:t>Republic</a:t>
            </a:r>
            <a:endParaRPr lang="cs-CZ" dirty="0">
              <a:solidFill>
                <a:srgbClr val="7030A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32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P102032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45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45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45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45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460.JPG"/>
          <p:cNvPicPr>
            <a:picLocks noChangeAspect="1"/>
          </p:cNvPicPr>
          <p:nvPr/>
        </p:nvPicPr>
        <p:blipFill>
          <a:blip r:embed="rId2" cstate="print"/>
          <a:stretch>
            <a:fillRect/>
          </a:stretch>
        </p:blipFill>
        <p:spPr>
          <a:xfrm>
            <a:off x="1259632" y="980728"/>
            <a:ext cx="6876256" cy="5157192"/>
          </a:xfrm>
          <a:prstGeom prst="rect">
            <a:avLst/>
          </a:prstGeom>
        </p:spPr>
      </p:pic>
      <p:sp>
        <p:nvSpPr>
          <p:cNvPr id="3" name="Nadpis 2"/>
          <p:cNvSpPr>
            <a:spLocks noGrp="1"/>
          </p:cNvSpPr>
          <p:nvPr>
            <p:ph type="title"/>
          </p:nvPr>
        </p:nvSpPr>
        <p:spPr>
          <a:xfrm>
            <a:off x="827584" y="274638"/>
            <a:ext cx="7859216" cy="634082"/>
          </a:xfrm>
        </p:spPr>
        <p:txBody>
          <a:bodyPr>
            <a:normAutofit fontScale="90000"/>
          </a:bodyPr>
          <a:lstStyle/>
          <a:p>
            <a:r>
              <a:rPr lang="cs-CZ" dirty="0" err="1" smtClean="0"/>
              <a:t>Development</a:t>
            </a:r>
            <a:r>
              <a:rPr lang="cs-CZ" dirty="0" smtClean="0"/>
              <a:t> </a:t>
            </a:r>
            <a:r>
              <a:rPr lang="cs-CZ" dirty="0" err="1" smtClean="0"/>
              <a:t>of</a:t>
            </a:r>
            <a:r>
              <a:rPr lang="cs-CZ" dirty="0" smtClean="0"/>
              <a:t> </a:t>
            </a:r>
            <a:r>
              <a:rPr lang="cs-CZ" dirty="0" err="1" smtClean="0"/>
              <a:t>the</a:t>
            </a:r>
            <a:r>
              <a:rPr lang="cs-CZ" dirty="0" smtClean="0"/>
              <a:t> </a:t>
            </a:r>
            <a:r>
              <a:rPr lang="cs-CZ" dirty="0" err="1" smtClean="0"/>
              <a:t>human</a:t>
            </a:r>
            <a:r>
              <a:rPr lang="cs-CZ" dirty="0" smtClean="0"/>
              <a:t> body</a:t>
            </a:r>
            <a:endParaRPr lang="cs-CZ" dirty="0"/>
          </a:p>
        </p:txBody>
      </p:sp>
      <p:sp>
        <p:nvSpPr>
          <p:cNvPr id="4" name="Zástupný symbol pro obsah 3"/>
          <p:cNvSpPr>
            <a:spLocks noGrp="1"/>
          </p:cNvSpPr>
          <p:nvPr>
            <p:ph idx="1"/>
          </p:nvPr>
        </p:nvSpPr>
        <p:spPr>
          <a:xfrm>
            <a:off x="1187624" y="1268760"/>
            <a:ext cx="7499176" cy="4857403"/>
          </a:xfrm>
        </p:spPr>
        <p:txBody>
          <a:bodyPr/>
          <a:lstStyle/>
          <a:p>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P102046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46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467.JPG"/>
          <p:cNvPicPr>
            <a:picLocks noChangeAspect="1"/>
          </p:cNvPicPr>
          <p:nvPr/>
        </p:nvPicPr>
        <p:blipFill>
          <a:blip r:embed="rId2" cstate="print"/>
          <a:srcRect l="21750" t="2564"/>
          <a:stretch>
            <a:fillRect/>
          </a:stretch>
        </p:blipFill>
        <p:spPr>
          <a:xfrm rot="5400000" flipV="1">
            <a:off x="1569976" y="670384"/>
            <a:ext cx="5860033" cy="547260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u="sng" dirty="0" smtClean="0">
                <a:solidFill>
                  <a:srgbClr val="FF0000"/>
                </a:solidFill>
              </a:rPr>
              <a:t/>
            </a:r>
            <a:br>
              <a:rPr lang="cs-CZ" u="sng" dirty="0" smtClean="0">
                <a:solidFill>
                  <a:srgbClr val="FF0000"/>
                </a:solidFill>
              </a:rPr>
            </a:br>
            <a:r>
              <a:rPr lang="cs-CZ" u="sng" dirty="0" smtClean="0">
                <a:solidFill>
                  <a:srgbClr val="FF0000"/>
                </a:solidFill>
              </a:rPr>
              <a:t/>
            </a:r>
            <a:br>
              <a:rPr lang="cs-CZ" u="sng" dirty="0" smtClean="0">
                <a:solidFill>
                  <a:srgbClr val="FF0000"/>
                </a:solidFill>
              </a:rPr>
            </a:br>
            <a:r>
              <a:rPr lang="cs-CZ" u="sng" dirty="0" err="1" smtClean="0">
                <a:solidFill>
                  <a:srgbClr val="FF0000"/>
                </a:solidFill>
              </a:rPr>
              <a:t>Supporting</a:t>
            </a:r>
            <a:r>
              <a:rPr lang="cs-CZ" u="sng" dirty="0" smtClean="0">
                <a:solidFill>
                  <a:srgbClr val="FF0000"/>
                </a:solidFill>
              </a:rPr>
              <a:t> </a:t>
            </a:r>
            <a:r>
              <a:rPr lang="cs-CZ" u="sng" dirty="0" err="1" smtClean="0">
                <a:solidFill>
                  <a:srgbClr val="FF0000"/>
                </a:solidFill>
              </a:rPr>
              <a:t>childrens</a:t>
            </a:r>
            <a:r>
              <a:rPr lang="cs-CZ" u="sng" dirty="0" smtClean="0">
                <a:solidFill>
                  <a:srgbClr val="FF0000"/>
                </a:solidFill>
              </a:rPr>
              <a:t> individuality</a:t>
            </a:r>
            <a:r>
              <a:rPr lang="cs-CZ" dirty="0"/>
              <a:t/>
            </a:r>
            <a:br>
              <a:rPr lang="cs-CZ" dirty="0"/>
            </a:br>
            <a:r>
              <a:rPr lang="cs-CZ" dirty="0" smtClean="0"/>
              <a:t/>
            </a:r>
            <a:br>
              <a:rPr lang="cs-CZ" dirty="0" smtClean="0"/>
            </a:br>
            <a:endParaRPr lang="cs-CZ" sz="2800" dirty="0"/>
          </a:p>
        </p:txBody>
      </p:sp>
      <p:sp>
        <p:nvSpPr>
          <p:cNvPr id="3" name="Zástupný symbol pro obsah 2"/>
          <p:cNvSpPr>
            <a:spLocks noGrp="1"/>
          </p:cNvSpPr>
          <p:nvPr>
            <p:ph sz="half" idx="1"/>
          </p:nvPr>
        </p:nvSpPr>
        <p:spPr/>
        <p:txBody>
          <a:bodyPr/>
          <a:lstStyle/>
          <a:p>
            <a:endParaRPr lang="cs-CZ" dirty="0" smtClean="0"/>
          </a:p>
          <a:p>
            <a:endParaRPr lang="cs-CZ" dirty="0" smtClean="0"/>
          </a:p>
          <a:p>
            <a:r>
              <a:rPr lang="cs-CZ" dirty="0" smtClean="0"/>
              <a:t>w</a:t>
            </a:r>
            <a:r>
              <a:rPr lang="en-US" dirty="0" smtClean="0"/>
              <a:t>ho I am and how I feel</a:t>
            </a:r>
            <a:r>
              <a:rPr lang="cs-CZ" dirty="0" smtClean="0"/>
              <a:t/>
            </a:r>
            <a:br>
              <a:rPr lang="cs-CZ" dirty="0" smtClean="0"/>
            </a:br>
            <a:endParaRPr lang="cs-CZ" dirty="0"/>
          </a:p>
        </p:txBody>
      </p:sp>
      <p:sp>
        <p:nvSpPr>
          <p:cNvPr id="5" name="Zástupný symbol pro obsah 4"/>
          <p:cNvSpPr>
            <a:spLocks noGrp="1"/>
          </p:cNvSpPr>
          <p:nvPr>
            <p:ph sz="half" idx="2"/>
          </p:nvPr>
        </p:nvSpPr>
        <p:spPr/>
        <p:txBody>
          <a:bodyPr/>
          <a:lstStyle/>
          <a:p>
            <a:endParaRPr lang="cs-CZ" dirty="0" smtClean="0"/>
          </a:p>
          <a:p>
            <a:endParaRPr lang="cs-CZ" dirty="0" smtClean="0"/>
          </a:p>
          <a:p>
            <a:r>
              <a:rPr lang="en-US" dirty="0" smtClean="0"/>
              <a:t>children's activities, awareness of their </a:t>
            </a:r>
            <a:r>
              <a:rPr lang="cs-CZ" dirty="0" smtClean="0"/>
              <a:t/>
            </a:r>
            <a:br>
              <a:rPr lang="cs-CZ" dirty="0" smtClean="0"/>
            </a:br>
            <a:r>
              <a:rPr lang="en-US" dirty="0" smtClean="0"/>
              <a:t>identity, uniqueness, feelings</a:t>
            </a:r>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46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winspace.etwinning.net/files/collabspace/4/54/854/10854/images/ba12925b6.JPG"/>
          <p:cNvPicPr>
            <a:picLocks noChangeAspect="1" noChangeArrowheads="1"/>
          </p:cNvPicPr>
          <p:nvPr/>
        </p:nvPicPr>
        <p:blipFill>
          <a:blip r:embed="rId2" cstate="print"/>
          <a:srcRect/>
          <a:stretch>
            <a:fillRect/>
          </a:stretch>
        </p:blipFill>
        <p:spPr bwMode="auto">
          <a:xfrm>
            <a:off x="539552" y="332656"/>
            <a:ext cx="8208912" cy="615668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twinspace.etwinning.net/files/collabspace/4/54/854/10854/images/b9119e3f6.JPG"/>
          <p:cNvPicPr>
            <a:picLocks noChangeAspect="1" noChangeArrowheads="1"/>
          </p:cNvPicPr>
          <p:nvPr/>
        </p:nvPicPr>
        <p:blipFill>
          <a:blip r:embed="rId2" cstate="print"/>
          <a:srcRect/>
          <a:stretch>
            <a:fillRect/>
          </a:stretch>
        </p:blipFill>
        <p:spPr bwMode="auto">
          <a:xfrm>
            <a:off x="827584" y="548680"/>
            <a:ext cx="7488832" cy="561662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twinspace.etwinning.net/files/collabspace/4/54/854/10854/images/b8e4c1f0.JPG"/>
          <p:cNvPicPr>
            <a:picLocks noChangeAspect="1" noChangeArrowheads="1"/>
          </p:cNvPicPr>
          <p:nvPr/>
        </p:nvPicPr>
        <p:blipFill>
          <a:blip r:embed="rId2" cstate="print"/>
          <a:srcRect/>
          <a:stretch>
            <a:fillRect/>
          </a:stretch>
        </p:blipFill>
        <p:spPr bwMode="auto">
          <a:xfrm>
            <a:off x="323528" y="332656"/>
            <a:ext cx="3995936" cy="5993905"/>
          </a:xfrm>
          <a:prstGeom prst="rect">
            <a:avLst/>
          </a:prstGeom>
          <a:noFill/>
        </p:spPr>
      </p:pic>
      <p:pic>
        <p:nvPicPr>
          <p:cNvPr id="29700" name="Picture 4" descr="https://twinspace.etwinning.net/files/collabspace/4/54/854/10854/images/b7d57c30.JPG"/>
          <p:cNvPicPr>
            <a:picLocks noChangeAspect="1" noChangeArrowheads="1"/>
          </p:cNvPicPr>
          <p:nvPr/>
        </p:nvPicPr>
        <p:blipFill>
          <a:blip r:embed="rId3" cstate="print"/>
          <a:srcRect/>
          <a:stretch>
            <a:fillRect/>
          </a:stretch>
        </p:blipFill>
        <p:spPr bwMode="auto">
          <a:xfrm>
            <a:off x="4572000" y="188640"/>
            <a:ext cx="4236301" cy="635445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twinspace.etwinning.net/files/collabspace/4/54/854/10854/images/b4a7b6f0.JPG"/>
          <p:cNvPicPr>
            <a:picLocks noChangeAspect="1" noChangeArrowheads="1"/>
          </p:cNvPicPr>
          <p:nvPr/>
        </p:nvPicPr>
        <p:blipFill>
          <a:blip r:embed="rId2" cstate="print"/>
          <a:srcRect/>
          <a:stretch>
            <a:fillRect/>
          </a:stretch>
        </p:blipFill>
        <p:spPr bwMode="auto">
          <a:xfrm>
            <a:off x="2339752" y="53244"/>
            <a:ext cx="4536504" cy="6804756"/>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twinspace.etwinning.net/files/collabspace/4/54/854/10854/images/bc12f8510.JPG"/>
          <p:cNvPicPr>
            <a:picLocks noChangeAspect="1" noChangeArrowheads="1"/>
          </p:cNvPicPr>
          <p:nvPr/>
        </p:nvPicPr>
        <p:blipFill>
          <a:blip r:embed="rId2" cstate="print"/>
          <a:srcRect/>
          <a:stretch>
            <a:fillRect/>
          </a:stretch>
        </p:blipFill>
        <p:spPr bwMode="auto">
          <a:xfrm>
            <a:off x="611560" y="836712"/>
            <a:ext cx="7620000" cy="507682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twinspace.etwinning.net/files/collabspace/4/54/854/10854/images/b5c4b4d0.JPG"/>
          <p:cNvPicPr>
            <a:picLocks noChangeAspect="1" noChangeArrowheads="1"/>
          </p:cNvPicPr>
          <p:nvPr/>
        </p:nvPicPr>
        <p:blipFill>
          <a:blip r:embed="rId2" cstate="print"/>
          <a:srcRect/>
          <a:stretch>
            <a:fillRect/>
          </a:stretch>
        </p:blipFill>
        <p:spPr bwMode="auto">
          <a:xfrm>
            <a:off x="467544" y="764704"/>
            <a:ext cx="8430205" cy="561662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twinspace.etwinning.net/files/collabspace/4/54/854/10854/images/b3a63150.JPG"/>
          <p:cNvPicPr>
            <a:picLocks noChangeAspect="1" noChangeArrowheads="1"/>
          </p:cNvPicPr>
          <p:nvPr/>
        </p:nvPicPr>
        <p:blipFill>
          <a:blip r:embed="rId2" cstate="print"/>
          <a:srcRect/>
          <a:stretch>
            <a:fillRect/>
          </a:stretch>
        </p:blipFill>
        <p:spPr bwMode="auto">
          <a:xfrm>
            <a:off x="755576" y="980728"/>
            <a:ext cx="7620000" cy="507682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836712"/>
            <a:ext cx="7992888" cy="584775"/>
          </a:xfrm>
          <a:prstGeom prst="rect">
            <a:avLst/>
          </a:prstGeom>
          <a:noFill/>
        </p:spPr>
        <p:txBody>
          <a:bodyPr wrap="square" rtlCol="0">
            <a:spAutoFit/>
          </a:bodyPr>
          <a:lstStyle/>
          <a:p>
            <a:pPr algn="ctr"/>
            <a:r>
              <a:rPr lang="cs-CZ" sz="3200" u="sng" dirty="0" smtClean="0">
                <a:solidFill>
                  <a:srgbClr val="FF0000"/>
                </a:solidFill>
              </a:rPr>
              <a:t>Aktivity </a:t>
            </a:r>
            <a:r>
              <a:rPr lang="cs-CZ" sz="3200" u="sng" dirty="0" err="1" smtClean="0">
                <a:solidFill>
                  <a:srgbClr val="FF0000"/>
                </a:solidFill>
              </a:rPr>
              <a:t>done</a:t>
            </a:r>
            <a:r>
              <a:rPr lang="cs-CZ" sz="3200" u="sng" dirty="0" smtClean="0">
                <a:solidFill>
                  <a:srgbClr val="FF0000"/>
                </a:solidFill>
              </a:rPr>
              <a:t> </a:t>
            </a:r>
            <a:r>
              <a:rPr lang="cs-CZ" sz="3200" u="sng" dirty="0" err="1" smtClean="0">
                <a:solidFill>
                  <a:srgbClr val="FF0000"/>
                </a:solidFill>
              </a:rPr>
              <a:t>after</a:t>
            </a:r>
            <a:r>
              <a:rPr lang="cs-CZ" sz="3200" u="sng" dirty="0" smtClean="0">
                <a:solidFill>
                  <a:srgbClr val="FF0000"/>
                </a:solidFill>
              </a:rPr>
              <a:t> </a:t>
            </a:r>
            <a:r>
              <a:rPr lang="cs-CZ" sz="3200" u="sng" dirty="0" err="1" smtClean="0">
                <a:solidFill>
                  <a:srgbClr val="FF0000"/>
                </a:solidFill>
              </a:rPr>
              <a:t>semminar</a:t>
            </a:r>
            <a:r>
              <a:rPr lang="cs-CZ" sz="3200" u="sng" dirty="0" smtClean="0">
                <a:solidFill>
                  <a:srgbClr val="FF0000"/>
                </a:solidFill>
              </a:rPr>
              <a:t> in </a:t>
            </a:r>
            <a:r>
              <a:rPr lang="cs-CZ" sz="3200" u="sng" dirty="0" err="1" smtClean="0">
                <a:solidFill>
                  <a:srgbClr val="FF0000"/>
                </a:solidFill>
              </a:rPr>
              <a:t>Estonia</a:t>
            </a:r>
            <a:endParaRPr lang="cs-CZ" sz="3200" u="sng" dirty="0">
              <a:solidFill>
                <a:srgbClr val="FF0000"/>
              </a:solidFill>
            </a:endParaRPr>
          </a:p>
        </p:txBody>
      </p:sp>
      <p:sp>
        <p:nvSpPr>
          <p:cNvPr id="3" name="TextovéPole 2"/>
          <p:cNvSpPr txBox="1"/>
          <p:nvPr/>
        </p:nvSpPr>
        <p:spPr>
          <a:xfrm>
            <a:off x="251520" y="1916832"/>
            <a:ext cx="8892480" cy="830997"/>
          </a:xfrm>
          <a:prstGeom prst="rect">
            <a:avLst/>
          </a:prstGeom>
          <a:noFill/>
        </p:spPr>
        <p:txBody>
          <a:bodyPr wrap="square" rtlCol="0">
            <a:spAutoFit/>
          </a:bodyPr>
          <a:lstStyle/>
          <a:p>
            <a:r>
              <a:rPr lang="en-US" sz="2400" b="1" dirty="0" smtClean="0">
                <a:solidFill>
                  <a:srgbClr val="00B050"/>
                </a:solidFill>
              </a:rPr>
              <a:t>"Week of differences" January 2016</a:t>
            </a:r>
            <a:r>
              <a:rPr lang="en-US" sz="2400" dirty="0" smtClean="0">
                <a:solidFill>
                  <a:srgbClr val="002060"/>
                </a:solidFill>
              </a:rPr>
              <a:t/>
            </a:r>
            <a:br>
              <a:rPr lang="en-US" sz="2400" dirty="0" smtClean="0">
                <a:solidFill>
                  <a:srgbClr val="002060"/>
                </a:solidFill>
              </a:rPr>
            </a:br>
            <a:r>
              <a:rPr lang="en-US" sz="2400" dirty="0" smtClean="0">
                <a:solidFill>
                  <a:srgbClr val="002060"/>
                </a:solidFill>
              </a:rPr>
              <a:t>The topic of week of differences was: tolerance, story "Ugly Duckling".</a:t>
            </a:r>
            <a:endParaRPr lang="en-US" sz="2400" dirty="0">
              <a:solidFill>
                <a:srgbClr val="002060"/>
              </a:solidFill>
            </a:endParaRPr>
          </a:p>
        </p:txBody>
      </p:sp>
      <p:sp>
        <p:nvSpPr>
          <p:cNvPr id="4" name="TextovéPole 3"/>
          <p:cNvSpPr txBox="1"/>
          <p:nvPr/>
        </p:nvSpPr>
        <p:spPr>
          <a:xfrm>
            <a:off x="683568" y="3284984"/>
            <a:ext cx="7704856" cy="2308324"/>
          </a:xfrm>
          <a:prstGeom prst="rect">
            <a:avLst/>
          </a:prstGeom>
          <a:noFill/>
        </p:spPr>
        <p:txBody>
          <a:bodyPr wrap="square" rtlCol="0">
            <a:spAutoFit/>
          </a:bodyPr>
          <a:lstStyle/>
          <a:p>
            <a:r>
              <a:rPr lang="cs-CZ" sz="3600" dirty="0" smtClean="0"/>
              <a:t>1.</a:t>
            </a:r>
            <a:r>
              <a:rPr lang="en-US" sz="3600" dirty="0" smtClean="0"/>
              <a:t>Listening to the reading of the story.</a:t>
            </a:r>
            <a:br>
              <a:rPr lang="en-US" sz="3600" dirty="0" smtClean="0"/>
            </a:br>
            <a:r>
              <a:rPr lang="cs-CZ" sz="3600" dirty="0" smtClean="0"/>
              <a:t>2.</a:t>
            </a:r>
            <a:r>
              <a:rPr lang="en-US" sz="3600" dirty="0" smtClean="0"/>
              <a:t>Watching film version of the story. </a:t>
            </a:r>
            <a:endParaRPr lang="cs-CZ" sz="3600" dirty="0" smtClean="0"/>
          </a:p>
          <a:p>
            <a:r>
              <a:rPr lang="cs-CZ" sz="3600" dirty="0" smtClean="0"/>
              <a:t>3.</a:t>
            </a:r>
            <a:r>
              <a:rPr lang="en-US" sz="3600" dirty="0" smtClean="0"/>
              <a:t>Dramatization of the story.</a:t>
            </a:r>
            <a:br>
              <a:rPr lang="en-US" sz="3600" dirty="0" smtClean="0"/>
            </a:br>
            <a:r>
              <a:rPr lang="cs-CZ" sz="3600" dirty="0" smtClean="0"/>
              <a:t>4.</a:t>
            </a:r>
            <a:r>
              <a:rPr lang="cs-CZ" sz="3600" dirty="0"/>
              <a:t>D</a:t>
            </a:r>
            <a:r>
              <a:rPr lang="en-US" sz="3600" dirty="0" err="1" smtClean="0"/>
              <a:t>rawing</a:t>
            </a:r>
            <a:r>
              <a:rPr lang="en-US" sz="3600" dirty="0" smtClean="0"/>
              <a:t> story</a:t>
            </a:r>
            <a:endParaRPr lang="cs-CZ" sz="3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šklivé káčátko 013.jpg"/>
          <p:cNvPicPr>
            <a:picLocks noChangeAspect="1"/>
          </p:cNvPicPr>
          <p:nvPr/>
        </p:nvPicPr>
        <p:blipFill>
          <a:blip r:embed="rId2" cstate="print"/>
          <a:stretch>
            <a:fillRect/>
          </a:stretch>
        </p:blipFill>
        <p:spPr>
          <a:xfrm>
            <a:off x="1043607" y="980728"/>
            <a:ext cx="7196037" cy="48035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827584" y="476672"/>
            <a:ext cx="7488832" cy="5262979"/>
          </a:xfrm>
          <a:prstGeom prst="rect">
            <a:avLst/>
          </a:prstGeom>
        </p:spPr>
        <p:txBody>
          <a:bodyPr wrap="square">
            <a:spAutoFit/>
          </a:bodyPr>
          <a:lstStyle/>
          <a:p>
            <a:endParaRPr lang="cs-CZ" sz="2800" dirty="0" smtClean="0"/>
          </a:p>
          <a:p>
            <a:r>
              <a:rPr lang="cs-CZ" sz="2800" dirty="0" smtClean="0"/>
              <a:t>I</a:t>
            </a:r>
            <a:r>
              <a:rPr lang="en-US" sz="2800" dirty="0" smtClean="0"/>
              <a:t>n our nursery school we support children's individuality various activities. Every child has all the time attendance in kindergarten portfolio, where we see his development. In our kindergarten we meet little with disabled children.</a:t>
            </a:r>
            <a:endParaRPr lang="cs-CZ" sz="2800" dirty="0" smtClean="0"/>
          </a:p>
          <a:p>
            <a:r>
              <a:rPr lang="en-US" sz="2800" dirty="0" smtClean="0"/>
              <a:t>Our children are just ordinary speech impediments, some wear glasses and have two children with hearing disabilities. We cooperate with educational and psychological counseling centers, special educators for speech disorders, vision and hearing.</a:t>
            </a:r>
            <a:endParaRPr lang="cs-CZ"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šklivé káčátko 014.jpg"/>
          <p:cNvPicPr>
            <a:picLocks noChangeAspect="1"/>
          </p:cNvPicPr>
          <p:nvPr/>
        </p:nvPicPr>
        <p:blipFill>
          <a:blip r:embed="rId2" cstate="print"/>
          <a:stretch>
            <a:fillRect/>
          </a:stretch>
        </p:blipFill>
        <p:spPr>
          <a:xfrm>
            <a:off x="251520" y="476672"/>
            <a:ext cx="8460432" cy="564028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šklivé káčátko 017.jpg"/>
          <p:cNvPicPr>
            <a:picLocks noChangeAspect="1"/>
          </p:cNvPicPr>
          <p:nvPr/>
        </p:nvPicPr>
        <p:blipFill>
          <a:blip r:embed="rId2" cstate="print"/>
          <a:stretch>
            <a:fillRect/>
          </a:stretch>
        </p:blipFill>
        <p:spPr>
          <a:xfrm>
            <a:off x="179512" y="332656"/>
            <a:ext cx="4536504" cy="3024336"/>
          </a:xfrm>
          <a:prstGeom prst="rect">
            <a:avLst/>
          </a:prstGeom>
        </p:spPr>
      </p:pic>
      <p:pic>
        <p:nvPicPr>
          <p:cNvPr id="3" name="Obrázek 2" descr="ošklivé káčátko 020.jpg"/>
          <p:cNvPicPr>
            <a:picLocks noChangeAspect="1"/>
          </p:cNvPicPr>
          <p:nvPr/>
        </p:nvPicPr>
        <p:blipFill>
          <a:blip r:embed="rId3" cstate="print"/>
          <a:stretch>
            <a:fillRect/>
          </a:stretch>
        </p:blipFill>
        <p:spPr>
          <a:xfrm>
            <a:off x="4860032" y="404664"/>
            <a:ext cx="4031940" cy="2687960"/>
          </a:xfrm>
          <a:prstGeom prst="rect">
            <a:avLst/>
          </a:prstGeom>
        </p:spPr>
      </p:pic>
      <p:pic>
        <p:nvPicPr>
          <p:cNvPr id="4" name="Obrázek 3" descr="ošklivé káčátko 023.jpg"/>
          <p:cNvPicPr>
            <a:picLocks noChangeAspect="1"/>
          </p:cNvPicPr>
          <p:nvPr/>
        </p:nvPicPr>
        <p:blipFill>
          <a:blip r:embed="rId4" cstate="print"/>
          <a:stretch>
            <a:fillRect/>
          </a:stretch>
        </p:blipFill>
        <p:spPr>
          <a:xfrm>
            <a:off x="251520" y="3501008"/>
            <a:ext cx="4613076" cy="3075384"/>
          </a:xfrm>
          <a:prstGeom prst="rect">
            <a:avLst/>
          </a:prstGeom>
        </p:spPr>
      </p:pic>
      <p:pic>
        <p:nvPicPr>
          <p:cNvPr id="5" name="Obrázek 4" descr="ošklivé káčátko 030.jpg"/>
          <p:cNvPicPr>
            <a:picLocks noChangeAspect="1"/>
          </p:cNvPicPr>
          <p:nvPr/>
        </p:nvPicPr>
        <p:blipFill>
          <a:blip r:embed="rId5" cstate="print"/>
          <a:srcRect l="7408" r="11102" b="6657"/>
          <a:stretch>
            <a:fillRect/>
          </a:stretch>
        </p:blipFill>
        <p:spPr>
          <a:xfrm>
            <a:off x="4932040" y="3573016"/>
            <a:ext cx="3960440" cy="302433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šklivé káčátko 036.jpg"/>
          <p:cNvPicPr>
            <a:picLocks noChangeAspect="1"/>
          </p:cNvPicPr>
          <p:nvPr/>
        </p:nvPicPr>
        <p:blipFill>
          <a:blip r:embed="rId2" cstate="print"/>
          <a:stretch>
            <a:fillRect/>
          </a:stretch>
        </p:blipFill>
        <p:spPr>
          <a:xfrm>
            <a:off x="683567" y="548681"/>
            <a:ext cx="8208911" cy="547260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šklivé káčátko 039.jpg"/>
          <p:cNvPicPr>
            <a:picLocks noChangeAspect="1"/>
          </p:cNvPicPr>
          <p:nvPr/>
        </p:nvPicPr>
        <p:blipFill>
          <a:blip r:embed="rId2" cstate="print"/>
          <a:srcRect l="27950" t="25195" r="24800" b="7475"/>
          <a:stretch>
            <a:fillRect/>
          </a:stretch>
        </p:blipFill>
        <p:spPr>
          <a:xfrm>
            <a:off x="251520" y="188640"/>
            <a:ext cx="3816424" cy="3625603"/>
          </a:xfrm>
          <a:prstGeom prst="rect">
            <a:avLst/>
          </a:prstGeom>
        </p:spPr>
      </p:pic>
      <p:pic>
        <p:nvPicPr>
          <p:cNvPr id="5" name="Obrázek 4" descr="ošklivé káčátko 043.jpg"/>
          <p:cNvPicPr>
            <a:picLocks noChangeAspect="1"/>
          </p:cNvPicPr>
          <p:nvPr/>
        </p:nvPicPr>
        <p:blipFill>
          <a:blip r:embed="rId3" cstate="print"/>
          <a:srcRect l="20854" t="21796" r="18478" b="9953"/>
          <a:stretch>
            <a:fillRect/>
          </a:stretch>
        </p:blipFill>
        <p:spPr>
          <a:xfrm>
            <a:off x="323528" y="3933056"/>
            <a:ext cx="3456384" cy="2592288"/>
          </a:xfrm>
          <a:prstGeom prst="rect">
            <a:avLst/>
          </a:prstGeom>
        </p:spPr>
      </p:pic>
      <p:pic>
        <p:nvPicPr>
          <p:cNvPr id="6" name="Obrázek 5" descr="ošklivé káčátko 045.jpg"/>
          <p:cNvPicPr>
            <a:picLocks noChangeAspect="1"/>
          </p:cNvPicPr>
          <p:nvPr/>
        </p:nvPicPr>
        <p:blipFill>
          <a:blip r:embed="rId4" cstate="print"/>
          <a:srcRect l="21860" t="539" r="9283" b="20767"/>
          <a:stretch>
            <a:fillRect/>
          </a:stretch>
        </p:blipFill>
        <p:spPr>
          <a:xfrm>
            <a:off x="4211960" y="188640"/>
            <a:ext cx="4536504" cy="3456384"/>
          </a:xfrm>
          <a:prstGeom prst="rect">
            <a:avLst/>
          </a:prstGeom>
        </p:spPr>
      </p:pic>
      <p:pic>
        <p:nvPicPr>
          <p:cNvPr id="7" name="Obrázek 6" descr="ošklivé káčátko 047.jpg"/>
          <p:cNvPicPr>
            <a:picLocks noChangeAspect="1"/>
          </p:cNvPicPr>
          <p:nvPr/>
        </p:nvPicPr>
        <p:blipFill>
          <a:blip r:embed="rId5" cstate="print"/>
          <a:stretch>
            <a:fillRect/>
          </a:stretch>
        </p:blipFill>
        <p:spPr>
          <a:xfrm>
            <a:off x="4264887" y="3730859"/>
            <a:ext cx="4411569" cy="293850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šklivé káčátko 049.jpg"/>
          <p:cNvPicPr>
            <a:picLocks noChangeAspect="1"/>
          </p:cNvPicPr>
          <p:nvPr/>
        </p:nvPicPr>
        <p:blipFill>
          <a:blip r:embed="rId2" cstate="print"/>
          <a:stretch>
            <a:fillRect/>
          </a:stretch>
        </p:blipFill>
        <p:spPr>
          <a:xfrm>
            <a:off x="395536" y="404664"/>
            <a:ext cx="4014192" cy="2676128"/>
          </a:xfrm>
          <a:prstGeom prst="rect">
            <a:avLst/>
          </a:prstGeom>
        </p:spPr>
      </p:pic>
      <p:pic>
        <p:nvPicPr>
          <p:cNvPr id="3" name="Obrázek 2" descr="ošklivé káčátko 054.jpg"/>
          <p:cNvPicPr>
            <a:picLocks noChangeAspect="1"/>
          </p:cNvPicPr>
          <p:nvPr/>
        </p:nvPicPr>
        <p:blipFill>
          <a:blip r:embed="rId3" cstate="print"/>
          <a:srcRect l="36021" r="18478"/>
          <a:stretch>
            <a:fillRect/>
          </a:stretch>
        </p:blipFill>
        <p:spPr>
          <a:xfrm>
            <a:off x="5292080" y="260648"/>
            <a:ext cx="3456384" cy="5064224"/>
          </a:xfrm>
          <a:prstGeom prst="rect">
            <a:avLst/>
          </a:prstGeom>
        </p:spPr>
      </p:pic>
      <p:pic>
        <p:nvPicPr>
          <p:cNvPr id="4" name="Obrázek 3" descr="ošklivé káčátko 056.jpg"/>
          <p:cNvPicPr>
            <a:picLocks noChangeAspect="1"/>
          </p:cNvPicPr>
          <p:nvPr/>
        </p:nvPicPr>
        <p:blipFill>
          <a:blip r:embed="rId4" cstate="print"/>
          <a:srcRect l="16138" t="16925" r="13775" b="11019"/>
          <a:stretch>
            <a:fillRect/>
          </a:stretch>
        </p:blipFill>
        <p:spPr>
          <a:xfrm>
            <a:off x="251520" y="3212976"/>
            <a:ext cx="4937860" cy="33843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šklivé káčátko 063.jpg"/>
          <p:cNvPicPr>
            <a:picLocks noChangeAspect="1"/>
          </p:cNvPicPr>
          <p:nvPr/>
        </p:nvPicPr>
        <p:blipFill>
          <a:blip r:embed="rId2" cstate="print"/>
          <a:srcRect l="22069" t="16552" r="22759" b="6897"/>
          <a:stretch>
            <a:fillRect/>
          </a:stretch>
        </p:blipFill>
        <p:spPr>
          <a:xfrm>
            <a:off x="323528" y="188640"/>
            <a:ext cx="3401945" cy="2996952"/>
          </a:xfrm>
          <a:prstGeom prst="rect">
            <a:avLst/>
          </a:prstGeom>
        </p:spPr>
      </p:pic>
      <p:pic>
        <p:nvPicPr>
          <p:cNvPr id="3" name="Obrázek 2" descr="ošklivé káčátko 067.jpg"/>
          <p:cNvPicPr>
            <a:picLocks noChangeAspect="1"/>
          </p:cNvPicPr>
          <p:nvPr/>
        </p:nvPicPr>
        <p:blipFill>
          <a:blip r:embed="rId3" cstate="print"/>
          <a:srcRect l="13535" t="18047" b="2997"/>
          <a:stretch>
            <a:fillRect/>
          </a:stretch>
        </p:blipFill>
        <p:spPr>
          <a:xfrm>
            <a:off x="4211960" y="188640"/>
            <a:ext cx="4762699" cy="2899390"/>
          </a:xfrm>
          <a:prstGeom prst="rect">
            <a:avLst/>
          </a:prstGeom>
        </p:spPr>
      </p:pic>
      <p:pic>
        <p:nvPicPr>
          <p:cNvPr id="4" name="Obrázek 3" descr="ošklivé káčátko 064.jpg"/>
          <p:cNvPicPr>
            <a:picLocks noChangeAspect="1"/>
          </p:cNvPicPr>
          <p:nvPr/>
        </p:nvPicPr>
        <p:blipFill>
          <a:blip r:embed="rId4" cstate="print"/>
          <a:srcRect l="12277" t="18900" r="5501"/>
          <a:stretch>
            <a:fillRect/>
          </a:stretch>
        </p:blipFill>
        <p:spPr>
          <a:xfrm>
            <a:off x="2339752" y="3257600"/>
            <a:ext cx="5475311" cy="36004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twinspace.etwinning.net/files/collabspace/4/54/854/10854/images/b51060dd6.jpg"/>
          <p:cNvPicPr>
            <a:picLocks noChangeAspect="1" noChangeArrowheads="1"/>
          </p:cNvPicPr>
          <p:nvPr/>
        </p:nvPicPr>
        <p:blipFill>
          <a:blip r:embed="rId2" cstate="print"/>
          <a:srcRect/>
          <a:stretch>
            <a:fillRect/>
          </a:stretch>
        </p:blipFill>
        <p:spPr bwMode="auto">
          <a:xfrm>
            <a:off x="539552" y="764704"/>
            <a:ext cx="7668852" cy="511256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winspace.etwinning.net/files/collabspace/4/54/854/10854/images/af9cc336.jpg"/>
          <p:cNvPicPr>
            <a:picLocks noChangeAspect="1" noChangeArrowheads="1"/>
          </p:cNvPicPr>
          <p:nvPr/>
        </p:nvPicPr>
        <p:blipFill>
          <a:blip r:embed="rId2" cstate="print"/>
          <a:srcRect/>
          <a:stretch>
            <a:fillRect/>
          </a:stretch>
        </p:blipFill>
        <p:spPr bwMode="auto">
          <a:xfrm>
            <a:off x="395536" y="620688"/>
            <a:ext cx="8244914" cy="549661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winspace.etwinning.net/files/collabspace/4/54/854/10854/images/b3d9ca36.jpg"/>
          <p:cNvPicPr>
            <a:picLocks noChangeAspect="1" noChangeArrowheads="1"/>
          </p:cNvPicPr>
          <p:nvPr/>
        </p:nvPicPr>
        <p:blipFill>
          <a:blip r:embed="rId2" cstate="print"/>
          <a:srcRect/>
          <a:stretch>
            <a:fillRect/>
          </a:stretch>
        </p:blipFill>
        <p:spPr bwMode="auto">
          <a:xfrm>
            <a:off x="179512" y="692696"/>
            <a:ext cx="8315150" cy="5543433"/>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55576" y="188641"/>
            <a:ext cx="7848873" cy="2246769"/>
          </a:xfrm>
          <a:prstGeom prst="rect">
            <a:avLst/>
          </a:prstGeom>
          <a:noFill/>
        </p:spPr>
        <p:txBody>
          <a:bodyPr wrap="square" rtlCol="0">
            <a:spAutoFit/>
          </a:bodyPr>
          <a:lstStyle/>
          <a:p>
            <a:pPr algn="ctr"/>
            <a:endParaRPr lang="cs-CZ" sz="2800" dirty="0" smtClean="0"/>
          </a:p>
          <a:p>
            <a:pPr algn="ctr"/>
            <a:r>
              <a:rPr lang="en-US" sz="2800" dirty="0" smtClean="0">
                <a:solidFill>
                  <a:srgbClr val="FF0000"/>
                </a:solidFill>
              </a:rPr>
              <a:t> </a:t>
            </a:r>
            <a:r>
              <a:rPr lang="cs-CZ" sz="2800" dirty="0" err="1">
                <a:solidFill>
                  <a:srgbClr val="FF0000"/>
                </a:solidFill>
              </a:rPr>
              <a:t>W</a:t>
            </a:r>
            <a:r>
              <a:rPr lang="cs-CZ" sz="2800" dirty="0" err="1" smtClean="0">
                <a:solidFill>
                  <a:srgbClr val="FF0000"/>
                </a:solidFill>
              </a:rPr>
              <a:t>all</a:t>
            </a:r>
            <a:r>
              <a:rPr lang="cs-CZ" sz="2800" dirty="0" smtClean="0">
                <a:solidFill>
                  <a:srgbClr val="FF0000"/>
                </a:solidFill>
              </a:rPr>
              <a:t> </a:t>
            </a:r>
            <a:r>
              <a:rPr lang="cs-CZ" sz="2800" dirty="0" err="1" smtClean="0">
                <a:solidFill>
                  <a:srgbClr val="FF0000"/>
                </a:solidFill>
              </a:rPr>
              <a:t>differences</a:t>
            </a:r>
            <a:endParaRPr lang="cs-CZ" sz="2800" dirty="0" smtClean="0">
              <a:solidFill>
                <a:srgbClr val="FF0000"/>
              </a:solidFill>
            </a:endParaRPr>
          </a:p>
          <a:p>
            <a:pPr algn="ctr"/>
            <a:r>
              <a:rPr lang="en-US" sz="2800" dirty="0" smtClean="0"/>
              <a:t>forming the walls helped parents. Mum of one of the children drew a wall around nice pictures </a:t>
            </a:r>
            <a:endParaRPr lang="cs-CZ" sz="2800" dirty="0" smtClean="0"/>
          </a:p>
          <a:p>
            <a:pPr algn="ctr"/>
            <a:r>
              <a:rPr lang="en-US" sz="2800" dirty="0" smtClean="0"/>
              <a:t>of children of color</a:t>
            </a:r>
            <a:endParaRPr lang="cs-CZ" sz="2800" dirty="0"/>
          </a:p>
        </p:txBody>
      </p:sp>
      <p:pic>
        <p:nvPicPr>
          <p:cNvPr id="3" name="Obrázek 2" descr="ošklivé káčátko 001.jpg"/>
          <p:cNvPicPr>
            <a:picLocks noChangeAspect="1"/>
          </p:cNvPicPr>
          <p:nvPr/>
        </p:nvPicPr>
        <p:blipFill>
          <a:blip r:embed="rId2" cstate="print"/>
          <a:srcRect l="5664" t="9912" b="10790"/>
          <a:stretch>
            <a:fillRect/>
          </a:stretch>
        </p:blipFill>
        <p:spPr>
          <a:xfrm>
            <a:off x="1403648" y="2636912"/>
            <a:ext cx="7195728" cy="403244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395536" y="476672"/>
            <a:ext cx="8208912" cy="936104"/>
          </a:xfrm>
        </p:spPr>
        <p:txBody>
          <a:bodyPr>
            <a:noAutofit/>
          </a:bodyPr>
          <a:lstStyle/>
          <a:p>
            <a:pPr algn="l"/>
            <a:r>
              <a:rPr lang="cs-CZ" sz="2800" dirty="0" err="1" smtClean="0">
                <a:solidFill>
                  <a:srgbClr val="FF0000"/>
                </a:solidFill>
              </a:rPr>
              <a:t>Children</a:t>
            </a:r>
            <a:r>
              <a:rPr lang="cs-CZ" sz="2800" dirty="0" smtClean="0">
                <a:solidFill>
                  <a:srgbClr val="FF0000"/>
                </a:solidFill>
              </a:rPr>
              <a:t>'s </a:t>
            </a:r>
            <a:r>
              <a:rPr lang="cs-CZ" sz="2800" dirty="0" err="1" smtClean="0">
                <a:solidFill>
                  <a:srgbClr val="FF0000"/>
                </a:solidFill>
              </a:rPr>
              <a:t>activities</a:t>
            </a:r>
            <a:r>
              <a:rPr lang="cs-CZ" sz="2800" dirty="0" smtClean="0"/>
              <a:t/>
            </a:r>
            <a:br>
              <a:rPr lang="cs-CZ" sz="2800" dirty="0" smtClean="0"/>
            </a:br>
            <a:r>
              <a:rPr lang="en-US" sz="2800" dirty="0" smtClean="0"/>
              <a:t>Children's answers to the questions what I like and what I do not like</a:t>
            </a:r>
            <a:endParaRPr lang="cs-CZ" sz="2800" dirty="0"/>
          </a:p>
        </p:txBody>
      </p:sp>
      <p:sp>
        <p:nvSpPr>
          <p:cNvPr id="7" name="Zástupný symbol pro obsah 6"/>
          <p:cNvSpPr>
            <a:spLocks noGrp="1"/>
          </p:cNvSpPr>
          <p:nvPr>
            <p:ph idx="1"/>
          </p:nvPr>
        </p:nvSpPr>
        <p:spPr>
          <a:xfrm>
            <a:off x="611560" y="1628800"/>
            <a:ext cx="7776864" cy="4453955"/>
          </a:xfrm>
        </p:spPr>
        <p:txBody>
          <a:bodyPr/>
          <a:lstStyle/>
          <a:p>
            <a:endParaRPr lang="cs-CZ" dirty="0"/>
          </a:p>
        </p:txBody>
      </p:sp>
      <p:pic>
        <p:nvPicPr>
          <p:cNvPr id="36866" name="Picture 2" descr="https://twinspace.etwinning.net/files/collabspace/4/54/854/10854/images/b7e33850.JPG"/>
          <p:cNvPicPr>
            <a:picLocks noChangeAspect="1" noChangeArrowheads="1"/>
          </p:cNvPicPr>
          <p:nvPr/>
        </p:nvPicPr>
        <p:blipFill>
          <a:blip r:embed="rId2" cstate="print"/>
          <a:srcRect/>
          <a:stretch>
            <a:fillRect/>
          </a:stretch>
        </p:blipFill>
        <p:spPr bwMode="auto">
          <a:xfrm>
            <a:off x="467544" y="1580713"/>
            <a:ext cx="7920880" cy="5277287"/>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šklivé káčátko 005.jpg"/>
          <p:cNvPicPr>
            <a:picLocks noChangeAspect="1"/>
          </p:cNvPicPr>
          <p:nvPr/>
        </p:nvPicPr>
        <p:blipFill>
          <a:blip r:embed="rId2" cstate="print"/>
          <a:srcRect l="4657" t="6985" r="3142" b="17577"/>
          <a:stretch>
            <a:fillRect/>
          </a:stretch>
        </p:blipFill>
        <p:spPr>
          <a:xfrm>
            <a:off x="539552" y="1484784"/>
            <a:ext cx="8184909" cy="446449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šklivé káčátko 008.jpg"/>
          <p:cNvPicPr>
            <a:picLocks noChangeAspect="1"/>
          </p:cNvPicPr>
          <p:nvPr/>
        </p:nvPicPr>
        <p:blipFill>
          <a:blip r:embed="rId2" cstate="print"/>
          <a:stretch>
            <a:fillRect/>
          </a:stretch>
        </p:blipFill>
        <p:spPr>
          <a:xfrm>
            <a:off x="1115616" y="1556792"/>
            <a:ext cx="6912768" cy="4608512"/>
          </a:xfrm>
          <a:prstGeom prst="rect">
            <a:avLst/>
          </a:prstGeom>
        </p:spPr>
      </p:pic>
      <p:sp>
        <p:nvSpPr>
          <p:cNvPr id="3" name="Nadpis 2"/>
          <p:cNvSpPr>
            <a:spLocks noGrp="1"/>
          </p:cNvSpPr>
          <p:nvPr>
            <p:ph type="title"/>
          </p:nvPr>
        </p:nvSpPr>
        <p:spPr/>
        <p:txBody>
          <a:bodyPr>
            <a:normAutofit/>
          </a:bodyPr>
          <a:lstStyle/>
          <a:p>
            <a:r>
              <a:rPr lang="en-US" sz="2800" dirty="0" smtClean="0"/>
              <a:t>On the map are marked countries our friends from the project</a:t>
            </a:r>
            <a:r>
              <a:rPr lang="cs-CZ" sz="2800" dirty="0" smtClean="0"/>
              <a:t> „</a:t>
            </a:r>
            <a:r>
              <a:rPr lang="cs-CZ" sz="2800" dirty="0" err="1" smtClean="0"/>
              <a:t>Every</a:t>
            </a:r>
            <a:r>
              <a:rPr lang="cs-CZ" sz="2800" dirty="0" smtClean="0"/>
              <a:t> </a:t>
            </a:r>
            <a:r>
              <a:rPr lang="cs-CZ" sz="2800" dirty="0" err="1" smtClean="0"/>
              <a:t>child</a:t>
            </a:r>
            <a:r>
              <a:rPr lang="cs-CZ" sz="2800" dirty="0" smtClean="0"/>
              <a:t> </a:t>
            </a:r>
            <a:r>
              <a:rPr lang="cs-CZ" sz="2800" dirty="0" err="1" smtClean="0"/>
              <a:t>is</a:t>
            </a:r>
            <a:r>
              <a:rPr lang="cs-CZ" sz="2800" dirty="0" smtClean="0"/>
              <a:t> </a:t>
            </a:r>
            <a:r>
              <a:rPr lang="cs-CZ" sz="2800" dirty="0" err="1" smtClean="0"/>
              <a:t>special</a:t>
            </a:r>
            <a:r>
              <a:rPr lang="cs-CZ" sz="2800" dirty="0" smtClean="0"/>
              <a:t>“</a:t>
            </a:r>
            <a:endParaRPr lang="cs-CZ"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šklivé káčátko 009.jpg"/>
          <p:cNvPicPr>
            <a:picLocks noChangeAspect="1"/>
          </p:cNvPicPr>
          <p:nvPr/>
        </p:nvPicPr>
        <p:blipFill>
          <a:blip r:embed="rId2" cstate="print"/>
          <a:stretch>
            <a:fillRect/>
          </a:stretch>
        </p:blipFill>
        <p:spPr>
          <a:xfrm>
            <a:off x="179512" y="548680"/>
            <a:ext cx="8712968" cy="580864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692696"/>
            <a:ext cx="7776864" cy="2031325"/>
          </a:xfrm>
          <a:prstGeom prst="rect">
            <a:avLst/>
          </a:prstGeom>
        </p:spPr>
        <p:txBody>
          <a:bodyPr wrap="square">
            <a:spAutoFit/>
          </a:bodyPr>
          <a:lstStyle/>
          <a:p>
            <a:r>
              <a:rPr lang="cs-CZ" sz="3600" dirty="0" smtClean="0">
                <a:solidFill>
                  <a:srgbClr val="FF0000"/>
                </a:solidFill>
              </a:rPr>
              <a:t>   </a:t>
            </a:r>
            <a:r>
              <a:rPr lang="cs-CZ" sz="3600" dirty="0" err="1" smtClean="0">
                <a:solidFill>
                  <a:srgbClr val="FF0000"/>
                </a:solidFill>
              </a:rPr>
              <a:t>Results</a:t>
            </a:r>
            <a:r>
              <a:rPr lang="cs-CZ" sz="3600" dirty="0" smtClean="0">
                <a:solidFill>
                  <a:srgbClr val="FF0000"/>
                </a:solidFill>
              </a:rPr>
              <a:t> </a:t>
            </a:r>
            <a:r>
              <a:rPr lang="cs-CZ" sz="3600" dirty="0" err="1" smtClean="0">
                <a:solidFill>
                  <a:srgbClr val="FF0000"/>
                </a:solidFill>
              </a:rPr>
              <a:t>of</a:t>
            </a:r>
            <a:r>
              <a:rPr lang="cs-CZ" sz="3600" dirty="0" smtClean="0">
                <a:solidFill>
                  <a:srgbClr val="FF0000"/>
                </a:solidFill>
              </a:rPr>
              <a:t> </a:t>
            </a:r>
            <a:r>
              <a:rPr lang="cs-CZ" sz="3600" dirty="0" err="1" smtClean="0">
                <a:solidFill>
                  <a:srgbClr val="FF0000"/>
                </a:solidFill>
              </a:rPr>
              <a:t>qestionnaire</a:t>
            </a:r>
            <a:endParaRPr lang="cs-CZ" sz="3600" dirty="0" smtClean="0">
              <a:solidFill>
                <a:srgbClr val="FF0000"/>
              </a:solidFill>
            </a:endParaRPr>
          </a:p>
          <a:p>
            <a:endParaRPr lang="cs-CZ" sz="3600" dirty="0">
              <a:solidFill>
                <a:srgbClr val="FF0000"/>
              </a:solidFill>
            </a:endParaRPr>
          </a:p>
          <a:p>
            <a:endParaRPr lang="cs-CZ" sz="3600" dirty="0" smtClean="0">
              <a:solidFill>
                <a:srgbClr val="FF0000"/>
              </a:solidFill>
            </a:endParaRPr>
          </a:p>
          <a:p>
            <a:endParaRPr lang="cs-CZ" dirty="0"/>
          </a:p>
        </p:txBody>
      </p:sp>
      <p:sp>
        <p:nvSpPr>
          <p:cNvPr id="3" name="Obdélník 2"/>
          <p:cNvSpPr/>
          <p:nvPr/>
        </p:nvSpPr>
        <p:spPr>
          <a:xfrm>
            <a:off x="899592" y="1556792"/>
            <a:ext cx="7776864" cy="5078313"/>
          </a:xfrm>
          <a:prstGeom prst="rect">
            <a:avLst/>
          </a:prstGeom>
        </p:spPr>
        <p:txBody>
          <a:bodyPr wrap="square">
            <a:spAutoFit/>
          </a:bodyPr>
          <a:lstStyle/>
          <a:p>
            <a:r>
              <a:rPr lang="en-US" sz="3600" dirty="0" smtClean="0"/>
              <a:t>The questions we asked </a:t>
            </a:r>
            <a:r>
              <a:rPr lang="cs-CZ" sz="3600" dirty="0" smtClean="0"/>
              <a:t> 15 </a:t>
            </a:r>
            <a:r>
              <a:rPr lang="en-US" sz="3600" dirty="0" smtClean="0"/>
              <a:t>children </a:t>
            </a:r>
            <a:endParaRPr lang="cs-CZ" sz="3600" dirty="0" smtClean="0"/>
          </a:p>
          <a:p>
            <a:r>
              <a:rPr lang="en-US" sz="3600" dirty="0" smtClean="0"/>
              <a:t>aged 3 years. At the time of project evaluation in 2018 will have these children 6 years old and are still in kindergarten</a:t>
            </a:r>
            <a:r>
              <a:rPr lang="cs-CZ" sz="3600" dirty="0" smtClean="0"/>
              <a:t>.</a:t>
            </a:r>
          </a:p>
          <a:p>
            <a:r>
              <a:rPr lang="en-US" sz="3600" dirty="0" smtClean="0"/>
              <a:t>The children respond only yes, no,</a:t>
            </a:r>
            <a:endParaRPr lang="cs-CZ" sz="3600" dirty="0" smtClean="0"/>
          </a:p>
          <a:p>
            <a:r>
              <a:rPr lang="en-US" sz="3600" dirty="0" smtClean="0"/>
              <a:t> I don't</a:t>
            </a:r>
            <a:r>
              <a:rPr lang="cs-CZ" sz="3600" dirty="0" smtClean="0"/>
              <a:t> </a:t>
            </a:r>
            <a:r>
              <a:rPr lang="en-US" sz="3600" dirty="0" smtClean="0"/>
              <a:t>know. </a:t>
            </a:r>
            <a:r>
              <a:rPr lang="cs-CZ" sz="3600" dirty="0" smtClean="0"/>
              <a:t>Q</a:t>
            </a:r>
            <a:r>
              <a:rPr lang="en-US" sz="3600" dirty="0" err="1" smtClean="0"/>
              <a:t>uestions</a:t>
            </a:r>
            <a:r>
              <a:rPr lang="en-US" sz="3600" dirty="0" smtClean="0"/>
              <a:t> not comment</a:t>
            </a:r>
            <a:r>
              <a:rPr lang="cs-CZ" sz="3600" dirty="0" smtClean="0"/>
              <a:t>.</a:t>
            </a:r>
          </a:p>
          <a:p>
            <a:endParaRPr lang="cs-CZ" sz="3600" dirty="0" smtClean="0"/>
          </a:p>
          <a:p>
            <a:endParaRPr lang="cs-CZ" sz="3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nvGraphicFramePr>
        <p:xfrm>
          <a:off x="1043608" y="764704"/>
          <a:ext cx="6788373" cy="5688634"/>
        </p:xfrm>
        <a:graphic>
          <a:graphicData uri="http://schemas.openxmlformats.org/drawingml/2006/table">
            <a:tbl>
              <a:tblPr firstRow="1" firstCol="1" bandRow="1">
                <a:tableStyleId>{F5AB1C69-6EDB-4FF4-983F-18BD219EF322}</a:tableStyleId>
              </a:tblPr>
              <a:tblGrid>
                <a:gridCol w="3816424"/>
                <a:gridCol w="576064"/>
                <a:gridCol w="479743"/>
                <a:gridCol w="816401"/>
                <a:gridCol w="1099741"/>
              </a:tblGrid>
              <a:tr h="812662">
                <a:tc>
                  <a:txBody>
                    <a:bodyPr/>
                    <a:lstStyle/>
                    <a:p>
                      <a:r>
                        <a:rPr lang="cs-CZ" dirty="0" smtClean="0"/>
                        <a:t>QESTIONNAIRE</a:t>
                      </a:r>
                      <a:endParaRPr lang="cs-CZ" dirty="0"/>
                    </a:p>
                  </a:txBody>
                  <a:tcPr/>
                </a:tc>
                <a:tc>
                  <a:txBody>
                    <a:bodyPr/>
                    <a:lstStyle/>
                    <a:p>
                      <a:r>
                        <a:rPr lang="cs-CZ" dirty="0" err="1" smtClean="0"/>
                        <a:t>Yes</a:t>
                      </a:r>
                      <a:endParaRPr lang="cs-CZ" dirty="0"/>
                    </a:p>
                  </a:txBody>
                  <a:tcPr/>
                </a:tc>
                <a:tc>
                  <a:txBody>
                    <a:bodyPr/>
                    <a:lstStyle/>
                    <a:p>
                      <a:r>
                        <a:rPr lang="cs-CZ" dirty="0" smtClean="0"/>
                        <a:t>no</a:t>
                      </a:r>
                      <a:endParaRPr lang="cs-CZ" dirty="0"/>
                    </a:p>
                  </a:txBody>
                  <a:tcPr/>
                </a:tc>
                <a:tc>
                  <a:txBody>
                    <a:bodyPr/>
                    <a:lstStyle/>
                    <a:p>
                      <a:r>
                        <a:rPr lang="cs-CZ" dirty="0" smtClean="0"/>
                        <a:t>I</a:t>
                      </a:r>
                      <a:r>
                        <a:rPr lang="cs-CZ" baseline="0" dirty="0" smtClean="0"/>
                        <a:t> don´t </a:t>
                      </a:r>
                    </a:p>
                    <a:p>
                      <a:r>
                        <a:rPr lang="cs-CZ" baseline="0" dirty="0" err="1" smtClean="0"/>
                        <a:t>know</a:t>
                      </a:r>
                      <a:endParaRPr lang="cs-CZ" dirty="0"/>
                    </a:p>
                  </a:txBody>
                  <a:tcPr/>
                </a:tc>
                <a:tc>
                  <a:txBody>
                    <a:bodyPr/>
                    <a:lstStyle/>
                    <a:p>
                      <a:r>
                        <a:rPr lang="cs-CZ" dirty="0" err="1" smtClean="0"/>
                        <a:t>comment</a:t>
                      </a:r>
                      <a:endParaRPr lang="cs-CZ" dirty="0"/>
                    </a:p>
                  </a:txBody>
                  <a:tcPr/>
                </a:tc>
              </a:tr>
              <a:tr h="812662">
                <a:tc>
                  <a:txBody>
                    <a:bodyPr/>
                    <a:lstStyle/>
                    <a:p>
                      <a:r>
                        <a:rPr lang="en-US" sz="1800" b="1" kern="1200" dirty="0" smtClean="0">
                          <a:solidFill>
                            <a:schemeClr val="lt1"/>
                          </a:solidFill>
                          <a:latin typeface="+mn-lt"/>
                          <a:ea typeface="+mn-ea"/>
                          <a:cs typeface="+mn-cs"/>
                        </a:rPr>
                        <a:t>Which differences could people have?</a:t>
                      </a:r>
                      <a:endParaRPr lang="cs-CZ" dirty="0"/>
                    </a:p>
                  </a:txBody>
                  <a:tcPr/>
                </a:tc>
                <a:tc>
                  <a:txBody>
                    <a:bodyPr/>
                    <a:lstStyle/>
                    <a:p>
                      <a:r>
                        <a:rPr lang="cs-CZ" dirty="0" smtClean="0"/>
                        <a:t>9</a:t>
                      </a:r>
                      <a:endParaRPr lang="cs-CZ" dirty="0"/>
                    </a:p>
                  </a:txBody>
                  <a:tcPr/>
                </a:tc>
                <a:tc>
                  <a:txBody>
                    <a:bodyPr/>
                    <a:lstStyle/>
                    <a:p>
                      <a:r>
                        <a:rPr lang="cs-CZ" dirty="0" smtClean="0"/>
                        <a:t>3</a:t>
                      </a:r>
                      <a:endParaRPr lang="cs-CZ" dirty="0"/>
                    </a:p>
                  </a:txBody>
                  <a:tcPr/>
                </a:tc>
                <a:tc>
                  <a:txBody>
                    <a:bodyPr/>
                    <a:lstStyle/>
                    <a:p>
                      <a:r>
                        <a:rPr lang="cs-CZ" dirty="0" smtClean="0"/>
                        <a:t>3</a:t>
                      </a:r>
                      <a:endParaRPr lang="cs-CZ" dirty="0"/>
                    </a:p>
                  </a:txBody>
                  <a:tcPr/>
                </a:tc>
                <a:tc>
                  <a:txBody>
                    <a:bodyPr/>
                    <a:lstStyle/>
                    <a:p>
                      <a:r>
                        <a:rPr lang="cs-CZ" dirty="0" smtClean="0"/>
                        <a:t>0</a:t>
                      </a:r>
                      <a:endParaRPr lang="cs-CZ" dirty="0"/>
                    </a:p>
                  </a:txBody>
                  <a:tcPr/>
                </a:tc>
              </a:tr>
              <a:tr h="812662">
                <a:tc>
                  <a:txBody>
                    <a:bodyPr/>
                    <a:lstStyle/>
                    <a:p>
                      <a:r>
                        <a:rPr lang="en-US" sz="1800" b="1" kern="1200" dirty="0" smtClean="0">
                          <a:solidFill>
                            <a:schemeClr val="lt1"/>
                          </a:solidFill>
                          <a:latin typeface="+mn-lt"/>
                          <a:ea typeface="+mn-ea"/>
                          <a:cs typeface="+mn-cs"/>
                        </a:rPr>
                        <a:t>What is this? When are these aid articles used?</a:t>
                      </a:r>
                      <a:endParaRPr lang="cs-CZ" dirty="0"/>
                    </a:p>
                  </a:txBody>
                  <a:tcPr/>
                </a:tc>
                <a:tc>
                  <a:txBody>
                    <a:bodyPr/>
                    <a:lstStyle/>
                    <a:p>
                      <a:r>
                        <a:rPr lang="cs-CZ" dirty="0" smtClean="0"/>
                        <a:t>4</a:t>
                      </a:r>
                      <a:endParaRPr lang="cs-CZ" dirty="0"/>
                    </a:p>
                  </a:txBody>
                  <a:tcPr/>
                </a:tc>
                <a:tc>
                  <a:txBody>
                    <a:bodyPr/>
                    <a:lstStyle/>
                    <a:p>
                      <a:r>
                        <a:rPr lang="cs-CZ" dirty="0" smtClean="0"/>
                        <a:t>5</a:t>
                      </a:r>
                      <a:endParaRPr lang="cs-CZ" dirty="0"/>
                    </a:p>
                  </a:txBody>
                  <a:tcPr/>
                </a:tc>
                <a:tc>
                  <a:txBody>
                    <a:bodyPr/>
                    <a:lstStyle/>
                    <a:p>
                      <a:r>
                        <a:rPr lang="cs-CZ" dirty="0" smtClean="0"/>
                        <a:t>6</a:t>
                      </a:r>
                      <a:endParaRPr lang="cs-CZ" dirty="0"/>
                    </a:p>
                  </a:txBody>
                  <a:tcPr/>
                </a:tc>
                <a:tc>
                  <a:txBody>
                    <a:bodyPr/>
                    <a:lstStyle/>
                    <a:p>
                      <a:r>
                        <a:rPr lang="cs-CZ" dirty="0" smtClean="0"/>
                        <a:t>0</a:t>
                      </a:r>
                      <a:endParaRPr lang="cs-CZ" dirty="0"/>
                    </a:p>
                  </a:txBody>
                  <a:tcPr/>
                </a:tc>
              </a:tr>
              <a:tr h="812662">
                <a:tc>
                  <a:txBody>
                    <a:bodyPr/>
                    <a:lstStyle/>
                    <a:p>
                      <a:r>
                        <a:rPr lang="cs-CZ" dirty="0" smtClean="0"/>
                        <a:t>Do </a:t>
                      </a:r>
                      <a:r>
                        <a:rPr lang="cs-CZ" dirty="0" err="1" smtClean="0"/>
                        <a:t>you</a:t>
                      </a:r>
                      <a:r>
                        <a:rPr lang="cs-CZ" dirty="0" smtClean="0"/>
                        <a:t> </a:t>
                      </a:r>
                      <a:r>
                        <a:rPr lang="en-US" sz="1800" b="1" kern="1200" dirty="0" smtClean="0">
                          <a:solidFill>
                            <a:schemeClr val="lt1"/>
                          </a:solidFill>
                          <a:latin typeface="+mn-lt"/>
                          <a:ea typeface="+mn-ea"/>
                          <a:cs typeface="+mn-cs"/>
                        </a:rPr>
                        <a:t>know someone who has a special need?</a:t>
                      </a:r>
                      <a:endParaRPr lang="cs-CZ" dirty="0"/>
                    </a:p>
                  </a:txBody>
                  <a:tcPr/>
                </a:tc>
                <a:tc>
                  <a:txBody>
                    <a:bodyPr/>
                    <a:lstStyle/>
                    <a:p>
                      <a:r>
                        <a:rPr lang="cs-CZ" dirty="0" smtClean="0"/>
                        <a:t>10</a:t>
                      </a:r>
                      <a:endParaRPr lang="cs-CZ" dirty="0"/>
                    </a:p>
                  </a:txBody>
                  <a:tcPr/>
                </a:tc>
                <a:tc>
                  <a:txBody>
                    <a:bodyPr/>
                    <a:lstStyle/>
                    <a:p>
                      <a:r>
                        <a:rPr lang="cs-CZ" dirty="0" smtClean="0"/>
                        <a:t>2</a:t>
                      </a:r>
                      <a:endParaRPr lang="cs-CZ" dirty="0"/>
                    </a:p>
                  </a:txBody>
                  <a:tcPr/>
                </a:tc>
                <a:tc>
                  <a:txBody>
                    <a:bodyPr/>
                    <a:lstStyle/>
                    <a:p>
                      <a:r>
                        <a:rPr lang="cs-CZ" dirty="0" smtClean="0"/>
                        <a:t>3</a:t>
                      </a:r>
                      <a:endParaRPr lang="cs-CZ" dirty="0"/>
                    </a:p>
                  </a:txBody>
                  <a:tcPr/>
                </a:tc>
                <a:tc>
                  <a:txBody>
                    <a:bodyPr/>
                    <a:lstStyle/>
                    <a:p>
                      <a:r>
                        <a:rPr lang="cs-CZ" dirty="0" smtClean="0"/>
                        <a:t>0</a:t>
                      </a:r>
                      <a:endParaRPr lang="cs-CZ" dirty="0"/>
                    </a:p>
                  </a:txBody>
                  <a:tcPr/>
                </a:tc>
              </a:tr>
              <a:tr h="812662">
                <a:tc>
                  <a:txBody>
                    <a:bodyPr/>
                    <a:lstStyle/>
                    <a:p>
                      <a:r>
                        <a:rPr lang="en-US" sz="1800" b="1" kern="1200" dirty="0" smtClean="0">
                          <a:solidFill>
                            <a:schemeClr val="lt1"/>
                          </a:solidFill>
                          <a:latin typeface="+mn-lt"/>
                          <a:ea typeface="+mn-ea"/>
                          <a:cs typeface="+mn-cs"/>
                        </a:rPr>
                        <a:t>How can you help a child with special need?</a:t>
                      </a:r>
                      <a:endParaRPr lang="cs-CZ" dirty="0"/>
                    </a:p>
                  </a:txBody>
                  <a:tcPr/>
                </a:tc>
                <a:tc>
                  <a:txBody>
                    <a:bodyPr/>
                    <a:lstStyle/>
                    <a:p>
                      <a:r>
                        <a:rPr lang="cs-CZ" dirty="0" smtClean="0"/>
                        <a:t>7</a:t>
                      </a:r>
                      <a:endParaRPr lang="cs-CZ" dirty="0"/>
                    </a:p>
                  </a:txBody>
                  <a:tcPr/>
                </a:tc>
                <a:tc>
                  <a:txBody>
                    <a:bodyPr/>
                    <a:lstStyle/>
                    <a:p>
                      <a:r>
                        <a:rPr lang="cs-CZ" dirty="0" smtClean="0"/>
                        <a:t>0</a:t>
                      </a:r>
                      <a:endParaRPr lang="cs-CZ" dirty="0"/>
                    </a:p>
                  </a:txBody>
                  <a:tcPr/>
                </a:tc>
                <a:tc>
                  <a:txBody>
                    <a:bodyPr/>
                    <a:lstStyle/>
                    <a:p>
                      <a:r>
                        <a:rPr lang="cs-CZ" dirty="0" smtClean="0"/>
                        <a:t>8</a:t>
                      </a:r>
                      <a:endParaRPr lang="cs-CZ" dirty="0"/>
                    </a:p>
                  </a:txBody>
                  <a:tcPr/>
                </a:tc>
                <a:tc>
                  <a:txBody>
                    <a:bodyPr/>
                    <a:lstStyle/>
                    <a:p>
                      <a:r>
                        <a:rPr lang="cs-CZ" dirty="0" smtClean="0"/>
                        <a:t>0</a:t>
                      </a:r>
                      <a:endParaRPr lang="cs-CZ" dirty="0"/>
                    </a:p>
                  </a:txBody>
                  <a:tcPr/>
                </a:tc>
              </a:tr>
              <a:tr h="812662">
                <a:tc>
                  <a:txBody>
                    <a:bodyPr/>
                    <a:lstStyle/>
                    <a:p>
                      <a:pPr>
                        <a:spcAft>
                          <a:spcPts val="0"/>
                        </a:spcAft>
                      </a:pPr>
                      <a:r>
                        <a:rPr lang="en-US" sz="1600" dirty="0">
                          <a:latin typeface="Cambria"/>
                          <a:ea typeface="MS Mincho"/>
                          <a:cs typeface="Times New Roman"/>
                        </a:rPr>
                        <a:t>Is it possible to play with a child who does not hear, walk, see? What are these games we can play together?</a:t>
                      </a:r>
                      <a:endParaRPr lang="cs-CZ" sz="1200" dirty="0">
                        <a:latin typeface="Cambria"/>
                        <a:ea typeface="MS Mincho"/>
                        <a:cs typeface="Times New Roman"/>
                      </a:endParaRPr>
                    </a:p>
                  </a:txBody>
                  <a:tcPr marL="68580" marR="68580" marT="0" marB="0"/>
                </a:tc>
                <a:tc>
                  <a:txBody>
                    <a:bodyPr/>
                    <a:lstStyle/>
                    <a:p>
                      <a:r>
                        <a:rPr lang="cs-CZ" dirty="0" smtClean="0"/>
                        <a:t>12</a:t>
                      </a:r>
                      <a:endParaRPr lang="cs-CZ" dirty="0"/>
                    </a:p>
                  </a:txBody>
                  <a:tcPr/>
                </a:tc>
                <a:tc>
                  <a:txBody>
                    <a:bodyPr/>
                    <a:lstStyle/>
                    <a:p>
                      <a:r>
                        <a:rPr lang="cs-CZ" dirty="0" smtClean="0"/>
                        <a:t>3</a:t>
                      </a:r>
                      <a:endParaRPr lang="cs-CZ" dirty="0"/>
                    </a:p>
                  </a:txBody>
                  <a:tcPr/>
                </a:tc>
                <a:tc>
                  <a:txBody>
                    <a:bodyPr/>
                    <a:lstStyle/>
                    <a:p>
                      <a:r>
                        <a:rPr lang="cs-CZ" dirty="0" smtClean="0"/>
                        <a:t>2</a:t>
                      </a:r>
                      <a:endParaRPr lang="cs-CZ" dirty="0"/>
                    </a:p>
                  </a:txBody>
                  <a:tcPr/>
                </a:tc>
                <a:tc>
                  <a:txBody>
                    <a:bodyPr/>
                    <a:lstStyle/>
                    <a:p>
                      <a:r>
                        <a:rPr lang="cs-CZ" dirty="0" smtClean="0"/>
                        <a:t>0</a:t>
                      </a:r>
                      <a:endParaRPr lang="cs-CZ" dirty="0"/>
                    </a:p>
                  </a:txBody>
                  <a:tcPr/>
                </a:tc>
              </a:tr>
              <a:tr h="812662">
                <a:tc>
                  <a:txBody>
                    <a:bodyPr/>
                    <a:lstStyle/>
                    <a:p>
                      <a:r>
                        <a:rPr lang="en-US" sz="1800" b="1" kern="1200" dirty="0" smtClean="0">
                          <a:solidFill>
                            <a:schemeClr val="lt1"/>
                          </a:solidFill>
                          <a:latin typeface="+mn-lt"/>
                          <a:ea typeface="+mn-ea"/>
                          <a:cs typeface="+mn-cs"/>
                        </a:rPr>
                        <a:t>Is being different good or bad thing?</a:t>
                      </a:r>
                      <a:endParaRPr lang="cs-CZ" dirty="0"/>
                    </a:p>
                  </a:txBody>
                  <a:tcPr/>
                </a:tc>
                <a:tc>
                  <a:txBody>
                    <a:bodyPr/>
                    <a:lstStyle/>
                    <a:p>
                      <a:r>
                        <a:rPr lang="cs-CZ" dirty="0" smtClean="0"/>
                        <a:t>10</a:t>
                      </a:r>
                      <a:endParaRPr lang="cs-CZ" dirty="0"/>
                    </a:p>
                  </a:txBody>
                  <a:tcPr/>
                </a:tc>
                <a:tc>
                  <a:txBody>
                    <a:bodyPr/>
                    <a:lstStyle/>
                    <a:p>
                      <a:r>
                        <a:rPr lang="cs-CZ" dirty="0" smtClean="0"/>
                        <a:t>0</a:t>
                      </a:r>
                      <a:endParaRPr lang="cs-CZ" dirty="0"/>
                    </a:p>
                  </a:txBody>
                  <a:tcPr/>
                </a:tc>
                <a:tc>
                  <a:txBody>
                    <a:bodyPr/>
                    <a:lstStyle/>
                    <a:p>
                      <a:r>
                        <a:rPr lang="cs-CZ" dirty="0" smtClean="0"/>
                        <a:t>5</a:t>
                      </a:r>
                      <a:endParaRPr lang="cs-CZ" dirty="0"/>
                    </a:p>
                  </a:txBody>
                  <a:tcPr/>
                </a:tc>
                <a:tc>
                  <a:txBody>
                    <a:bodyPr/>
                    <a:lstStyle/>
                    <a:p>
                      <a:r>
                        <a:rPr lang="cs-CZ" dirty="0" smtClean="0"/>
                        <a:t>0</a:t>
                      </a:r>
                      <a:endParaRPr lang="cs-CZ" dirty="0"/>
                    </a:p>
                  </a:txBody>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flipH="1">
            <a:off x="1403648" y="2132856"/>
            <a:ext cx="6192688" cy="2308324"/>
          </a:xfrm>
          <a:prstGeom prst="rect">
            <a:avLst/>
          </a:prstGeom>
          <a:solidFill>
            <a:srgbClr val="FFFF00"/>
          </a:solidFill>
        </p:spPr>
        <p:txBody>
          <a:bodyPr wrap="square" rtlCol="0">
            <a:spAutoFit/>
          </a:bodyPr>
          <a:lstStyle/>
          <a:p>
            <a:pPr algn="ctr"/>
            <a:r>
              <a:rPr lang="cs-CZ" sz="7200" b="1" u="sng" dirty="0" smtClean="0">
                <a:solidFill>
                  <a:srgbClr val="FF0000"/>
                </a:solidFill>
              </a:rPr>
              <a:t>Profile </a:t>
            </a:r>
            <a:r>
              <a:rPr lang="cs-CZ" sz="7200" b="1" u="sng" dirty="0" err="1" smtClean="0">
                <a:solidFill>
                  <a:srgbClr val="FF0000"/>
                </a:solidFill>
              </a:rPr>
              <a:t>first</a:t>
            </a:r>
            <a:r>
              <a:rPr lang="cs-CZ" sz="7200" b="1" u="sng" dirty="0" smtClean="0">
                <a:solidFill>
                  <a:srgbClr val="FF0000"/>
                </a:solidFill>
              </a:rPr>
              <a:t> Persona </a:t>
            </a:r>
            <a:r>
              <a:rPr lang="cs-CZ" sz="7200" b="1" u="sng" dirty="0" err="1" smtClean="0">
                <a:solidFill>
                  <a:srgbClr val="FF0000"/>
                </a:solidFill>
              </a:rPr>
              <a:t>Doll</a:t>
            </a:r>
            <a:endParaRPr lang="cs-CZ" sz="7200" b="1" u="sng" dirty="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95536" y="0"/>
            <a:ext cx="39987466" cy="400110"/>
          </a:xfrm>
          <a:prstGeom prst="rect">
            <a:avLst/>
          </a:prstGeom>
          <a:noFill/>
        </p:spPr>
        <p:txBody>
          <a:bodyPr wrap="square" rtlCol="0">
            <a:spAutoFit/>
          </a:bodyPr>
          <a:lstStyle/>
          <a:p>
            <a:endParaRPr lang="cs-CZ" sz="2000" dirty="0"/>
          </a:p>
        </p:txBody>
      </p:sp>
      <p:sp>
        <p:nvSpPr>
          <p:cNvPr id="7" name="TextovéPole 6"/>
          <p:cNvSpPr txBox="1"/>
          <p:nvPr/>
        </p:nvSpPr>
        <p:spPr>
          <a:xfrm>
            <a:off x="539552" y="764704"/>
            <a:ext cx="7704856" cy="5324535"/>
          </a:xfrm>
          <a:prstGeom prst="rect">
            <a:avLst/>
          </a:prstGeom>
          <a:noFill/>
        </p:spPr>
        <p:txBody>
          <a:bodyPr wrap="square" rtlCol="0">
            <a:spAutoFit/>
          </a:bodyPr>
          <a:lstStyle/>
          <a:p>
            <a:r>
              <a:rPr lang="cs-CZ" sz="2000" b="1" dirty="0" err="1" smtClean="0"/>
              <a:t>Name</a:t>
            </a:r>
            <a:r>
              <a:rPr lang="cs-CZ" sz="2000" dirty="0" smtClean="0"/>
              <a:t>: Thomas </a:t>
            </a:r>
          </a:p>
          <a:p>
            <a:r>
              <a:rPr lang="cs-CZ" sz="2000" b="1" dirty="0" err="1" smtClean="0"/>
              <a:t>Family</a:t>
            </a:r>
            <a:r>
              <a:rPr lang="cs-CZ" sz="2000" b="1" dirty="0" smtClean="0"/>
              <a:t> </a:t>
            </a:r>
            <a:r>
              <a:rPr lang="cs-CZ" sz="2000" b="1" dirty="0" err="1" smtClean="0"/>
              <a:t>structure</a:t>
            </a:r>
            <a:r>
              <a:rPr lang="cs-CZ" sz="2000" dirty="0" smtClean="0"/>
              <a:t>: </a:t>
            </a:r>
            <a:r>
              <a:rPr lang="cs-CZ" sz="2000" dirty="0" err="1" smtClean="0"/>
              <a:t>mother</a:t>
            </a:r>
            <a:r>
              <a:rPr lang="cs-CZ" sz="2000" dirty="0" smtClean="0"/>
              <a:t>, </a:t>
            </a:r>
            <a:r>
              <a:rPr lang="cs-CZ" sz="2000" dirty="0" err="1" smtClean="0"/>
              <a:t>father</a:t>
            </a:r>
            <a:r>
              <a:rPr lang="cs-CZ" sz="2000" dirty="0" smtClean="0"/>
              <a:t>, sister( 8 </a:t>
            </a:r>
            <a:r>
              <a:rPr lang="cs-CZ" sz="2000" dirty="0" err="1" smtClean="0"/>
              <a:t>years</a:t>
            </a:r>
            <a:r>
              <a:rPr lang="cs-CZ" sz="2000" dirty="0" smtClean="0"/>
              <a:t>)</a:t>
            </a:r>
          </a:p>
          <a:p>
            <a:r>
              <a:rPr lang="cs-CZ" sz="2000" b="1" dirty="0" err="1" smtClean="0"/>
              <a:t>Cultural</a:t>
            </a:r>
            <a:r>
              <a:rPr lang="cs-CZ" sz="2000" b="1" dirty="0" smtClean="0"/>
              <a:t> background</a:t>
            </a:r>
            <a:r>
              <a:rPr lang="cs-CZ" sz="2000" dirty="0" smtClean="0"/>
              <a:t>: </a:t>
            </a:r>
            <a:r>
              <a:rPr lang="cs-CZ" sz="2000" dirty="0" err="1" smtClean="0"/>
              <a:t>Mother</a:t>
            </a:r>
            <a:r>
              <a:rPr lang="cs-CZ" sz="2000" dirty="0" smtClean="0"/>
              <a:t> </a:t>
            </a:r>
            <a:r>
              <a:rPr lang="cs-CZ" sz="2000" dirty="0" err="1" smtClean="0"/>
              <a:t>is</a:t>
            </a:r>
            <a:r>
              <a:rPr lang="cs-CZ" sz="2000" dirty="0" smtClean="0"/>
              <a:t> </a:t>
            </a:r>
            <a:r>
              <a:rPr lang="cs-CZ" sz="2000" dirty="0" err="1" smtClean="0"/>
              <a:t>Czech</a:t>
            </a:r>
            <a:r>
              <a:rPr lang="cs-CZ" sz="2000" dirty="0" smtClean="0"/>
              <a:t>, </a:t>
            </a:r>
            <a:r>
              <a:rPr lang="cs-CZ" sz="2000" dirty="0" err="1" smtClean="0"/>
              <a:t>father</a:t>
            </a:r>
            <a:r>
              <a:rPr lang="cs-CZ" sz="2000" dirty="0" smtClean="0"/>
              <a:t> </a:t>
            </a:r>
            <a:r>
              <a:rPr lang="cs-CZ" sz="2000" dirty="0" err="1" smtClean="0"/>
              <a:t>is</a:t>
            </a:r>
            <a:r>
              <a:rPr lang="cs-CZ" sz="2000" dirty="0" smtClean="0"/>
              <a:t> </a:t>
            </a:r>
            <a:r>
              <a:rPr lang="cs-CZ" sz="2000" dirty="0" err="1" smtClean="0"/>
              <a:t>an</a:t>
            </a:r>
            <a:r>
              <a:rPr lang="cs-CZ" sz="2000" dirty="0" smtClean="0"/>
              <a:t> </a:t>
            </a:r>
            <a:r>
              <a:rPr lang="cs-CZ" sz="2000" dirty="0" err="1" smtClean="0"/>
              <a:t>Englishman</a:t>
            </a:r>
            <a:r>
              <a:rPr lang="cs-CZ" sz="2000" dirty="0" smtClean="0"/>
              <a:t>.</a:t>
            </a:r>
          </a:p>
          <a:p>
            <a:r>
              <a:rPr lang="cs-CZ" sz="2000" b="1" dirty="0" err="1" smtClean="0"/>
              <a:t>Where</a:t>
            </a:r>
            <a:r>
              <a:rPr lang="cs-CZ" sz="2000" b="1" dirty="0" smtClean="0"/>
              <a:t> he </a:t>
            </a:r>
            <a:r>
              <a:rPr lang="cs-CZ" sz="2000" b="1" dirty="0" err="1" smtClean="0"/>
              <a:t>lives</a:t>
            </a:r>
            <a:r>
              <a:rPr lang="cs-CZ" sz="2000" dirty="0" smtClean="0"/>
              <a:t>: Thomas </a:t>
            </a:r>
            <a:r>
              <a:rPr lang="cs-CZ" sz="2000" dirty="0" err="1" smtClean="0"/>
              <a:t>lives</a:t>
            </a:r>
            <a:r>
              <a:rPr lang="cs-CZ" sz="2000" dirty="0" smtClean="0"/>
              <a:t> in a </a:t>
            </a:r>
            <a:r>
              <a:rPr lang="cs-CZ" sz="2000" dirty="0" err="1" smtClean="0"/>
              <a:t>private</a:t>
            </a:r>
            <a:r>
              <a:rPr lang="cs-CZ" sz="2000" dirty="0" smtClean="0"/>
              <a:t> house in </a:t>
            </a:r>
            <a:r>
              <a:rPr lang="cs-CZ" sz="2000" dirty="0" err="1" smtClean="0"/>
              <a:t>Prague</a:t>
            </a:r>
            <a:r>
              <a:rPr lang="cs-CZ" sz="2000" dirty="0" smtClean="0"/>
              <a:t>.</a:t>
            </a:r>
          </a:p>
          <a:p>
            <a:r>
              <a:rPr lang="cs-CZ" sz="2000" b="1" dirty="0" err="1" smtClean="0"/>
              <a:t>Languages</a:t>
            </a:r>
            <a:r>
              <a:rPr lang="cs-CZ" sz="2000" b="1" dirty="0" smtClean="0"/>
              <a:t> he </a:t>
            </a:r>
            <a:r>
              <a:rPr lang="cs-CZ" sz="2000" b="1" dirty="0" err="1" smtClean="0"/>
              <a:t>speaks</a:t>
            </a:r>
            <a:r>
              <a:rPr lang="cs-CZ" sz="2000" dirty="0" smtClean="0"/>
              <a:t>: </a:t>
            </a:r>
            <a:r>
              <a:rPr lang="cs-CZ" sz="2000" dirty="0" err="1" smtClean="0"/>
              <a:t>With</a:t>
            </a:r>
            <a:r>
              <a:rPr lang="cs-CZ" sz="2000" dirty="0" smtClean="0"/>
              <a:t> her </a:t>
            </a:r>
            <a:r>
              <a:rPr lang="cs-CZ" sz="2000" dirty="0" err="1" smtClean="0"/>
              <a:t>mother</a:t>
            </a:r>
            <a:r>
              <a:rPr lang="cs-CZ" sz="2000" dirty="0" smtClean="0"/>
              <a:t> </a:t>
            </a:r>
            <a:r>
              <a:rPr lang="cs-CZ" sz="2000" dirty="0" err="1" smtClean="0"/>
              <a:t>and</a:t>
            </a:r>
            <a:r>
              <a:rPr lang="cs-CZ" sz="2000" dirty="0" smtClean="0"/>
              <a:t> sister </a:t>
            </a:r>
            <a:r>
              <a:rPr lang="cs-CZ" sz="2000" dirty="0" err="1" smtClean="0"/>
              <a:t>Czech</a:t>
            </a:r>
            <a:r>
              <a:rPr lang="cs-CZ" sz="2000" dirty="0" smtClean="0"/>
              <a:t>, </a:t>
            </a:r>
            <a:r>
              <a:rPr lang="cs-CZ" sz="2000" dirty="0" err="1" smtClean="0"/>
              <a:t>when</a:t>
            </a:r>
            <a:r>
              <a:rPr lang="cs-CZ" sz="2000" dirty="0" smtClean="0"/>
              <a:t> </a:t>
            </a:r>
            <a:r>
              <a:rPr lang="cs-CZ" sz="2000" dirty="0" err="1" smtClean="0"/>
              <a:t>the</a:t>
            </a:r>
            <a:r>
              <a:rPr lang="cs-CZ" sz="2000" dirty="0" smtClean="0"/>
              <a:t> </a:t>
            </a:r>
            <a:r>
              <a:rPr lang="cs-CZ" sz="2000" dirty="0" err="1" smtClean="0"/>
              <a:t>father</a:t>
            </a:r>
            <a:r>
              <a:rPr lang="cs-CZ" sz="2000" dirty="0" smtClean="0"/>
              <a:t> </a:t>
            </a:r>
            <a:r>
              <a:rPr lang="cs-CZ" sz="2000" dirty="0" err="1" smtClean="0"/>
              <a:t>is</a:t>
            </a:r>
            <a:r>
              <a:rPr lang="cs-CZ" sz="2000" dirty="0" smtClean="0"/>
              <a:t> </a:t>
            </a:r>
            <a:r>
              <a:rPr lang="cs-CZ" sz="2000" dirty="0" err="1" smtClean="0"/>
              <a:t>at</a:t>
            </a:r>
            <a:r>
              <a:rPr lang="cs-CZ" sz="2000" dirty="0" smtClean="0"/>
              <a:t> </a:t>
            </a:r>
            <a:r>
              <a:rPr lang="cs-CZ" sz="2000" dirty="0" err="1" smtClean="0"/>
              <a:t>home</a:t>
            </a:r>
            <a:r>
              <a:rPr lang="cs-CZ" sz="2000" dirty="0" smtClean="0"/>
              <a:t>,</a:t>
            </a:r>
            <a:r>
              <a:rPr lang="cs-CZ" sz="2000" dirty="0" err="1" smtClean="0"/>
              <a:t>everyone</a:t>
            </a:r>
            <a:r>
              <a:rPr lang="cs-CZ" sz="2000" dirty="0" smtClean="0"/>
              <a:t> </a:t>
            </a:r>
            <a:r>
              <a:rPr lang="cs-CZ" sz="2000" dirty="0" err="1" smtClean="0"/>
              <a:t>speaks</a:t>
            </a:r>
            <a:r>
              <a:rPr lang="cs-CZ" sz="2000" dirty="0" smtClean="0"/>
              <a:t> </a:t>
            </a:r>
            <a:r>
              <a:rPr lang="cs-CZ" sz="2000" dirty="0" err="1" smtClean="0"/>
              <a:t>English</a:t>
            </a:r>
            <a:r>
              <a:rPr lang="cs-CZ" sz="2000" dirty="0" smtClean="0"/>
              <a:t>.</a:t>
            </a:r>
          </a:p>
          <a:p>
            <a:r>
              <a:rPr lang="cs-CZ" sz="2000" b="1" dirty="0" err="1" smtClean="0"/>
              <a:t>Likes</a:t>
            </a:r>
            <a:r>
              <a:rPr lang="cs-CZ" sz="2000" dirty="0" smtClean="0"/>
              <a:t>: Thomas </a:t>
            </a:r>
            <a:r>
              <a:rPr lang="cs-CZ" sz="2000" dirty="0" err="1" smtClean="0"/>
              <a:t>often</a:t>
            </a:r>
            <a:r>
              <a:rPr lang="cs-CZ" sz="2000" dirty="0" smtClean="0"/>
              <a:t> </a:t>
            </a:r>
            <a:r>
              <a:rPr lang="cs-CZ" sz="2000" dirty="0" err="1" smtClean="0"/>
              <a:t>plays</a:t>
            </a:r>
            <a:r>
              <a:rPr lang="cs-CZ" sz="2000" dirty="0" smtClean="0"/>
              <a:t> </a:t>
            </a:r>
            <a:r>
              <a:rPr lang="cs-CZ" sz="2000" dirty="0" err="1" smtClean="0"/>
              <a:t>with</a:t>
            </a:r>
            <a:r>
              <a:rPr lang="cs-CZ" sz="2000" dirty="0" smtClean="0"/>
              <a:t> Lego, </a:t>
            </a:r>
            <a:r>
              <a:rPr lang="cs-CZ" sz="2000" dirty="0" err="1" smtClean="0"/>
              <a:t>with</a:t>
            </a:r>
            <a:r>
              <a:rPr lang="cs-CZ" sz="2000" dirty="0" smtClean="0"/>
              <a:t> </a:t>
            </a:r>
            <a:r>
              <a:rPr lang="cs-CZ" sz="2000" dirty="0" err="1" smtClean="0"/>
              <a:t>large</a:t>
            </a:r>
            <a:r>
              <a:rPr lang="cs-CZ" sz="2000" dirty="0" smtClean="0"/>
              <a:t> </a:t>
            </a:r>
            <a:r>
              <a:rPr lang="cs-CZ" sz="2000" dirty="0" err="1" smtClean="0"/>
              <a:t>cubes</a:t>
            </a:r>
            <a:r>
              <a:rPr lang="cs-CZ" sz="2000" dirty="0" smtClean="0"/>
              <a:t>- he </a:t>
            </a:r>
            <a:r>
              <a:rPr lang="cs-CZ" sz="2000" dirty="0" err="1" smtClean="0"/>
              <a:t>builds</a:t>
            </a:r>
            <a:r>
              <a:rPr lang="cs-CZ" sz="2000" dirty="0" smtClean="0"/>
              <a:t> </a:t>
            </a:r>
            <a:r>
              <a:rPr lang="cs-CZ" sz="2000" dirty="0" err="1" smtClean="0"/>
              <a:t>them</a:t>
            </a:r>
            <a:r>
              <a:rPr lang="cs-CZ" sz="2000" dirty="0" smtClean="0"/>
              <a:t> </a:t>
            </a:r>
            <a:r>
              <a:rPr lang="cs-CZ" sz="2000" dirty="0" err="1" smtClean="0"/>
              <a:t>houses.Outdoors</a:t>
            </a:r>
            <a:r>
              <a:rPr lang="cs-CZ" sz="2000" dirty="0" smtClean="0"/>
              <a:t> </a:t>
            </a:r>
            <a:r>
              <a:rPr lang="cs-CZ" sz="2000" dirty="0" err="1" smtClean="0"/>
              <a:t>like</a:t>
            </a:r>
            <a:r>
              <a:rPr lang="cs-CZ" sz="2000" dirty="0" smtClean="0"/>
              <a:t> </a:t>
            </a:r>
            <a:r>
              <a:rPr lang="cs-CZ" sz="2000" dirty="0" err="1" smtClean="0"/>
              <a:t>riding</a:t>
            </a:r>
            <a:r>
              <a:rPr lang="cs-CZ" sz="2000" dirty="0" smtClean="0"/>
              <a:t> a </a:t>
            </a:r>
            <a:r>
              <a:rPr lang="cs-CZ" sz="2000" dirty="0" err="1" smtClean="0"/>
              <a:t>bike</a:t>
            </a:r>
            <a:r>
              <a:rPr lang="cs-CZ" sz="2000" dirty="0" smtClean="0"/>
              <a:t>, </a:t>
            </a:r>
            <a:r>
              <a:rPr lang="cs-CZ" sz="2000" dirty="0" err="1" smtClean="0"/>
              <a:t>playing</a:t>
            </a:r>
            <a:r>
              <a:rPr lang="cs-CZ" sz="2000" dirty="0" smtClean="0"/>
              <a:t> </a:t>
            </a:r>
            <a:r>
              <a:rPr lang="cs-CZ" sz="2000" dirty="0" err="1" smtClean="0"/>
              <a:t>football</a:t>
            </a:r>
            <a:r>
              <a:rPr lang="cs-CZ" sz="2000" dirty="0" smtClean="0"/>
              <a:t> </a:t>
            </a:r>
            <a:r>
              <a:rPr lang="cs-CZ" sz="2000" dirty="0" err="1" smtClean="0"/>
              <a:t>and</a:t>
            </a:r>
            <a:r>
              <a:rPr lang="cs-CZ" sz="2000" dirty="0" smtClean="0"/>
              <a:t> </a:t>
            </a:r>
            <a:r>
              <a:rPr lang="cs-CZ" sz="2000" dirty="0" err="1" smtClean="0"/>
              <a:t>various</a:t>
            </a:r>
            <a:r>
              <a:rPr lang="cs-CZ" sz="2000" dirty="0" smtClean="0"/>
              <a:t> </a:t>
            </a:r>
            <a:r>
              <a:rPr lang="cs-CZ" sz="2000" dirty="0" err="1" smtClean="0"/>
              <a:t>physical</a:t>
            </a:r>
            <a:r>
              <a:rPr lang="cs-CZ" sz="2000" dirty="0" smtClean="0"/>
              <a:t> </a:t>
            </a:r>
            <a:r>
              <a:rPr lang="cs-CZ" sz="2000" dirty="0" err="1" smtClean="0"/>
              <a:t>games</a:t>
            </a:r>
            <a:r>
              <a:rPr lang="cs-CZ" sz="2000" dirty="0" smtClean="0"/>
              <a:t>. His favorite sport </a:t>
            </a:r>
            <a:r>
              <a:rPr lang="cs-CZ" sz="2000" dirty="0" err="1" smtClean="0"/>
              <a:t>is</a:t>
            </a:r>
            <a:r>
              <a:rPr lang="cs-CZ" sz="2000" dirty="0" smtClean="0"/>
              <a:t> </a:t>
            </a:r>
            <a:r>
              <a:rPr lang="cs-CZ" sz="2000" dirty="0" err="1" smtClean="0"/>
              <a:t>swimming</a:t>
            </a:r>
            <a:r>
              <a:rPr lang="cs-CZ" sz="2000" dirty="0" smtClean="0"/>
              <a:t>. </a:t>
            </a:r>
            <a:r>
              <a:rPr lang="cs-CZ" sz="2000" dirty="0" err="1" smtClean="0"/>
              <a:t>Like</a:t>
            </a:r>
            <a:r>
              <a:rPr lang="cs-CZ" sz="2000" dirty="0" smtClean="0"/>
              <a:t> </a:t>
            </a:r>
            <a:r>
              <a:rPr lang="cs-CZ" sz="2000" dirty="0" err="1" smtClean="0"/>
              <a:t>playing</a:t>
            </a:r>
            <a:r>
              <a:rPr lang="cs-CZ" sz="2000" dirty="0" smtClean="0"/>
              <a:t> </a:t>
            </a:r>
            <a:r>
              <a:rPr lang="cs-CZ" sz="2000" dirty="0" err="1" smtClean="0"/>
              <a:t>cards</a:t>
            </a:r>
            <a:r>
              <a:rPr lang="cs-CZ" sz="2000" dirty="0" smtClean="0"/>
              <a:t>.</a:t>
            </a:r>
          </a:p>
          <a:p>
            <a:r>
              <a:rPr lang="cs-CZ" sz="2000" b="1" dirty="0" err="1" smtClean="0"/>
              <a:t>Dislikes</a:t>
            </a:r>
            <a:r>
              <a:rPr lang="cs-CZ" sz="2000" dirty="0" smtClean="0"/>
              <a:t>: </a:t>
            </a:r>
            <a:r>
              <a:rPr lang="cs-CZ" sz="2000" dirty="0" err="1" smtClean="0"/>
              <a:t>Cleaning</a:t>
            </a:r>
            <a:r>
              <a:rPr lang="cs-CZ" sz="2000" dirty="0" smtClean="0"/>
              <a:t>.</a:t>
            </a:r>
          </a:p>
          <a:p>
            <a:r>
              <a:rPr lang="cs-CZ" sz="2000" b="1" dirty="0" err="1" smtClean="0"/>
              <a:t>Is</a:t>
            </a:r>
            <a:r>
              <a:rPr lang="cs-CZ" sz="2000" b="1" dirty="0" smtClean="0"/>
              <a:t> </a:t>
            </a:r>
            <a:r>
              <a:rPr lang="cs-CZ" sz="2000" b="1" dirty="0" err="1" smtClean="0"/>
              <a:t>difficult</a:t>
            </a:r>
            <a:r>
              <a:rPr lang="cs-CZ" sz="2000" dirty="0" smtClean="0"/>
              <a:t>: Thomas </a:t>
            </a:r>
            <a:r>
              <a:rPr lang="cs-CZ" sz="2000" dirty="0" err="1" smtClean="0"/>
              <a:t>hard</a:t>
            </a:r>
            <a:r>
              <a:rPr lang="cs-CZ" sz="2000" dirty="0" smtClean="0"/>
              <a:t> to </a:t>
            </a:r>
            <a:r>
              <a:rPr lang="cs-CZ" sz="2000" dirty="0" err="1" smtClean="0"/>
              <a:t>bear</a:t>
            </a:r>
            <a:r>
              <a:rPr lang="cs-CZ" sz="2000" dirty="0" smtClean="0"/>
              <a:t> </a:t>
            </a:r>
            <a:r>
              <a:rPr lang="cs-CZ" sz="2000" dirty="0" err="1" smtClean="0"/>
              <a:t>defeat</a:t>
            </a:r>
            <a:r>
              <a:rPr lang="cs-CZ" sz="2000" dirty="0" smtClean="0"/>
              <a:t>.</a:t>
            </a:r>
          </a:p>
          <a:p>
            <a:r>
              <a:rPr lang="cs-CZ" sz="2000" b="1" dirty="0" err="1" smtClean="0"/>
              <a:t>Is</a:t>
            </a:r>
            <a:r>
              <a:rPr lang="cs-CZ" sz="2000" b="1" dirty="0" smtClean="0"/>
              <a:t> </a:t>
            </a:r>
            <a:r>
              <a:rPr lang="cs-CZ" sz="2000" b="1" dirty="0" err="1" smtClean="0"/>
              <a:t>important</a:t>
            </a:r>
            <a:r>
              <a:rPr lang="cs-CZ" sz="2000" b="1" dirty="0" smtClean="0"/>
              <a:t> </a:t>
            </a:r>
            <a:r>
              <a:rPr lang="cs-CZ" sz="2000" b="1" dirty="0" err="1" smtClean="0"/>
              <a:t>for</a:t>
            </a:r>
            <a:r>
              <a:rPr lang="cs-CZ" sz="2000" b="1" dirty="0" smtClean="0"/>
              <a:t> </a:t>
            </a:r>
            <a:r>
              <a:rPr lang="cs-CZ" sz="2000" b="1" dirty="0" err="1" smtClean="0"/>
              <a:t>him</a:t>
            </a:r>
            <a:r>
              <a:rPr lang="cs-CZ" sz="2000" dirty="0" smtClean="0"/>
              <a:t>: To </a:t>
            </a:r>
            <a:r>
              <a:rPr lang="cs-CZ" sz="2000" dirty="0" err="1" smtClean="0"/>
              <a:t>be</a:t>
            </a:r>
            <a:r>
              <a:rPr lang="cs-CZ" sz="2000" dirty="0" smtClean="0"/>
              <a:t> </a:t>
            </a:r>
            <a:r>
              <a:rPr lang="cs-CZ" sz="2000" dirty="0" err="1" smtClean="0"/>
              <a:t>first</a:t>
            </a:r>
            <a:r>
              <a:rPr lang="cs-CZ" sz="2000" dirty="0" smtClean="0"/>
              <a:t> </a:t>
            </a:r>
            <a:r>
              <a:rPr lang="cs-CZ" sz="2000" dirty="0" err="1" smtClean="0"/>
              <a:t>everywhere</a:t>
            </a:r>
            <a:r>
              <a:rPr lang="cs-CZ" sz="2000" dirty="0" smtClean="0"/>
              <a:t>.</a:t>
            </a:r>
          </a:p>
          <a:p>
            <a:r>
              <a:rPr lang="cs-CZ" sz="2000" b="1" dirty="0" err="1" smtClean="0"/>
              <a:t>Is</a:t>
            </a:r>
            <a:r>
              <a:rPr lang="cs-CZ" sz="2000" b="1" dirty="0" smtClean="0"/>
              <a:t> </a:t>
            </a:r>
            <a:r>
              <a:rPr lang="cs-CZ" sz="2000" b="1" dirty="0" err="1" smtClean="0"/>
              <a:t>important</a:t>
            </a:r>
            <a:r>
              <a:rPr lang="cs-CZ" sz="2000" b="1" dirty="0" smtClean="0"/>
              <a:t> </a:t>
            </a:r>
            <a:r>
              <a:rPr lang="cs-CZ" sz="2000" b="1" dirty="0" err="1" smtClean="0"/>
              <a:t>for</a:t>
            </a:r>
            <a:r>
              <a:rPr lang="cs-CZ" sz="2000" b="1" dirty="0" smtClean="0"/>
              <a:t> </a:t>
            </a:r>
            <a:r>
              <a:rPr lang="cs-CZ" sz="2000" b="1" dirty="0" err="1" smtClean="0"/>
              <a:t>family</a:t>
            </a:r>
            <a:r>
              <a:rPr lang="cs-CZ" sz="2000" dirty="0" smtClean="0"/>
              <a:t>: </a:t>
            </a:r>
            <a:r>
              <a:rPr lang="cs-CZ" sz="2000" dirty="0" err="1" smtClean="0"/>
              <a:t>Health</a:t>
            </a:r>
            <a:r>
              <a:rPr lang="cs-CZ" sz="2000" dirty="0" smtClean="0"/>
              <a:t>, </a:t>
            </a:r>
            <a:r>
              <a:rPr lang="cs-CZ" sz="2000" dirty="0" err="1" smtClean="0"/>
              <a:t>family</a:t>
            </a:r>
            <a:r>
              <a:rPr lang="cs-CZ" sz="2000" dirty="0" smtClean="0"/>
              <a:t> </a:t>
            </a:r>
            <a:r>
              <a:rPr lang="cs-CZ" sz="2000" dirty="0" err="1" smtClean="0"/>
              <a:t>ties</a:t>
            </a:r>
            <a:r>
              <a:rPr lang="cs-CZ" sz="2000" dirty="0" smtClean="0"/>
              <a:t>- meeting </a:t>
            </a:r>
            <a:r>
              <a:rPr lang="cs-CZ" sz="2000" dirty="0" err="1" smtClean="0"/>
              <a:t>with</a:t>
            </a:r>
            <a:r>
              <a:rPr lang="cs-CZ" sz="2000" dirty="0" smtClean="0"/>
              <a:t> </a:t>
            </a:r>
            <a:r>
              <a:rPr lang="cs-CZ" sz="2000" dirty="0" err="1" smtClean="0"/>
              <a:t>family</a:t>
            </a:r>
            <a:r>
              <a:rPr lang="cs-CZ" sz="2000" dirty="0" smtClean="0"/>
              <a:t>( </a:t>
            </a:r>
            <a:r>
              <a:rPr lang="cs-CZ" sz="2000" dirty="0" err="1" smtClean="0"/>
              <a:t>also</a:t>
            </a:r>
            <a:r>
              <a:rPr lang="cs-CZ" sz="2000" dirty="0" smtClean="0"/>
              <a:t> </a:t>
            </a:r>
            <a:r>
              <a:rPr lang="cs-CZ" sz="2000" dirty="0" err="1" smtClean="0"/>
              <a:t>from</a:t>
            </a:r>
            <a:r>
              <a:rPr lang="cs-CZ" sz="2000" dirty="0" smtClean="0"/>
              <a:t> </a:t>
            </a:r>
            <a:r>
              <a:rPr lang="cs-CZ" sz="2000" dirty="0" err="1" smtClean="0"/>
              <a:t>England</a:t>
            </a:r>
            <a:r>
              <a:rPr lang="cs-CZ" sz="2000" dirty="0" smtClean="0"/>
              <a:t>)</a:t>
            </a:r>
          </a:p>
          <a:p>
            <a:r>
              <a:rPr lang="cs-CZ" sz="2000" b="1" dirty="0" err="1" smtClean="0"/>
              <a:t>The</a:t>
            </a:r>
            <a:r>
              <a:rPr lang="cs-CZ" sz="2000" b="1" dirty="0" smtClean="0"/>
              <a:t> most </a:t>
            </a:r>
            <a:r>
              <a:rPr lang="cs-CZ" sz="2000" b="1" dirty="0" err="1" smtClean="0"/>
              <a:t>beautiful</a:t>
            </a:r>
            <a:r>
              <a:rPr lang="cs-CZ" sz="2000" b="1" dirty="0" smtClean="0"/>
              <a:t> </a:t>
            </a:r>
            <a:r>
              <a:rPr lang="cs-CZ" sz="2000" b="1" dirty="0" err="1" smtClean="0"/>
              <a:t>days</a:t>
            </a:r>
            <a:r>
              <a:rPr lang="cs-CZ" sz="2000" b="1" dirty="0" smtClean="0"/>
              <a:t> </a:t>
            </a:r>
            <a:r>
              <a:rPr lang="cs-CZ" sz="2000" b="1" dirty="0" err="1" smtClean="0"/>
              <a:t>of</a:t>
            </a:r>
            <a:r>
              <a:rPr lang="cs-CZ" sz="2000" b="1" dirty="0" smtClean="0"/>
              <a:t> </a:t>
            </a:r>
            <a:r>
              <a:rPr lang="cs-CZ" sz="2000" b="1" dirty="0" err="1" smtClean="0"/>
              <a:t>the</a:t>
            </a:r>
            <a:r>
              <a:rPr lang="cs-CZ" sz="2000" b="1" dirty="0" smtClean="0"/>
              <a:t> </a:t>
            </a:r>
            <a:r>
              <a:rPr lang="cs-CZ" sz="2000" b="1" dirty="0" err="1" smtClean="0"/>
              <a:t>year</a:t>
            </a:r>
            <a:r>
              <a:rPr lang="cs-CZ" sz="2000" dirty="0" smtClean="0"/>
              <a:t>: </a:t>
            </a:r>
            <a:r>
              <a:rPr lang="cs-CZ" sz="2000" dirty="0" err="1" smtClean="0"/>
              <a:t>Holidays</a:t>
            </a:r>
            <a:r>
              <a:rPr lang="cs-CZ" sz="2000" dirty="0" smtClean="0"/>
              <a:t>, </a:t>
            </a:r>
            <a:r>
              <a:rPr lang="cs-CZ" sz="2000" dirty="0" err="1" smtClean="0"/>
              <a:t>Christmas</a:t>
            </a:r>
            <a:r>
              <a:rPr lang="cs-CZ" sz="2000" dirty="0" smtClean="0"/>
              <a:t> </a:t>
            </a:r>
            <a:r>
              <a:rPr lang="cs-CZ" sz="2000" dirty="0" err="1" smtClean="0"/>
              <a:t>and</a:t>
            </a:r>
            <a:r>
              <a:rPr lang="cs-CZ" sz="2000" dirty="0" smtClean="0"/>
              <a:t> </a:t>
            </a:r>
            <a:r>
              <a:rPr lang="cs-CZ" sz="2000" dirty="0" err="1" smtClean="0"/>
              <a:t>birthdays</a:t>
            </a:r>
            <a:r>
              <a:rPr lang="cs-CZ" sz="2000" dirty="0" smtClean="0"/>
              <a:t>.</a:t>
            </a:r>
          </a:p>
          <a:p>
            <a:r>
              <a:rPr lang="cs-CZ" sz="2000" b="1" dirty="0" err="1" smtClean="0"/>
              <a:t>Food</a:t>
            </a:r>
            <a:r>
              <a:rPr lang="cs-CZ" sz="2000" b="1" dirty="0" smtClean="0"/>
              <a:t> he </a:t>
            </a:r>
            <a:r>
              <a:rPr lang="cs-CZ" sz="2000" b="1" dirty="0" err="1" smtClean="0"/>
              <a:t>likes</a:t>
            </a:r>
            <a:r>
              <a:rPr lang="cs-CZ" sz="2000" dirty="0" smtClean="0"/>
              <a:t>: </a:t>
            </a:r>
            <a:r>
              <a:rPr lang="cs-CZ" sz="2000" dirty="0" err="1" smtClean="0"/>
              <a:t>Chicken</a:t>
            </a:r>
            <a:r>
              <a:rPr lang="cs-CZ" sz="2000" dirty="0" smtClean="0"/>
              <a:t> </a:t>
            </a:r>
            <a:r>
              <a:rPr lang="cs-CZ" sz="2000" dirty="0" err="1" smtClean="0"/>
              <a:t>with</a:t>
            </a:r>
            <a:r>
              <a:rPr lang="cs-CZ" sz="2000" dirty="0" smtClean="0"/>
              <a:t> </a:t>
            </a:r>
            <a:r>
              <a:rPr lang="cs-CZ" sz="2000" dirty="0" err="1" smtClean="0"/>
              <a:t>potatoes</a:t>
            </a:r>
            <a:r>
              <a:rPr lang="cs-CZ" sz="2000" dirty="0" smtClean="0"/>
              <a:t>, </a:t>
            </a:r>
            <a:r>
              <a:rPr lang="cs-CZ" sz="2000" dirty="0" err="1" smtClean="0"/>
              <a:t>lasagna</a:t>
            </a:r>
            <a:r>
              <a:rPr lang="cs-CZ" sz="2000" dirty="0" smtClean="0"/>
              <a:t> </a:t>
            </a:r>
            <a:r>
              <a:rPr lang="cs-CZ" sz="2000" dirty="0" err="1" smtClean="0"/>
              <a:t>and</a:t>
            </a:r>
            <a:r>
              <a:rPr lang="cs-CZ" sz="2000" dirty="0" smtClean="0"/>
              <a:t> </a:t>
            </a:r>
            <a:r>
              <a:rPr lang="cs-CZ" sz="2000" dirty="0" err="1" smtClean="0"/>
              <a:t>Nuttela</a:t>
            </a:r>
            <a:r>
              <a:rPr lang="cs-CZ" sz="2000" dirty="0" smtClean="0"/>
              <a:t>.</a:t>
            </a:r>
          </a:p>
          <a:p>
            <a:r>
              <a:rPr lang="cs-CZ" sz="2000" b="1" dirty="0" err="1" smtClean="0"/>
              <a:t>Food</a:t>
            </a:r>
            <a:r>
              <a:rPr lang="cs-CZ" sz="2000" b="1" dirty="0" smtClean="0"/>
              <a:t> he </a:t>
            </a:r>
            <a:r>
              <a:rPr lang="cs-CZ" sz="2000" b="1" dirty="0" err="1" smtClean="0"/>
              <a:t>dislikes</a:t>
            </a:r>
            <a:r>
              <a:rPr lang="cs-CZ" sz="2000" dirty="0" smtClean="0"/>
              <a:t>: </a:t>
            </a:r>
            <a:r>
              <a:rPr lang="cs-CZ" sz="2000" dirty="0" err="1" smtClean="0"/>
              <a:t>Tomato</a:t>
            </a:r>
            <a:r>
              <a:rPr lang="cs-CZ" sz="2000" dirty="0" smtClean="0"/>
              <a:t> </a:t>
            </a:r>
            <a:r>
              <a:rPr lang="cs-CZ" sz="2000" dirty="0" err="1" smtClean="0"/>
              <a:t>soup</a:t>
            </a:r>
            <a:r>
              <a:rPr lang="cs-CZ" sz="2000" dirty="0" smtClean="0"/>
              <a:t>, </a:t>
            </a:r>
            <a:r>
              <a:rPr lang="cs-CZ" sz="2000" dirty="0" err="1" smtClean="0"/>
              <a:t>fish</a:t>
            </a:r>
            <a:r>
              <a:rPr lang="cs-CZ" sz="2000" dirty="0" smtClean="0"/>
              <a:t> </a:t>
            </a:r>
            <a:r>
              <a:rPr lang="cs-CZ" sz="2000" dirty="0" err="1" smtClean="0"/>
              <a:t>and</a:t>
            </a:r>
            <a:r>
              <a:rPr lang="cs-CZ" sz="2000" dirty="0" smtClean="0"/>
              <a:t> </a:t>
            </a:r>
            <a:r>
              <a:rPr lang="cs-CZ" sz="2000" dirty="0" err="1" smtClean="0"/>
              <a:t>cabbage</a:t>
            </a:r>
            <a:r>
              <a:rPr lang="cs-CZ" sz="2000" dirty="0" smtClean="0"/>
              <a:t>.</a:t>
            </a:r>
            <a:endParaRPr lang="cs-CZ" sz="2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474344"/>
            <a:ext cx="7848872" cy="5016758"/>
          </a:xfrm>
          <a:prstGeom prst="rect">
            <a:avLst/>
          </a:prstGeom>
        </p:spPr>
        <p:txBody>
          <a:bodyPr wrap="square">
            <a:spAutoFit/>
          </a:bodyPr>
          <a:lstStyle/>
          <a:p>
            <a:endParaRPr lang="cs-CZ" sz="2000" b="1" dirty="0" smtClean="0"/>
          </a:p>
          <a:p>
            <a:endParaRPr lang="cs-CZ" sz="2000" b="1" dirty="0" smtClean="0"/>
          </a:p>
          <a:p>
            <a:endParaRPr lang="cs-CZ" sz="2000" b="1" dirty="0" smtClean="0"/>
          </a:p>
          <a:p>
            <a:r>
              <a:rPr lang="cs-CZ" sz="2000" b="1" dirty="0" err="1" smtClean="0"/>
              <a:t>Fears</a:t>
            </a:r>
            <a:r>
              <a:rPr lang="cs-CZ" sz="2000" dirty="0" smtClean="0"/>
              <a:t>: </a:t>
            </a:r>
            <a:r>
              <a:rPr lang="cs-CZ" sz="2000" dirty="0" err="1" smtClean="0"/>
              <a:t>Of</a:t>
            </a:r>
            <a:r>
              <a:rPr lang="cs-CZ" sz="2000" dirty="0" smtClean="0"/>
              <a:t> </a:t>
            </a:r>
            <a:r>
              <a:rPr lang="cs-CZ" sz="2000" dirty="0" err="1" smtClean="0"/>
              <a:t>an</a:t>
            </a:r>
            <a:r>
              <a:rPr lang="cs-CZ" sz="2000" dirty="0" smtClean="0"/>
              <a:t> </a:t>
            </a:r>
            <a:r>
              <a:rPr lang="cs-CZ" sz="2000" dirty="0" err="1" smtClean="0"/>
              <a:t>English</a:t>
            </a:r>
            <a:r>
              <a:rPr lang="cs-CZ" sz="2000" dirty="0" smtClean="0"/>
              <a:t> </a:t>
            </a:r>
            <a:r>
              <a:rPr lang="cs-CZ" sz="2000" dirty="0" err="1" smtClean="0"/>
              <a:t>school</a:t>
            </a:r>
            <a:r>
              <a:rPr lang="cs-CZ" sz="2000" dirty="0" smtClean="0"/>
              <a:t> </a:t>
            </a:r>
            <a:r>
              <a:rPr lang="cs-CZ" sz="2000" dirty="0" err="1" smtClean="0"/>
              <a:t>that</a:t>
            </a:r>
            <a:r>
              <a:rPr lang="cs-CZ" sz="2000" dirty="0" smtClean="0"/>
              <a:t> </a:t>
            </a:r>
            <a:r>
              <a:rPr lang="cs-CZ" sz="2000" dirty="0" err="1" smtClean="0"/>
              <a:t>will</a:t>
            </a:r>
            <a:r>
              <a:rPr lang="cs-CZ" sz="2000" dirty="0" smtClean="0"/>
              <a:t> </a:t>
            </a:r>
            <a:r>
              <a:rPr lang="cs-CZ" sz="2000" dirty="0" err="1" smtClean="0"/>
              <a:t>come</a:t>
            </a:r>
            <a:r>
              <a:rPr lang="cs-CZ" sz="2000" dirty="0" smtClean="0"/>
              <a:t> </a:t>
            </a:r>
            <a:r>
              <a:rPr lang="cs-CZ" sz="2000" dirty="0" err="1" smtClean="0"/>
              <a:t>after</a:t>
            </a:r>
            <a:r>
              <a:rPr lang="cs-CZ" sz="2000" dirty="0" smtClean="0"/>
              <a:t> </a:t>
            </a:r>
            <a:r>
              <a:rPr lang="cs-CZ" sz="2000" dirty="0" err="1" smtClean="0"/>
              <a:t>the</a:t>
            </a:r>
            <a:r>
              <a:rPr lang="cs-CZ" sz="2000" dirty="0" smtClean="0"/>
              <a:t> </a:t>
            </a:r>
            <a:r>
              <a:rPr lang="cs-CZ" sz="2000" dirty="0" err="1" smtClean="0"/>
              <a:t>holidays</a:t>
            </a:r>
            <a:r>
              <a:rPr lang="cs-CZ" sz="2000" dirty="0" smtClean="0"/>
              <a:t>.</a:t>
            </a:r>
          </a:p>
          <a:p>
            <a:r>
              <a:rPr lang="cs-CZ" sz="2000" b="1" dirty="0" err="1" smtClean="0"/>
              <a:t>Physical</a:t>
            </a:r>
            <a:r>
              <a:rPr lang="cs-CZ" sz="2000" b="1" dirty="0" smtClean="0"/>
              <a:t> speciality</a:t>
            </a:r>
            <a:r>
              <a:rPr lang="cs-CZ" sz="2000" dirty="0" smtClean="0"/>
              <a:t>: Thomas </a:t>
            </a:r>
            <a:r>
              <a:rPr lang="cs-CZ" sz="2000" dirty="0" err="1" smtClean="0"/>
              <a:t>is</a:t>
            </a:r>
            <a:r>
              <a:rPr lang="cs-CZ" sz="2000" dirty="0" smtClean="0"/>
              <a:t> </a:t>
            </a:r>
            <a:r>
              <a:rPr lang="cs-CZ" sz="2000" dirty="0" err="1" smtClean="0"/>
              <a:t>hyperactive</a:t>
            </a:r>
            <a:r>
              <a:rPr lang="cs-CZ" sz="2000" dirty="0" smtClean="0"/>
              <a:t>.</a:t>
            </a:r>
          </a:p>
          <a:p>
            <a:r>
              <a:rPr lang="cs-CZ" sz="2000" b="1" dirty="0" err="1" smtClean="0"/>
              <a:t>Resent</a:t>
            </a:r>
            <a:r>
              <a:rPr lang="cs-CZ" sz="2000" b="1" dirty="0" smtClean="0"/>
              <a:t> </a:t>
            </a:r>
            <a:r>
              <a:rPr lang="cs-CZ" sz="2000" b="1" dirty="0" err="1" smtClean="0"/>
              <a:t>history</a:t>
            </a:r>
            <a:r>
              <a:rPr lang="cs-CZ" sz="2000" dirty="0" smtClean="0"/>
              <a:t>: Thomas </a:t>
            </a:r>
            <a:r>
              <a:rPr lang="cs-CZ" sz="2000" dirty="0" err="1" smtClean="0"/>
              <a:t>was</a:t>
            </a:r>
            <a:r>
              <a:rPr lang="cs-CZ" sz="2000" dirty="0" smtClean="0"/>
              <a:t> </a:t>
            </a:r>
            <a:r>
              <a:rPr lang="cs-CZ" sz="2000" dirty="0" err="1" smtClean="0"/>
              <a:t>born</a:t>
            </a:r>
            <a:r>
              <a:rPr lang="cs-CZ" sz="2000" dirty="0" smtClean="0"/>
              <a:t> in </a:t>
            </a:r>
            <a:r>
              <a:rPr lang="cs-CZ" sz="2000" dirty="0" err="1" smtClean="0"/>
              <a:t>Prague</a:t>
            </a:r>
            <a:r>
              <a:rPr lang="cs-CZ" sz="2000" dirty="0" smtClean="0"/>
              <a:t>. </a:t>
            </a:r>
            <a:r>
              <a:rPr lang="cs-CZ" sz="2000" dirty="0" err="1" smtClean="0"/>
              <a:t>When</a:t>
            </a:r>
            <a:r>
              <a:rPr lang="cs-CZ" sz="2000" dirty="0" smtClean="0"/>
              <a:t> he </a:t>
            </a:r>
            <a:r>
              <a:rPr lang="cs-CZ" sz="2000" dirty="0" err="1" smtClean="0"/>
              <a:t>was</a:t>
            </a:r>
            <a:r>
              <a:rPr lang="cs-CZ" sz="2000" dirty="0" smtClean="0"/>
              <a:t> 2 </a:t>
            </a:r>
            <a:r>
              <a:rPr lang="cs-CZ" sz="2000" dirty="0" err="1" smtClean="0"/>
              <a:t>years</a:t>
            </a:r>
            <a:r>
              <a:rPr lang="cs-CZ" sz="2000" dirty="0" smtClean="0"/>
              <a:t> </a:t>
            </a:r>
            <a:r>
              <a:rPr lang="cs-CZ" sz="2000" dirty="0" err="1" smtClean="0"/>
              <a:t>old</a:t>
            </a:r>
            <a:r>
              <a:rPr lang="cs-CZ" sz="2000" dirty="0" smtClean="0"/>
              <a:t>, </a:t>
            </a:r>
            <a:r>
              <a:rPr lang="cs-CZ" sz="2000" dirty="0" err="1" smtClean="0"/>
              <a:t>the</a:t>
            </a:r>
            <a:r>
              <a:rPr lang="cs-CZ" sz="2000" dirty="0" smtClean="0"/>
              <a:t> </a:t>
            </a:r>
            <a:r>
              <a:rPr lang="cs-CZ" sz="2000" dirty="0" err="1" smtClean="0"/>
              <a:t>family</a:t>
            </a:r>
            <a:r>
              <a:rPr lang="cs-CZ" sz="2000" dirty="0" smtClean="0"/>
              <a:t> </a:t>
            </a:r>
            <a:r>
              <a:rPr lang="cs-CZ" sz="2000" dirty="0" err="1" smtClean="0"/>
              <a:t>moved</a:t>
            </a:r>
            <a:r>
              <a:rPr lang="cs-CZ" sz="2000" dirty="0" smtClean="0"/>
              <a:t> to </a:t>
            </a:r>
            <a:r>
              <a:rPr lang="cs-CZ" sz="2000" dirty="0" err="1" smtClean="0"/>
              <a:t>Moravia</a:t>
            </a:r>
            <a:r>
              <a:rPr lang="cs-CZ" sz="2000" dirty="0" smtClean="0"/>
              <a:t> in </a:t>
            </a:r>
            <a:r>
              <a:rPr lang="cs-CZ" sz="2000" dirty="0" err="1" smtClean="0"/>
              <a:t>the</a:t>
            </a:r>
            <a:r>
              <a:rPr lang="cs-CZ" sz="2000" dirty="0" smtClean="0"/>
              <a:t> </a:t>
            </a:r>
            <a:r>
              <a:rPr lang="cs-CZ" sz="2000" dirty="0" err="1" smtClean="0"/>
              <a:t>village</a:t>
            </a:r>
            <a:r>
              <a:rPr lang="cs-CZ" sz="2000" dirty="0" smtClean="0"/>
              <a:t> </a:t>
            </a:r>
            <a:r>
              <a:rPr lang="cs-CZ" sz="2000" dirty="0" err="1" smtClean="0"/>
              <a:t>Šardice</a:t>
            </a:r>
            <a:r>
              <a:rPr lang="cs-CZ" sz="2000" dirty="0" smtClean="0"/>
              <a:t>, </a:t>
            </a:r>
            <a:r>
              <a:rPr lang="cs-CZ" sz="2000" dirty="0" err="1" smtClean="0"/>
              <a:t>because</a:t>
            </a:r>
            <a:r>
              <a:rPr lang="cs-CZ" sz="2000" dirty="0" smtClean="0"/>
              <a:t> </a:t>
            </a:r>
            <a:r>
              <a:rPr lang="cs-CZ" sz="2000" dirty="0" err="1" smtClean="0"/>
              <a:t>their</a:t>
            </a:r>
            <a:r>
              <a:rPr lang="cs-CZ" sz="2000" dirty="0" smtClean="0"/>
              <a:t> </a:t>
            </a:r>
            <a:r>
              <a:rPr lang="cs-CZ" sz="2000" dirty="0" err="1" smtClean="0"/>
              <a:t>father</a:t>
            </a:r>
            <a:r>
              <a:rPr lang="cs-CZ" sz="2000" dirty="0" smtClean="0"/>
              <a:t> had a </a:t>
            </a:r>
            <a:r>
              <a:rPr lang="cs-CZ" sz="2000" dirty="0" err="1" smtClean="0"/>
              <a:t>job</a:t>
            </a:r>
            <a:r>
              <a:rPr lang="cs-CZ" sz="2000" dirty="0" smtClean="0"/>
              <a:t> </a:t>
            </a:r>
            <a:r>
              <a:rPr lang="cs-CZ" sz="2000" dirty="0" err="1" smtClean="0"/>
              <a:t>here</a:t>
            </a:r>
            <a:r>
              <a:rPr lang="cs-CZ" sz="2000" dirty="0" smtClean="0"/>
              <a:t>. Thomas </a:t>
            </a:r>
            <a:r>
              <a:rPr lang="cs-CZ" sz="2000" dirty="0" err="1" smtClean="0"/>
              <a:t>was</a:t>
            </a:r>
            <a:r>
              <a:rPr lang="cs-CZ" sz="2000" dirty="0" smtClean="0"/>
              <a:t> in </a:t>
            </a:r>
            <a:r>
              <a:rPr lang="cs-CZ" sz="2000" dirty="0" err="1" smtClean="0"/>
              <a:t>our</a:t>
            </a:r>
            <a:r>
              <a:rPr lang="cs-CZ" sz="2000" dirty="0" smtClean="0"/>
              <a:t> </a:t>
            </a:r>
            <a:r>
              <a:rPr lang="cs-CZ" sz="2000" dirty="0" err="1" smtClean="0"/>
              <a:t>village</a:t>
            </a:r>
            <a:r>
              <a:rPr lang="cs-CZ" sz="2000" dirty="0" smtClean="0"/>
              <a:t> </a:t>
            </a:r>
            <a:r>
              <a:rPr lang="cs-CZ" sz="2000" dirty="0" err="1" smtClean="0"/>
              <a:t>very</a:t>
            </a:r>
            <a:r>
              <a:rPr lang="cs-CZ" sz="2000" dirty="0" smtClean="0"/>
              <a:t> </a:t>
            </a:r>
            <a:r>
              <a:rPr lang="cs-CZ" sz="2000" dirty="0" err="1" smtClean="0"/>
              <a:t>satisfied</a:t>
            </a:r>
            <a:r>
              <a:rPr lang="cs-CZ" sz="2000" dirty="0" smtClean="0"/>
              <a:t>. </a:t>
            </a:r>
            <a:r>
              <a:rPr lang="cs-CZ" sz="2000" dirty="0" err="1" smtClean="0"/>
              <a:t>When</a:t>
            </a:r>
            <a:r>
              <a:rPr lang="cs-CZ" sz="2000" dirty="0" smtClean="0"/>
              <a:t> he </a:t>
            </a:r>
            <a:r>
              <a:rPr lang="cs-CZ" sz="2000" dirty="0" err="1" smtClean="0"/>
              <a:t>was</a:t>
            </a:r>
            <a:r>
              <a:rPr lang="cs-CZ" sz="2000" dirty="0" smtClean="0"/>
              <a:t> 5 </a:t>
            </a:r>
            <a:r>
              <a:rPr lang="cs-CZ" sz="2000" dirty="0" err="1" smtClean="0"/>
              <a:t>years</a:t>
            </a:r>
            <a:r>
              <a:rPr lang="cs-CZ" sz="2000" dirty="0" smtClean="0"/>
              <a:t> </a:t>
            </a:r>
            <a:r>
              <a:rPr lang="cs-CZ" sz="2000" dirty="0" err="1" smtClean="0"/>
              <a:t>old</a:t>
            </a:r>
            <a:r>
              <a:rPr lang="cs-CZ" sz="2000" dirty="0" smtClean="0"/>
              <a:t>, </a:t>
            </a:r>
            <a:r>
              <a:rPr lang="cs-CZ" sz="2000" dirty="0" err="1" smtClean="0"/>
              <a:t>they</a:t>
            </a:r>
            <a:r>
              <a:rPr lang="cs-CZ" sz="2000" dirty="0" smtClean="0"/>
              <a:t> had to </a:t>
            </a:r>
            <a:r>
              <a:rPr lang="cs-CZ" sz="2000" dirty="0" err="1" smtClean="0"/>
              <a:t>move</a:t>
            </a:r>
            <a:r>
              <a:rPr lang="cs-CZ" sz="2000" dirty="0" smtClean="0"/>
              <a:t> </a:t>
            </a:r>
            <a:r>
              <a:rPr lang="cs-CZ" sz="2000" dirty="0" err="1" smtClean="0"/>
              <a:t>back</a:t>
            </a:r>
            <a:r>
              <a:rPr lang="cs-CZ" sz="2000" dirty="0" smtClean="0"/>
              <a:t> to </a:t>
            </a:r>
            <a:r>
              <a:rPr lang="cs-CZ" sz="2000" dirty="0" err="1" smtClean="0"/>
              <a:t>Prague</a:t>
            </a:r>
            <a:r>
              <a:rPr lang="cs-CZ" sz="2000" dirty="0" smtClean="0"/>
              <a:t>. Thomas </a:t>
            </a:r>
            <a:r>
              <a:rPr lang="cs-CZ" sz="2000" dirty="0" err="1" smtClean="0"/>
              <a:t>was</a:t>
            </a:r>
            <a:r>
              <a:rPr lang="cs-CZ" sz="2000" dirty="0" smtClean="0"/>
              <a:t> </a:t>
            </a:r>
            <a:r>
              <a:rPr lang="cs-CZ" sz="2000" dirty="0" err="1" smtClean="0"/>
              <a:t>very</a:t>
            </a:r>
            <a:r>
              <a:rPr lang="cs-CZ" sz="2000" dirty="0" smtClean="0"/>
              <a:t> </a:t>
            </a:r>
            <a:r>
              <a:rPr lang="cs-CZ" sz="2000" dirty="0" err="1" smtClean="0"/>
              <a:t>unhappy</a:t>
            </a:r>
            <a:r>
              <a:rPr lang="cs-CZ" sz="2000" dirty="0" smtClean="0"/>
              <a:t>. </a:t>
            </a:r>
            <a:r>
              <a:rPr lang="cs-CZ" sz="2000" dirty="0" err="1" smtClean="0"/>
              <a:t>They</a:t>
            </a:r>
            <a:r>
              <a:rPr lang="cs-CZ" sz="2000" dirty="0" smtClean="0"/>
              <a:t> </a:t>
            </a:r>
            <a:r>
              <a:rPr lang="cs-CZ" sz="2000" dirty="0" err="1" smtClean="0"/>
              <a:t>moved</a:t>
            </a:r>
            <a:r>
              <a:rPr lang="cs-CZ" sz="2000" dirty="0" smtClean="0"/>
              <a:t> </a:t>
            </a:r>
            <a:r>
              <a:rPr lang="cs-CZ" sz="2000" dirty="0" err="1" smtClean="0"/>
              <a:t>again</a:t>
            </a:r>
            <a:r>
              <a:rPr lang="cs-CZ" sz="2000" dirty="0" smtClean="0"/>
              <a:t> </a:t>
            </a:r>
            <a:r>
              <a:rPr lang="cs-CZ" sz="2000" dirty="0" err="1" smtClean="0"/>
              <a:t>because</a:t>
            </a:r>
            <a:r>
              <a:rPr lang="cs-CZ" sz="2000" dirty="0" smtClean="0"/>
              <a:t> </a:t>
            </a:r>
            <a:r>
              <a:rPr lang="cs-CZ" sz="2000" dirty="0" err="1" smtClean="0"/>
              <a:t>of</a:t>
            </a:r>
            <a:r>
              <a:rPr lang="cs-CZ" sz="2000" dirty="0" smtClean="0"/>
              <a:t> his </a:t>
            </a:r>
            <a:r>
              <a:rPr lang="cs-CZ" sz="2000" dirty="0" err="1" smtClean="0"/>
              <a:t>father’s</a:t>
            </a:r>
            <a:r>
              <a:rPr lang="cs-CZ" sz="2000" dirty="0" smtClean="0"/>
              <a:t> </a:t>
            </a:r>
            <a:r>
              <a:rPr lang="cs-CZ" sz="2000" dirty="0" err="1" smtClean="0"/>
              <a:t>work</a:t>
            </a:r>
            <a:r>
              <a:rPr lang="cs-CZ" sz="2000" dirty="0" smtClean="0"/>
              <a:t> </a:t>
            </a:r>
            <a:r>
              <a:rPr lang="cs-CZ" sz="2000" dirty="0" err="1" smtClean="0"/>
              <a:t>and</a:t>
            </a:r>
            <a:r>
              <a:rPr lang="cs-CZ" sz="2000" dirty="0" smtClean="0"/>
              <a:t> </a:t>
            </a:r>
            <a:r>
              <a:rPr lang="cs-CZ" sz="2000" dirty="0" err="1" smtClean="0"/>
              <a:t>because</a:t>
            </a:r>
            <a:r>
              <a:rPr lang="cs-CZ" sz="2000" dirty="0" smtClean="0"/>
              <a:t> </a:t>
            </a:r>
            <a:r>
              <a:rPr lang="cs-CZ" sz="2000" dirty="0" err="1" smtClean="0"/>
              <a:t>their</a:t>
            </a:r>
            <a:r>
              <a:rPr lang="cs-CZ" sz="2000" dirty="0" smtClean="0"/>
              <a:t> </a:t>
            </a:r>
            <a:r>
              <a:rPr lang="cs-CZ" sz="2000" dirty="0" err="1" smtClean="0"/>
              <a:t>father</a:t>
            </a:r>
            <a:r>
              <a:rPr lang="cs-CZ" sz="2000" dirty="0" smtClean="0"/>
              <a:t> </a:t>
            </a:r>
            <a:r>
              <a:rPr lang="cs-CZ" sz="2000" dirty="0" err="1" smtClean="0"/>
              <a:t>wished</a:t>
            </a:r>
            <a:r>
              <a:rPr lang="cs-CZ" sz="2000" dirty="0" smtClean="0"/>
              <a:t>  </a:t>
            </a:r>
            <a:r>
              <a:rPr lang="cs-CZ" sz="2000" dirty="0" err="1" smtClean="0"/>
              <a:t>the</a:t>
            </a:r>
            <a:r>
              <a:rPr lang="cs-CZ" sz="2000" dirty="0" smtClean="0"/>
              <a:t> </a:t>
            </a:r>
            <a:r>
              <a:rPr lang="cs-CZ" sz="2000" dirty="0" err="1" smtClean="0"/>
              <a:t>children</a:t>
            </a:r>
            <a:r>
              <a:rPr lang="cs-CZ" sz="2000" dirty="0" smtClean="0"/>
              <a:t> to </a:t>
            </a:r>
            <a:r>
              <a:rPr lang="cs-CZ" sz="2000" dirty="0" err="1" smtClean="0"/>
              <a:t>attend</a:t>
            </a:r>
            <a:r>
              <a:rPr lang="cs-CZ" sz="2000" dirty="0" smtClean="0"/>
              <a:t> in </a:t>
            </a:r>
            <a:r>
              <a:rPr lang="cs-CZ" sz="2000" dirty="0" err="1" smtClean="0"/>
              <a:t>Prague</a:t>
            </a:r>
            <a:r>
              <a:rPr lang="cs-CZ" sz="2000" dirty="0" smtClean="0"/>
              <a:t> </a:t>
            </a:r>
            <a:r>
              <a:rPr lang="cs-CZ" sz="2000" dirty="0" err="1" smtClean="0"/>
              <a:t>an</a:t>
            </a:r>
            <a:r>
              <a:rPr lang="cs-CZ" sz="2000" dirty="0" smtClean="0"/>
              <a:t> </a:t>
            </a:r>
            <a:r>
              <a:rPr lang="cs-CZ" sz="2000" dirty="0" err="1" smtClean="0"/>
              <a:t>English</a:t>
            </a:r>
            <a:r>
              <a:rPr lang="cs-CZ" sz="2000" dirty="0" smtClean="0"/>
              <a:t> </a:t>
            </a:r>
            <a:r>
              <a:rPr lang="cs-CZ" sz="2000" dirty="0" err="1" smtClean="0"/>
              <a:t>school</a:t>
            </a:r>
            <a:r>
              <a:rPr lang="cs-CZ" sz="2000" dirty="0" smtClean="0"/>
              <a:t>. </a:t>
            </a:r>
            <a:r>
              <a:rPr lang="cs-CZ" sz="2000" dirty="0" err="1" smtClean="0"/>
              <a:t>Parents</a:t>
            </a:r>
            <a:r>
              <a:rPr lang="cs-CZ" sz="2000" dirty="0" smtClean="0"/>
              <a:t> </a:t>
            </a:r>
            <a:r>
              <a:rPr lang="cs-CZ" sz="2000" dirty="0" err="1" smtClean="0"/>
              <a:t>still</a:t>
            </a:r>
            <a:r>
              <a:rPr lang="cs-CZ" sz="2000" dirty="0" smtClean="0"/>
              <a:t> house in </a:t>
            </a:r>
            <a:r>
              <a:rPr lang="cs-CZ" sz="2000" dirty="0" err="1" smtClean="0"/>
              <a:t>Šardice</a:t>
            </a:r>
            <a:r>
              <a:rPr lang="cs-CZ" sz="2000" dirty="0" smtClean="0"/>
              <a:t> sold </a:t>
            </a:r>
            <a:r>
              <a:rPr lang="cs-CZ" sz="2000" dirty="0" err="1" smtClean="0"/>
              <a:t>and</a:t>
            </a:r>
            <a:r>
              <a:rPr lang="cs-CZ" sz="2000" dirty="0" smtClean="0"/>
              <a:t> </a:t>
            </a:r>
            <a:r>
              <a:rPr lang="cs-CZ" sz="2000" dirty="0" err="1" smtClean="0"/>
              <a:t>so</a:t>
            </a:r>
            <a:r>
              <a:rPr lang="cs-CZ" sz="2000" dirty="0" smtClean="0"/>
              <a:t> </a:t>
            </a:r>
            <a:r>
              <a:rPr lang="cs-CZ" sz="2000" dirty="0" err="1" smtClean="0"/>
              <a:t>they’ve</a:t>
            </a:r>
            <a:r>
              <a:rPr lang="cs-CZ" sz="2000" dirty="0" smtClean="0"/>
              <a:t> </a:t>
            </a:r>
            <a:r>
              <a:rPr lang="cs-CZ" sz="2000" dirty="0" err="1" smtClean="0"/>
              <a:t>often</a:t>
            </a:r>
            <a:r>
              <a:rPr lang="cs-CZ" sz="2000" dirty="0" smtClean="0"/>
              <a:t> run as a </a:t>
            </a:r>
            <a:r>
              <a:rPr lang="cs-CZ" sz="2000" dirty="0" err="1" smtClean="0"/>
              <a:t>cottage</a:t>
            </a:r>
            <a:r>
              <a:rPr lang="cs-CZ" sz="2000" dirty="0" smtClean="0"/>
              <a:t> </a:t>
            </a:r>
            <a:r>
              <a:rPr lang="cs-CZ" sz="2000" dirty="0" err="1" smtClean="0"/>
              <a:t>and</a:t>
            </a:r>
            <a:r>
              <a:rPr lang="cs-CZ" sz="2000" dirty="0" smtClean="0"/>
              <a:t> Thomas </a:t>
            </a:r>
            <a:r>
              <a:rPr lang="cs-CZ" sz="2000" dirty="0" err="1" smtClean="0"/>
              <a:t>is</a:t>
            </a:r>
            <a:r>
              <a:rPr lang="cs-CZ" sz="2000" dirty="0" smtClean="0"/>
              <a:t> </a:t>
            </a:r>
            <a:r>
              <a:rPr lang="cs-CZ" sz="2000" dirty="0" err="1" smtClean="0"/>
              <a:t>very</a:t>
            </a:r>
            <a:r>
              <a:rPr lang="cs-CZ" sz="2000" dirty="0" smtClean="0"/>
              <a:t> happy. He </a:t>
            </a:r>
            <a:r>
              <a:rPr lang="cs-CZ" sz="2000" dirty="0" err="1" smtClean="0"/>
              <a:t>always</a:t>
            </a:r>
            <a:r>
              <a:rPr lang="cs-CZ" sz="2000" dirty="0" smtClean="0"/>
              <a:t> </a:t>
            </a:r>
            <a:r>
              <a:rPr lang="cs-CZ" sz="2000" dirty="0" err="1" smtClean="0"/>
              <a:t>comes</a:t>
            </a:r>
            <a:r>
              <a:rPr lang="cs-CZ" sz="2000" dirty="0" smtClean="0"/>
              <a:t> to </a:t>
            </a:r>
            <a:r>
              <a:rPr lang="cs-CZ" sz="2000" dirty="0" err="1" smtClean="0"/>
              <a:t>us</a:t>
            </a:r>
            <a:r>
              <a:rPr lang="cs-CZ" sz="2000" dirty="0" smtClean="0"/>
              <a:t> </a:t>
            </a:r>
            <a:r>
              <a:rPr lang="cs-CZ" sz="2000" dirty="0" err="1" smtClean="0"/>
              <a:t>also</a:t>
            </a:r>
            <a:r>
              <a:rPr lang="cs-CZ" sz="2000" dirty="0" smtClean="0"/>
              <a:t> look to </a:t>
            </a:r>
            <a:r>
              <a:rPr lang="cs-CZ" sz="2000" dirty="0" err="1" smtClean="0"/>
              <a:t>Kindergarten</a:t>
            </a:r>
            <a:r>
              <a:rPr lang="cs-CZ" sz="2000" dirty="0" smtClean="0"/>
              <a:t>.</a:t>
            </a:r>
          </a:p>
          <a:p>
            <a:r>
              <a:rPr lang="cs-CZ" sz="2000" b="1" dirty="0" err="1" smtClean="0"/>
              <a:t>Wish</a:t>
            </a:r>
            <a:r>
              <a:rPr lang="cs-CZ" sz="2000" dirty="0" smtClean="0"/>
              <a:t>: Thomas </a:t>
            </a:r>
            <a:r>
              <a:rPr lang="cs-CZ" sz="2000" dirty="0" err="1" smtClean="0"/>
              <a:t>wants</a:t>
            </a:r>
            <a:r>
              <a:rPr lang="cs-CZ" sz="2000" dirty="0" smtClean="0"/>
              <a:t> to go </a:t>
            </a:r>
            <a:r>
              <a:rPr lang="cs-CZ" sz="2000" dirty="0" err="1" smtClean="0"/>
              <a:t>back</a:t>
            </a:r>
            <a:r>
              <a:rPr lang="cs-CZ" sz="2000" dirty="0" smtClean="0"/>
              <a:t> to </a:t>
            </a:r>
            <a:r>
              <a:rPr lang="cs-CZ" sz="2000" dirty="0" err="1" smtClean="0"/>
              <a:t>Šardice</a:t>
            </a:r>
            <a:r>
              <a:rPr lang="cs-CZ" sz="2000" dirty="0" smtClean="0"/>
              <a:t>.</a:t>
            </a:r>
          </a:p>
          <a:p>
            <a:r>
              <a:rPr lang="cs-CZ" sz="2000" dirty="0" smtClean="0"/>
              <a:t> </a:t>
            </a:r>
          </a:p>
          <a:p>
            <a:endParaRPr lang="cs-CZ" sz="2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P1060948.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P1060943.JPG"/>
          <p:cNvPicPr>
            <a:picLocks noChangeAspect="1"/>
          </p:cNvPicPr>
          <p:nvPr/>
        </p:nvPicPr>
        <p:blipFill>
          <a:blip r:embed="rId2" cstate="print"/>
          <a:srcRect l="11594"/>
          <a:stretch>
            <a:fillRect/>
          </a:stretch>
        </p:blipFill>
        <p:spPr>
          <a:xfrm>
            <a:off x="899592" y="980728"/>
            <a:ext cx="6588732" cy="496855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twinspace.etwinning.net/files/collabspace/4/54/854/10854/images/b8f27a10.JPG"/>
          <p:cNvPicPr>
            <a:picLocks noChangeAspect="1" noChangeArrowheads="1"/>
          </p:cNvPicPr>
          <p:nvPr/>
        </p:nvPicPr>
        <p:blipFill>
          <a:blip r:embed="rId2" cstate="print"/>
          <a:srcRect/>
          <a:stretch>
            <a:fillRect/>
          </a:stretch>
        </p:blipFill>
        <p:spPr bwMode="auto">
          <a:xfrm>
            <a:off x="2267744" y="377280"/>
            <a:ext cx="4320480" cy="648072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P1060956.JPG"/>
          <p:cNvPicPr>
            <a:picLocks noChangeAspect="1"/>
          </p:cNvPicPr>
          <p:nvPr/>
        </p:nvPicPr>
        <p:blipFill>
          <a:blip r:embed="rId2" cstate="print"/>
          <a:srcRect l="23807" t="-9007" b="-17714"/>
          <a:stretch>
            <a:fillRect/>
          </a:stretch>
        </p:blipFill>
        <p:spPr>
          <a:xfrm rot="5400000">
            <a:off x="1300088" y="4168"/>
            <a:ext cx="6039768" cy="669674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P1060957.JPG"/>
          <p:cNvPicPr>
            <a:picLocks noChangeAspect="1"/>
          </p:cNvPicPr>
          <p:nvPr/>
        </p:nvPicPr>
        <p:blipFill>
          <a:blip r:embed="rId3" cstate="print"/>
          <a:stretch>
            <a:fillRect/>
          </a:stretch>
        </p:blipFill>
        <p:spPr>
          <a:xfrm>
            <a:off x="0" y="381000"/>
            <a:ext cx="9144000" cy="6096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P1060955.JPG"/>
          <p:cNvPicPr>
            <a:picLocks noChangeAspect="1"/>
          </p:cNvPicPr>
          <p:nvPr/>
        </p:nvPicPr>
        <p:blipFill>
          <a:blip r:embed="rId2" cstate="print"/>
          <a:stretch>
            <a:fillRect/>
          </a:stretch>
        </p:blipFill>
        <p:spPr>
          <a:xfrm>
            <a:off x="251520" y="332656"/>
            <a:ext cx="8640960" cy="576064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twinspace.etwinning.net/files/collabspace/4/54/854/10854/images/b810036b0.JPG"/>
          <p:cNvPicPr>
            <a:picLocks noChangeAspect="1" noChangeArrowheads="1"/>
          </p:cNvPicPr>
          <p:nvPr/>
        </p:nvPicPr>
        <p:blipFill>
          <a:blip r:embed="rId2" cstate="print"/>
          <a:srcRect/>
          <a:stretch>
            <a:fillRect/>
          </a:stretch>
        </p:blipFill>
        <p:spPr bwMode="auto">
          <a:xfrm>
            <a:off x="197467" y="476672"/>
            <a:ext cx="9078682" cy="604867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6" descr="P1020308.JPG"/>
          <p:cNvPicPr>
            <a:picLocks noChangeAspect="1"/>
          </p:cNvPicPr>
          <p:nvPr/>
        </p:nvPicPr>
        <p:blipFill>
          <a:blip r:embed="rId2" cstate="print"/>
          <a:stretch>
            <a:fillRect/>
          </a:stretch>
        </p:blipFill>
        <p:spPr>
          <a:xfrm rot="5400000">
            <a:off x="-207531" y="1583795"/>
            <a:ext cx="5400600" cy="4050450"/>
          </a:xfrm>
          <a:prstGeom prst="rect">
            <a:avLst/>
          </a:prstGeom>
        </p:spPr>
      </p:pic>
      <p:pic>
        <p:nvPicPr>
          <p:cNvPr id="3" name="Zástupný symbol pro obsah 7" descr="P1020317.JPG"/>
          <p:cNvPicPr>
            <a:picLocks noChangeAspect="1"/>
          </p:cNvPicPr>
          <p:nvPr/>
        </p:nvPicPr>
        <p:blipFill>
          <a:blip r:embed="rId3" cstate="print"/>
          <a:stretch>
            <a:fillRect/>
          </a:stretch>
        </p:blipFill>
        <p:spPr>
          <a:xfrm rot="5400000">
            <a:off x="4157953" y="1520788"/>
            <a:ext cx="5472610" cy="4104457"/>
          </a:xfrm>
          <a:prstGeom prst="rect">
            <a:avLst/>
          </a:prstGeom>
        </p:spPr>
      </p:pic>
      <p:sp>
        <p:nvSpPr>
          <p:cNvPr id="4" name="Nadpis 3"/>
          <p:cNvSpPr>
            <a:spLocks noGrp="1"/>
          </p:cNvSpPr>
          <p:nvPr>
            <p:ph type="title"/>
          </p:nvPr>
        </p:nvSpPr>
        <p:spPr>
          <a:xfrm>
            <a:off x="899592" y="274638"/>
            <a:ext cx="7787208" cy="634082"/>
          </a:xfrm>
        </p:spPr>
        <p:txBody>
          <a:bodyPr>
            <a:normAutofit/>
          </a:bodyPr>
          <a:lstStyle/>
          <a:p>
            <a:pPr algn="l"/>
            <a:r>
              <a:rPr lang="cs-CZ" sz="3200" dirty="0" err="1" smtClean="0"/>
              <a:t>how</a:t>
            </a:r>
            <a:r>
              <a:rPr lang="cs-CZ" sz="3200" dirty="0" smtClean="0"/>
              <a:t> </a:t>
            </a:r>
            <a:r>
              <a:rPr lang="cs-CZ" sz="3200" dirty="0" err="1" smtClean="0"/>
              <a:t>looks</a:t>
            </a:r>
            <a:r>
              <a:rPr lang="cs-CZ" sz="3200" dirty="0" smtClean="0"/>
              <a:t> </a:t>
            </a:r>
            <a:r>
              <a:rPr lang="en-US" sz="3200" dirty="0" smtClean="0"/>
              <a:t>outline of the human body</a:t>
            </a:r>
            <a:r>
              <a:rPr lang="cs-CZ" sz="3200" dirty="0" smtClean="0"/>
              <a:t> </a:t>
            </a:r>
            <a:endParaRPr lang="cs-CZ" sz="3200" dirty="0"/>
          </a:p>
        </p:txBody>
      </p:sp>
      <p:sp>
        <p:nvSpPr>
          <p:cNvPr id="5" name="Zástupný symbol pro obsah 4"/>
          <p:cNvSpPr>
            <a:spLocks noGrp="1"/>
          </p:cNvSpPr>
          <p:nvPr>
            <p:ph idx="1"/>
          </p:nvPr>
        </p:nvSpPr>
        <p:spPr>
          <a:xfrm>
            <a:off x="457200" y="836712"/>
            <a:ext cx="8507288" cy="5289451"/>
          </a:xfrm>
        </p:spPr>
        <p:txBody>
          <a:bodyPr/>
          <a:lstStyle/>
          <a:p>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P1020319.JPG"/>
          <p:cNvPicPr>
            <a:picLocks noGrp="1" noChangeAspect="1"/>
          </p:cNvPicPr>
          <p:nvPr>
            <p:ph sz="half" idx="4294967295"/>
          </p:nvPr>
        </p:nvPicPr>
        <p:blipFill>
          <a:blip r:embed="rId2" cstate="print"/>
          <a:stretch>
            <a:fillRect/>
          </a:stretch>
        </p:blipFill>
        <p:spPr>
          <a:xfrm>
            <a:off x="0" y="3500438"/>
            <a:ext cx="4038600" cy="3028950"/>
          </a:xfrm>
        </p:spPr>
      </p:pic>
      <p:pic>
        <p:nvPicPr>
          <p:cNvPr id="1028" name="Picture 4"/>
          <p:cNvPicPr>
            <a:picLocks noGrp="1" noChangeAspect="1" noChangeArrowheads="1"/>
          </p:cNvPicPr>
          <p:nvPr>
            <p:ph idx="4294967295"/>
          </p:nvPr>
        </p:nvPicPr>
        <p:blipFill>
          <a:blip r:embed="rId3" cstate="print"/>
          <a:stretch>
            <a:fillRect/>
          </a:stretch>
        </p:blipFill>
        <p:spPr bwMode="auto">
          <a:xfrm>
            <a:off x="4032250" y="2708920"/>
            <a:ext cx="5111750" cy="3833813"/>
          </a:xfrm>
          <a:prstGeom prst="rect">
            <a:avLst/>
          </a:prstGeom>
          <a:noFill/>
          <a:ln w="9525">
            <a:noFill/>
            <a:miter lim="800000"/>
            <a:headEnd/>
            <a:tailEnd/>
          </a:ln>
          <a:effectLst/>
        </p:spPr>
      </p:pic>
      <p:pic>
        <p:nvPicPr>
          <p:cNvPr id="17" name="Obrázek 16" descr="P1020318.JPG"/>
          <p:cNvPicPr>
            <a:picLocks noChangeAspect="1"/>
          </p:cNvPicPr>
          <p:nvPr/>
        </p:nvPicPr>
        <p:blipFill>
          <a:blip r:embed="rId4" cstate="print"/>
          <a:stretch>
            <a:fillRect/>
          </a:stretch>
        </p:blipFill>
        <p:spPr>
          <a:xfrm>
            <a:off x="1" y="0"/>
            <a:ext cx="4788024" cy="3206266"/>
          </a:xfrm>
          <a:prstGeom prst="rect">
            <a:avLst/>
          </a:prstGeom>
        </p:spPr>
      </p:pic>
      <p:pic>
        <p:nvPicPr>
          <p:cNvPr id="18" name="Obrázek 17" descr="P1020322.JPG"/>
          <p:cNvPicPr>
            <a:picLocks noChangeAspect="1"/>
          </p:cNvPicPr>
          <p:nvPr/>
        </p:nvPicPr>
        <p:blipFill>
          <a:blip r:embed="rId5" cstate="print"/>
          <a:stretch>
            <a:fillRect/>
          </a:stretch>
        </p:blipFill>
        <p:spPr>
          <a:xfrm>
            <a:off x="4764021" y="0"/>
            <a:ext cx="4379978" cy="328498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P102032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655</Words>
  <Application>Microsoft Office PowerPoint</Application>
  <PresentationFormat>Předvádění na obrazovce (4:3)</PresentationFormat>
  <Paragraphs>90</Paragraphs>
  <Slides>52</Slides>
  <Notes>1</Notes>
  <HiddenSlides>0</HiddenSlides>
  <MMClips>0</MMClips>
  <ScaleCrop>false</ScaleCrop>
  <HeadingPairs>
    <vt:vector size="4" baseType="variant">
      <vt:variant>
        <vt:lpstr>Motiv</vt:lpstr>
      </vt:variant>
      <vt:variant>
        <vt:i4>1</vt:i4>
      </vt:variant>
      <vt:variant>
        <vt:lpstr>Nadpisy snímků</vt:lpstr>
      </vt:variant>
      <vt:variant>
        <vt:i4>52</vt:i4>
      </vt:variant>
    </vt:vector>
  </HeadingPairs>
  <TitlesOfParts>
    <vt:vector size="53" baseType="lpstr">
      <vt:lpstr>Motiv sady Office</vt:lpstr>
      <vt:lpstr>Presentations for Battipaglia</vt:lpstr>
      <vt:lpstr>  Supporting childrens individuality  </vt:lpstr>
      <vt:lpstr>Snímek 3</vt:lpstr>
      <vt:lpstr>Children's activities Children's answers to the questions what I like and what I do not like</vt:lpstr>
      <vt:lpstr>Snímek 5</vt:lpstr>
      <vt:lpstr>Snímek 6</vt:lpstr>
      <vt:lpstr>how looks outline of the human body </vt:lpstr>
      <vt:lpstr>Snímek 8</vt:lpstr>
      <vt:lpstr>Snímek 9</vt:lpstr>
      <vt:lpstr>Snímek 10</vt:lpstr>
      <vt:lpstr>Snímek 11</vt:lpstr>
      <vt:lpstr>Snímek 12</vt:lpstr>
      <vt:lpstr>Snímek 13</vt:lpstr>
      <vt:lpstr>Snímek 14</vt:lpstr>
      <vt:lpstr>Snímek 15</vt:lpstr>
      <vt:lpstr>Development of the human body</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On the map are marked countries our friends from the project „Every child is special“</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 from Battipaglia</dc:title>
  <dc:creator>Iva Lesovská</dc:creator>
  <cp:lastModifiedBy>Iva Lesovská</cp:lastModifiedBy>
  <cp:revision>43</cp:revision>
  <dcterms:created xsi:type="dcterms:W3CDTF">2016-03-13T14:16:39Z</dcterms:created>
  <dcterms:modified xsi:type="dcterms:W3CDTF">2016-03-14T10:33:49Z</dcterms:modified>
</cp:coreProperties>
</file>