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7" r:id="rId3"/>
    <p:sldId id="266"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9B8A623C-B5CA-4095-80E8-775EAE46C54D}" type="datetimeFigureOut">
              <a:rPr lang="it-IT" smtClean="0"/>
              <a:pPr/>
              <a:t>10/03/2016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11400980-6492-4BA3-8A63-F854DF44A118}" type="slidenum">
              <a:rPr lang="it-IT" smtClean="0"/>
              <a:pPr/>
              <a:t>‹N›</a:t>
            </a:fld>
            <a:endParaRPr lang="it-IT"/>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400980-6492-4BA3-8A63-F854DF44A118}" type="slidenum">
              <a:rPr lang="it-IT" smtClean="0"/>
              <a:pPr/>
              <a:t>‹N›</a:t>
            </a:fld>
            <a:endParaRPr lang="it-IT"/>
          </a:p>
        </p:txBody>
      </p:sp>
    </p:spTree>
  </p:cSld>
  <p:clrMapOvr>
    <a:masterClrMapping/>
  </p:clrMapOvr>
  <p:transition spd="med">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400980-6492-4BA3-8A63-F854DF44A118}" type="slidenum">
              <a:rPr lang="it-IT" smtClean="0"/>
              <a:pPr/>
              <a:t>‹N›</a:t>
            </a:fld>
            <a:endParaRPr lang="it-IT"/>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400980-6492-4BA3-8A63-F854DF44A118}"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400980-6492-4BA3-8A63-F854DF44A118}"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1400980-6492-4BA3-8A63-F854DF44A118}"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11400980-6492-4BA3-8A63-F854DF44A11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11400980-6492-4BA3-8A63-F854DF44A118}"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9B8A623C-B5CA-4095-80E8-775EAE46C54D}" type="datetimeFigureOut">
              <a:rPr lang="it-IT" smtClean="0"/>
              <a:pPr/>
              <a:t>10/03/2016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11400980-6492-4BA3-8A63-F854DF44A118}" type="slidenum">
              <a:rPr lang="it-IT" smtClean="0"/>
              <a:pPr/>
              <a:t>‹N›</a:t>
            </a:fld>
            <a:endParaRPr lang="it-IT"/>
          </a:p>
        </p:txBody>
      </p:sp>
    </p:spTree>
  </p:cSld>
  <p:clrMapOvr>
    <a:masterClrMapping/>
  </p:clrMapOvr>
  <p:transition spd="med">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9B8A623C-B5CA-4095-80E8-775EAE46C54D}" type="datetimeFigureOut">
              <a:rPr lang="it-IT" smtClean="0"/>
              <a:pPr/>
              <a:t>10/03/2016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1400980-6492-4BA3-8A63-F854DF44A11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9B8A623C-B5CA-4095-80E8-775EAE46C54D}" type="datetimeFigureOut">
              <a:rPr lang="it-IT" smtClean="0"/>
              <a:pPr/>
              <a:t>10/03/2016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11400980-6492-4BA3-8A63-F854DF44A118}"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8A623C-B5CA-4095-80E8-775EAE46C54D}" type="datetimeFigureOut">
              <a:rPr lang="it-IT" smtClean="0"/>
              <a:pPr/>
              <a:t>10/03/2016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400980-6492-4BA3-8A63-F854DF44A11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ipe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400" dirty="0" err="1" smtClean="0"/>
              <a:t>ERSMUS+</a:t>
            </a:r>
            <a:r>
              <a:rPr lang="it-IT" sz="2400" dirty="0" smtClean="0"/>
              <a:t> </a:t>
            </a:r>
            <a:r>
              <a:rPr lang="it-IT" sz="2400" dirty="0" smtClean="0"/>
              <a:t/>
            </a:r>
            <a:br>
              <a:rPr lang="it-IT" sz="2400" dirty="0" smtClean="0"/>
            </a:br>
            <a:r>
              <a:rPr lang="it-IT" sz="2400" dirty="0" smtClean="0"/>
              <a:t>EVERY </a:t>
            </a:r>
            <a:r>
              <a:rPr lang="it-IT" sz="2400" dirty="0" smtClean="0"/>
              <a:t>CHILD IS SPECIAL</a:t>
            </a:r>
            <a:br>
              <a:rPr lang="it-IT" sz="2400" dirty="0" smtClean="0"/>
            </a:br>
            <a:r>
              <a:rPr lang="it-IT" sz="2400" dirty="0" err="1" smtClean="0"/>
              <a:t>Transnational</a:t>
            </a:r>
            <a:r>
              <a:rPr lang="it-IT" sz="2400" smtClean="0"/>
              <a:t> Meeting</a:t>
            </a:r>
            <a:r>
              <a:rPr lang="it-IT" sz="2400" dirty="0" smtClean="0"/>
              <a:t/>
            </a:r>
            <a:br>
              <a:rPr lang="it-IT" sz="2400" dirty="0" smtClean="0"/>
            </a:br>
            <a:r>
              <a:rPr lang="it-IT" sz="2400" dirty="0" smtClean="0"/>
              <a:t>Italy</a:t>
            </a:r>
            <a:r>
              <a:rPr lang="it-IT" sz="2400" dirty="0" smtClean="0"/>
              <a:t>, </a:t>
            </a:r>
            <a:r>
              <a:rPr lang="it-IT" sz="2400" dirty="0" smtClean="0"/>
              <a:t>Battipaglia </a:t>
            </a:r>
            <a:r>
              <a:rPr lang="it-IT" sz="2400" dirty="0" smtClean="0"/>
              <a:t>13°-17°of </a:t>
            </a:r>
            <a:r>
              <a:rPr lang="it-IT" sz="2400" dirty="0" smtClean="0"/>
              <a:t>March </a:t>
            </a:r>
            <a:r>
              <a:rPr lang="it-IT" sz="2400" dirty="0" smtClean="0"/>
              <a:t>2016  </a:t>
            </a:r>
            <a:endParaRPr lang="it-IT" sz="2400" dirty="0"/>
          </a:p>
        </p:txBody>
      </p:sp>
      <p:sp>
        <p:nvSpPr>
          <p:cNvPr id="3" name="Sottotitolo 2"/>
          <p:cNvSpPr>
            <a:spLocks noGrp="1"/>
          </p:cNvSpPr>
          <p:nvPr>
            <p:ph type="subTitle" idx="1"/>
          </p:nvPr>
        </p:nvSpPr>
        <p:spPr/>
        <p:txBody>
          <a:bodyPr>
            <a:normAutofit/>
          </a:bodyPr>
          <a:lstStyle/>
          <a:p>
            <a:pPr algn="ctr"/>
            <a:r>
              <a:rPr lang="it-IT" sz="5400" dirty="0" smtClean="0">
                <a:solidFill>
                  <a:schemeClr val="accent4">
                    <a:lumMod val="75000"/>
                  </a:schemeClr>
                </a:solidFill>
              </a:rPr>
              <a:t>INDIVIDUALITY</a:t>
            </a:r>
            <a:endParaRPr lang="it-IT" sz="5400" dirty="0">
              <a:solidFill>
                <a:schemeClr val="accent4">
                  <a:lumMod val="75000"/>
                </a:schemeClr>
              </a:solidFill>
            </a:endParaRPr>
          </a:p>
        </p:txBody>
      </p:sp>
      <p:pic>
        <p:nvPicPr>
          <p:cNvPr id="1026" name="Picture 2" descr="F:\Suitsupp_A3.jpeg"/>
          <p:cNvPicPr>
            <a:picLocks noChangeAspect="1" noChangeArrowheads="1"/>
          </p:cNvPicPr>
          <p:nvPr/>
        </p:nvPicPr>
        <p:blipFill>
          <a:blip r:embed="rId2" cstate="print"/>
          <a:srcRect/>
          <a:stretch>
            <a:fillRect/>
          </a:stretch>
        </p:blipFill>
        <p:spPr bwMode="auto">
          <a:xfrm>
            <a:off x="2627784" y="1"/>
            <a:ext cx="1368152" cy="1935236"/>
          </a:xfrm>
          <a:prstGeom prst="rect">
            <a:avLst/>
          </a:prstGeom>
          <a:noFill/>
        </p:spPr>
      </p:pic>
      <p:pic>
        <p:nvPicPr>
          <p:cNvPr id="1027" name="Picture 3" descr="C:\Users\GIUSEPPE\Desktop\Logo.jpg"/>
          <p:cNvPicPr>
            <a:picLocks noChangeAspect="1" noChangeArrowheads="1"/>
          </p:cNvPicPr>
          <p:nvPr/>
        </p:nvPicPr>
        <p:blipFill>
          <a:blip r:embed="rId3" cstate="print"/>
          <a:srcRect/>
          <a:stretch>
            <a:fillRect/>
          </a:stretch>
        </p:blipFill>
        <p:spPr bwMode="auto">
          <a:xfrm>
            <a:off x="7119329" y="116632"/>
            <a:ext cx="1629135" cy="1688920"/>
          </a:xfrm>
          <a:prstGeom prst="rect">
            <a:avLst/>
          </a:prstGeom>
          <a:noFill/>
        </p:spPr>
      </p:pic>
      <p:pic>
        <p:nvPicPr>
          <p:cNvPr id="6" name="Immagine 5" descr="Risultati immagini per IMMAGINE ERASMUS"/>
          <p:cNvPicPr/>
          <p:nvPr/>
        </p:nvPicPr>
        <p:blipFill>
          <a:blip r:embed="rId4" cstate="print"/>
          <a:srcRect/>
          <a:stretch>
            <a:fillRect/>
          </a:stretch>
        </p:blipFill>
        <p:spPr bwMode="auto">
          <a:xfrm>
            <a:off x="6876256" y="5733256"/>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628800"/>
            <a:ext cx="7200800" cy="4536504"/>
          </a:xfrm>
        </p:spPr>
        <p:txBody>
          <a:bodyPr>
            <a:normAutofit fontScale="92500" lnSpcReduction="20000"/>
          </a:bodyPr>
          <a:lstStyle/>
          <a:p>
            <a:pPr>
              <a:buNone/>
            </a:pPr>
            <a:r>
              <a:rPr lang="en-US" dirty="0" smtClean="0"/>
              <a:t>   Promote a positive classroom climate: </a:t>
            </a:r>
          </a:p>
          <a:p>
            <a:r>
              <a:rPr lang="en-US" dirty="0" smtClean="0"/>
              <a:t>attention to the needs and interests of each person, </a:t>
            </a:r>
          </a:p>
          <a:p>
            <a:r>
              <a:rPr lang="en-US" dirty="0" smtClean="0"/>
              <a:t>understanding and acceptance of the others;</a:t>
            </a:r>
          </a:p>
          <a:p>
            <a:r>
              <a:rPr lang="en-US" dirty="0" smtClean="0"/>
              <a:t> promote non-discriminatory behavior, but the sense of belonging to the group; </a:t>
            </a:r>
          </a:p>
          <a:p>
            <a:r>
              <a:rPr lang="en-US" dirty="0" smtClean="0"/>
              <a:t>appreciate differences.</a:t>
            </a:r>
          </a:p>
          <a:p>
            <a:r>
              <a:rPr lang="en-US" dirty="0" smtClean="0"/>
              <a:t> Importance of  physical spatial context</a:t>
            </a:r>
            <a:r>
              <a:rPr lang="en-US" dirty="0" smtClean="0"/>
              <a:t>: </a:t>
            </a:r>
            <a:r>
              <a:rPr lang="en-US" dirty="0" smtClean="0"/>
              <a:t>friendly classrooms, structured, in which all children have access to resources in a shared background in which everyone feels welcome</a:t>
            </a:r>
            <a:endParaRPr lang="it-IT" dirty="0"/>
          </a:p>
        </p:txBody>
      </p:sp>
      <p:sp>
        <p:nvSpPr>
          <p:cNvPr id="2" name="Titolo 1"/>
          <p:cNvSpPr>
            <a:spLocks noGrp="1"/>
          </p:cNvSpPr>
          <p:nvPr>
            <p:ph type="title"/>
          </p:nvPr>
        </p:nvSpPr>
        <p:spPr/>
        <p:txBody>
          <a:bodyPr>
            <a:normAutofit fontScale="90000"/>
          </a:bodyPr>
          <a:lstStyle/>
          <a:p>
            <a:pPr algn="ctr"/>
            <a:r>
              <a:rPr lang="en-US" dirty="0" smtClean="0"/>
              <a:t>INCLUSIVE SCHOOL</a:t>
            </a:r>
            <a:br>
              <a:rPr lang="en-US" dirty="0" smtClean="0"/>
            </a:br>
            <a:r>
              <a:rPr lang="en-US" dirty="0" smtClean="0"/>
              <a:t>CROSS- curricular OBJECTIVES</a:t>
            </a:r>
            <a:endParaRPr lang="it-IT" dirty="0"/>
          </a:p>
        </p:txBody>
      </p:sp>
      <p:pic>
        <p:nvPicPr>
          <p:cNvPr id="4" name="Immagine 3" descr="Risultati immagini per IMMAGINE ERASMUS"/>
          <p:cNvPicPr/>
          <p:nvPr/>
        </p:nvPicPr>
        <p:blipFill>
          <a:blip r:embed="rId2" cstate="print"/>
          <a:srcRect/>
          <a:stretch>
            <a:fillRect/>
          </a:stretch>
        </p:blipFill>
        <p:spPr bwMode="auto">
          <a:xfrm>
            <a:off x="5868144" y="6021288"/>
            <a:ext cx="2016224" cy="836712"/>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en-US" dirty="0" smtClean="0"/>
              <a:t>In an  inclusive school all teachers collaborate and plan jointly towards the same direction. They have available adequate spaces and moments to share materials, resources and experiences. Last but not least, is the involvement of families. The role of the family is crucial in supporting the work of teachers and participate in decisions that affect the organization of educational activities. It also represents an essential point of reference for proper pupil school inclusion and because a source of valuable information and because place where service is the continuity between parental education and school. Parents need to feel part of the school and they too share in his life, also they need their own "include" through the education of their children, in collaboration with the teachers.</a:t>
            </a:r>
            <a:endParaRPr lang="it-IT" dirty="0"/>
          </a:p>
        </p:txBody>
      </p:sp>
      <p:sp>
        <p:nvSpPr>
          <p:cNvPr id="2" name="Titolo 1"/>
          <p:cNvSpPr>
            <a:spLocks noGrp="1"/>
          </p:cNvSpPr>
          <p:nvPr>
            <p:ph type="title"/>
          </p:nvPr>
        </p:nvSpPr>
        <p:spPr/>
        <p:txBody>
          <a:bodyPr/>
          <a:lstStyle/>
          <a:p>
            <a:endParaRPr lang="it-IT"/>
          </a:p>
        </p:txBody>
      </p:sp>
      <p:pic>
        <p:nvPicPr>
          <p:cNvPr id="4" name="Immagine 3" descr="Risultati immagini per IMMAGINE ERASMUS"/>
          <p:cNvPicPr/>
          <p:nvPr/>
        </p:nvPicPr>
        <p:blipFill>
          <a:blip r:embed="rId2" cstate="print"/>
          <a:srcRect/>
          <a:stretch>
            <a:fillRect/>
          </a:stretch>
        </p:blipFill>
        <p:spPr bwMode="auto">
          <a:xfrm>
            <a:off x="6012160" y="5929539"/>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7499176" cy="5616624"/>
          </a:xfrm>
        </p:spPr>
        <p:txBody>
          <a:bodyPr>
            <a:normAutofit fontScale="55000" lnSpcReduction="20000"/>
          </a:bodyPr>
          <a:lstStyle/>
          <a:p>
            <a:r>
              <a:rPr lang="en-US" dirty="0" smtClean="0"/>
              <a:t>Don’t compare her/him to anyone else, including yourself, her/him siblings, the neighbors, or other children her age.</a:t>
            </a:r>
          </a:p>
          <a:p>
            <a:r>
              <a:rPr lang="en-US" dirty="0" smtClean="0"/>
              <a:t> Accept that </a:t>
            </a:r>
            <a:r>
              <a:rPr lang="en-US" dirty="0" smtClean="0"/>
              <a:t>he/she </a:t>
            </a:r>
            <a:r>
              <a:rPr lang="en-US" dirty="0" smtClean="0"/>
              <a:t>may like many things that you don’t, and that he may hate things you really value and like.</a:t>
            </a:r>
          </a:p>
          <a:p>
            <a:r>
              <a:rPr lang="en-US" dirty="0" smtClean="0"/>
              <a:t> Remember that these differences are among the many things that make </a:t>
            </a:r>
            <a:r>
              <a:rPr lang="en-US" dirty="0" smtClean="0"/>
              <a:t>him/her </a:t>
            </a:r>
            <a:r>
              <a:rPr lang="en-US" dirty="0" smtClean="0"/>
              <a:t>special. </a:t>
            </a:r>
          </a:p>
          <a:p>
            <a:r>
              <a:rPr lang="en-US" dirty="0" smtClean="0"/>
              <a:t>Make a list of your child’s talents, preferences and best attributes. Add to this profile whenever possible. </a:t>
            </a:r>
          </a:p>
          <a:p>
            <a:r>
              <a:rPr lang="en-US" dirty="0" smtClean="0"/>
              <a:t>Difficult as it may be, drop your agenda for who (or what) you want this child to be (or become). Accept your child for who </a:t>
            </a:r>
            <a:r>
              <a:rPr lang="en-US" dirty="0" smtClean="0"/>
              <a:t>he/she </a:t>
            </a:r>
            <a:r>
              <a:rPr lang="en-US" dirty="0" smtClean="0"/>
              <a:t>is and was meant to be. </a:t>
            </a:r>
          </a:p>
          <a:p>
            <a:r>
              <a:rPr lang="en-US" dirty="0" smtClean="0"/>
              <a:t>Examine your attachment to </a:t>
            </a:r>
            <a:r>
              <a:rPr lang="en-US" dirty="0" smtClean="0"/>
              <a:t>his/her </a:t>
            </a:r>
            <a:r>
              <a:rPr lang="en-US" dirty="0" smtClean="0"/>
              <a:t>appearance, interests, preferences and goals. (To what extent do you need him to look or be a certain way so that you feel competent as a parent or validated as a person? To what extent are you embarrassed by—or apologetic for—the choices he makes?) </a:t>
            </a:r>
          </a:p>
          <a:p>
            <a:r>
              <a:rPr lang="en-US" dirty="0" smtClean="0"/>
              <a:t>Encourage </a:t>
            </a:r>
            <a:r>
              <a:rPr lang="en-US" dirty="0" smtClean="0"/>
              <a:t>him/her </a:t>
            </a:r>
            <a:r>
              <a:rPr lang="en-US" dirty="0" smtClean="0"/>
              <a:t>attempts to explore her identity, even though it may seem to take </a:t>
            </a:r>
            <a:r>
              <a:rPr lang="en-US" dirty="0" smtClean="0"/>
              <a:t>her/him </a:t>
            </a:r>
            <a:r>
              <a:rPr lang="en-US" dirty="0" smtClean="0"/>
              <a:t>in some strange directions sometimes. </a:t>
            </a:r>
          </a:p>
          <a:p>
            <a:r>
              <a:rPr lang="en-US" dirty="0" smtClean="0"/>
              <a:t>Quit worrying about what the neighbors (or your relatives) are saying. </a:t>
            </a:r>
          </a:p>
          <a:p>
            <a:r>
              <a:rPr lang="en-US" dirty="0" smtClean="0"/>
              <a:t>Let him select and wear his own clothes. (If he’s young or has a hard time making decisions, you may want to limit the choices. For example, “choose either one of these two sweaters” or “Pick any t-shirt in this drawer.”) </a:t>
            </a:r>
          </a:p>
          <a:p>
            <a:r>
              <a:rPr lang="en-US" dirty="0" smtClean="0"/>
              <a:t>Remember that today’s identity may soon be yesterday’s experiment. </a:t>
            </a:r>
            <a:endParaRPr lang="it-IT" dirty="0"/>
          </a:p>
        </p:txBody>
      </p:sp>
      <p:sp>
        <p:nvSpPr>
          <p:cNvPr id="2" name="Titolo 1"/>
          <p:cNvSpPr>
            <a:spLocks noGrp="1"/>
          </p:cNvSpPr>
          <p:nvPr>
            <p:ph type="title"/>
          </p:nvPr>
        </p:nvSpPr>
        <p:spPr>
          <a:xfrm>
            <a:off x="457200" y="320040"/>
            <a:ext cx="7239000" cy="660688"/>
          </a:xfrm>
        </p:spPr>
        <p:txBody>
          <a:bodyPr>
            <a:normAutofit fontScale="90000"/>
          </a:bodyPr>
          <a:lstStyle/>
          <a:p>
            <a:pPr algn="ctr"/>
            <a:r>
              <a:rPr lang="it-IT" dirty="0" err="1" smtClean="0"/>
              <a:t>Parent</a:t>
            </a:r>
            <a:r>
              <a:rPr lang="it-IT" dirty="0" smtClean="0"/>
              <a:t>’s </a:t>
            </a:r>
            <a:r>
              <a:rPr lang="it-IT" dirty="0" err="1" smtClean="0"/>
              <a:t>advice</a:t>
            </a:r>
            <a:endParaRPr lang="it-IT" dirty="0"/>
          </a:p>
        </p:txBody>
      </p:sp>
      <p:pic>
        <p:nvPicPr>
          <p:cNvPr id="4" name="Immagine 3" descr="Risultati immagini per IMMAGINE ERASMUS"/>
          <p:cNvPicPr/>
          <p:nvPr/>
        </p:nvPicPr>
        <p:blipFill>
          <a:blip r:embed="rId2" cstate="print"/>
          <a:srcRect/>
          <a:stretch>
            <a:fillRect/>
          </a:stretch>
        </p:blipFill>
        <p:spPr bwMode="auto">
          <a:xfrm>
            <a:off x="6084168" y="6165304"/>
            <a:ext cx="2051290" cy="692696"/>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en-US" dirty="0" smtClean="0"/>
              <a:t>The great Spanish cellist Pablo Casals once said that "The child must know that he is a miracle, that since the beginning of the world there hasn't been, and until the end of the world there will not be, another child like him." Children need to hear about their uniqueness from the people they trust and that is one of the most important jobs of parents and educators.</a:t>
            </a:r>
          </a:p>
          <a:p>
            <a:r>
              <a:rPr lang="en-US" dirty="0" smtClean="0"/>
              <a:t>Children have enough pressure on them in today's hectic society without having to live up to our over-sized expectations of them. It is important to establish good guidelines and structure for behavior but we have to be watchful that we are not pushing them to conform just because it might make our lives as parents or teachers easier.</a:t>
            </a:r>
            <a:endParaRPr lang="it-IT" dirty="0" smtClean="0"/>
          </a:p>
          <a:p>
            <a:r>
              <a:rPr lang="en-US" dirty="0" smtClean="0"/>
              <a:t>Parents and teachers can help children find a balance between acceptance amongst their friends and valuing and celebrating their individuality. And it is this balance that will allow children to be happy, healthy and willing to share their uniqueness with the world.</a:t>
            </a:r>
            <a:endParaRPr lang="it-IT" dirty="0" smtClean="0"/>
          </a:p>
          <a:p>
            <a:endParaRPr lang="it-IT" dirty="0" smtClean="0"/>
          </a:p>
          <a:p>
            <a:endParaRPr lang="it-IT" dirty="0"/>
          </a:p>
        </p:txBody>
      </p:sp>
      <p:sp>
        <p:nvSpPr>
          <p:cNvPr id="2" name="Titolo 1"/>
          <p:cNvSpPr>
            <a:spLocks noGrp="1"/>
          </p:cNvSpPr>
          <p:nvPr>
            <p:ph type="title"/>
          </p:nvPr>
        </p:nvSpPr>
        <p:spPr/>
        <p:txBody>
          <a:bodyPr/>
          <a:lstStyle/>
          <a:p>
            <a:endParaRPr lang="it-IT" dirty="0"/>
          </a:p>
        </p:txBody>
      </p:sp>
      <p:pic>
        <p:nvPicPr>
          <p:cNvPr id="5" name="Immagine 4" descr="Risultati immagini per IMMAGINE ERASMUS"/>
          <p:cNvPicPr/>
          <p:nvPr/>
        </p:nvPicPr>
        <p:blipFill>
          <a:blip r:embed="rId2" cstate="print"/>
          <a:srcRect/>
          <a:stretch>
            <a:fillRect/>
          </a:stretch>
        </p:blipFill>
        <p:spPr bwMode="auto">
          <a:xfrm>
            <a:off x="5868144" y="5805264"/>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7239000" cy="5114968"/>
          </a:xfrm>
        </p:spPr>
        <p:txBody>
          <a:bodyPr/>
          <a:lstStyle/>
          <a:p>
            <a:pPr>
              <a:buNone/>
            </a:pPr>
            <a:endParaRPr lang="en-US" dirty="0" smtClean="0"/>
          </a:p>
          <a:p>
            <a:pPr>
              <a:buNone/>
            </a:pPr>
            <a:r>
              <a:rPr lang="en-US" dirty="0" smtClean="0"/>
              <a:t>Encouraging individuality in a child is the  key to give him  a strong sense of self-esteem that will help him to develop into a happy, successful adult. </a:t>
            </a:r>
          </a:p>
          <a:p>
            <a:pPr>
              <a:buNone/>
            </a:pPr>
            <a:r>
              <a:rPr lang="en-US" dirty="0" smtClean="0"/>
              <a:t>That's a statement upon which most western child psychologists and educators agree.</a:t>
            </a:r>
          </a:p>
          <a:p>
            <a:pPr>
              <a:buNone/>
            </a:pPr>
            <a:endParaRPr lang="en-US" dirty="0" smtClean="0"/>
          </a:p>
          <a:p>
            <a:pPr>
              <a:buNone/>
            </a:pPr>
            <a:endParaRPr lang="it-IT" dirty="0"/>
          </a:p>
        </p:txBody>
      </p:sp>
      <p:sp>
        <p:nvSpPr>
          <p:cNvPr id="2" name="Titolo 1"/>
          <p:cNvSpPr>
            <a:spLocks noGrp="1"/>
          </p:cNvSpPr>
          <p:nvPr>
            <p:ph type="title"/>
          </p:nvPr>
        </p:nvSpPr>
        <p:spPr>
          <a:xfrm>
            <a:off x="457200" y="320040"/>
            <a:ext cx="7239000" cy="804704"/>
          </a:xfrm>
        </p:spPr>
        <p:txBody>
          <a:bodyPr>
            <a:normAutofit/>
          </a:bodyPr>
          <a:lstStyle/>
          <a:p>
            <a:pPr algn="ctr"/>
            <a:r>
              <a:rPr lang="en-US" dirty="0" smtClean="0"/>
              <a:t>Individuality</a:t>
            </a:r>
            <a:endParaRPr lang="it-IT" dirty="0"/>
          </a:p>
        </p:txBody>
      </p:sp>
      <p:pic>
        <p:nvPicPr>
          <p:cNvPr id="4" name="Immagine 3" descr="Risultati immagini per IMMAGINE ERASMUS"/>
          <p:cNvPicPr/>
          <p:nvPr/>
        </p:nvPicPr>
        <p:blipFill>
          <a:blip r:embed="rId2" cstate="print"/>
          <a:srcRect/>
          <a:stretch>
            <a:fillRect/>
          </a:stretch>
        </p:blipFill>
        <p:spPr bwMode="auto">
          <a:xfrm>
            <a:off x="5652120" y="5589240"/>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en-US" dirty="0"/>
              <a:t>I</a:t>
            </a:r>
            <a:r>
              <a:rPr lang="en-US" dirty="0" smtClean="0"/>
              <a:t>ndividuality is made of "differences": a school is inclusive when  lives and teaches how to live  differences.</a:t>
            </a:r>
          </a:p>
          <a:p>
            <a:r>
              <a:rPr lang="en-US" dirty="0" smtClean="0"/>
              <a:t>Diversity, in all its forms, is considered a resource and an asset, rather than a limit, and if we want to do  inclusion we have to  work to respect individual diversity. The idea of inclusion must be based on the recognition of the importance of a full participation in school life by everyone, each one  with its own "special" needs.</a:t>
            </a:r>
          </a:p>
          <a:p>
            <a:r>
              <a:rPr lang="en-US" dirty="0" smtClean="0"/>
              <a:t>Inclusion must be a process, a frame in which pupils, regardless of ability, gender, language, ethnic or cultural origin, can be equally evaluated and provided with equal opportunities at school.</a:t>
            </a:r>
            <a:endParaRPr lang="it-IT" dirty="0"/>
          </a:p>
        </p:txBody>
      </p:sp>
      <p:sp>
        <p:nvSpPr>
          <p:cNvPr id="2" name="Titolo 1"/>
          <p:cNvSpPr>
            <a:spLocks noGrp="1"/>
          </p:cNvSpPr>
          <p:nvPr>
            <p:ph type="title"/>
          </p:nvPr>
        </p:nvSpPr>
        <p:spPr/>
        <p:txBody>
          <a:bodyPr/>
          <a:lstStyle/>
          <a:p>
            <a:pPr algn="ctr"/>
            <a:endParaRPr lang="it-IT" dirty="0"/>
          </a:p>
        </p:txBody>
      </p:sp>
      <p:pic>
        <p:nvPicPr>
          <p:cNvPr id="4" name="Immagine 3" descr="Risultati immagini per IMMAGINE ERASMUS"/>
          <p:cNvPicPr/>
          <p:nvPr/>
        </p:nvPicPr>
        <p:blipFill>
          <a:blip r:embed="rId2" cstate="print"/>
          <a:srcRect/>
          <a:stretch>
            <a:fillRect/>
          </a:stretch>
        </p:blipFill>
        <p:spPr bwMode="auto">
          <a:xfrm>
            <a:off x="6228184" y="6093296"/>
            <a:ext cx="1800200" cy="764704"/>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en-US" dirty="0" smtClean="0"/>
              <a:t>An inclusive school gives the same opportunities to participate giving a  personal contribution. An  inclusive environment, gives opportunities, builds resources.</a:t>
            </a:r>
          </a:p>
          <a:p>
            <a:r>
              <a:rPr lang="en-US" dirty="0" smtClean="0"/>
              <a:t> It diversify the training proposal  respecting  the plurality of differences and needs</a:t>
            </a:r>
          </a:p>
          <a:p>
            <a:r>
              <a:rPr lang="en-US" dirty="0" smtClean="0"/>
              <a:t>It responds to the requests, needs and desires of each student, ensuring that he feels part of a group that recognizes, respects and appreciates him. </a:t>
            </a:r>
          </a:p>
          <a:p>
            <a:r>
              <a:rPr lang="en-US" dirty="0" smtClean="0"/>
              <a:t>It is a school founded on the joy of learning, where it promotes the pleasure to experience, to discover their own abilities, to become aware of their own abilities.</a:t>
            </a:r>
          </a:p>
          <a:p>
            <a:endParaRPr lang="en-US" dirty="0"/>
          </a:p>
          <a:p>
            <a:endParaRPr lang="it-IT" dirty="0"/>
          </a:p>
        </p:txBody>
      </p:sp>
      <p:sp>
        <p:nvSpPr>
          <p:cNvPr id="2" name="Titolo 1"/>
          <p:cNvSpPr>
            <a:spLocks noGrp="1"/>
          </p:cNvSpPr>
          <p:nvPr>
            <p:ph type="title"/>
          </p:nvPr>
        </p:nvSpPr>
        <p:spPr/>
        <p:txBody>
          <a:bodyPr/>
          <a:lstStyle/>
          <a:p>
            <a:endParaRPr lang="it-IT"/>
          </a:p>
        </p:txBody>
      </p:sp>
      <p:pic>
        <p:nvPicPr>
          <p:cNvPr id="4" name="Immagine 3" descr="Risultati immagini per IMMAGINE ERASMUS"/>
          <p:cNvPicPr/>
          <p:nvPr/>
        </p:nvPicPr>
        <p:blipFill>
          <a:blip r:embed="rId2" cstate="print"/>
          <a:srcRect/>
          <a:stretch>
            <a:fillRect/>
          </a:stretch>
        </p:blipFill>
        <p:spPr bwMode="auto">
          <a:xfrm>
            <a:off x="5940152" y="5805264"/>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56792"/>
            <a:ext cx="7571184" cy="4898944"/>
          </a:xfrm>
        </p:spPr>
        <p:txBody>
          <a:bodyPr>
            <a:normAutofit fontScale="55000" lnSpcReduction="20000"/>
          </a:bodyPr>
          <a:lstStyle/>
          <a:p>
            <a:pPr>
              <a:buNone/>
            </a:pPr>
            <a:r>
              <a:rPr lang="en-US" dirty="0" smtClean="0"/>
              <a:t>   It is  very important: </a:t>
            </a:r>
          </a:p>
          <a:p>
            <a:r>
              <a:rPr lang="en-US" dirty="0" smtClean="0"/>
              <a:t> to  promote inclusion in the group class from the beginning .</a:t>
            </a:r>
          </a:p>
          <a:p>
            <a:r>
              <a:rPr lang="en-US" dirty="0" smtClean="0"/>
              <a:t> to start from the children's skills. </a:t>
            </a:r>
          </a:p>
          <a:p>
            <a:r>
              <a:rPr lang="en-US" dirty="0" smtClean="0"/>
              <a:t>To encourage the sharing of feelings and emotions. </a:t>
            </a:r>
          </a:p>
          <a:p>
            <a:r>
              <a:rPr lang="en-US" dirty="0" smtClean="0"/>
              <a:t> To promote the organization of the activity in small groups. </a:t>
            </a:r>
          </a:p>
          <a:p>
            <a:r>
              <a:rPr lang="en-US" dirty="0" smtClean="0"/>
              <a:t> To stimulate the sense  of confidence. </a:t>
            </a:r>
          </a:p>
          <a:p>
            <a:r>
              <a:rPr lang="en-US" dirty="0" smtClean="0"/>
              <a:t> To encourage the motivation to accept the rules of the game and then life. </a:t>
            </a:r>
          </a:p>
          <a:p>
            <a:r>
              <a:rPr lang="en-US" dirty="0" smtClean="0"/>
              <a:t> To use multiple languages (painting, theater, music) to express and develop multiple personalities .</a:t>
            </a:r>
          </a:p>
          <a:p>
            <a:r>
              <a:rPr lang="en-US" dirty="0" smtClean="0"/>
              <a:t> To operate experiential approaches to the acquisition of knowledge</a:t>
            </a:r>
          </a:p>
          <a:p>
            <a:r>
              <a:rPr lang="en-US" dirty="0" smtClean="0"/>
              <a:t>The physical development of each individual child. They need to have a room with enough space that they can easily maneuver between centers, being able to grasp and select items they wish to interact with and engage in activities with other children. The preschool child needs to be able to have an environment in which they are able to independently move about, and safely explore within limits. Part of this physical environment is also to make sure that the environment is stocked with adapted materials for all children to be able to access and use to create, explore and learn with.</a:t>
            </a:r>
            <a:endParaRPr lang="it-IT" dirty="0"/>
          </a:p>
        </p:txBody>
      </p:sp>
      <p:sp>
        <p:nvSpPr>
          <p:cNvPr id="2" name="Titolo 1"/>
          <p:cNvSpPr>
            <a:spLocks noGrp="1"/>
          </p:cNvSpPr>
          <p:nvPr>
            <p:ph type="title"/>
          </p:nvPr>
        </p:nvSpPr>
        <p:spPr/>
        <p:txBody>
          <a:bodyPr/>
          <a:lstStyle/>
          <a:p>
            <a:r>
              <a:rPr lang="it-IT" dirty="0" smtClean="0"/>
              <a:t>INFANT SCHOOL</a:t>
            </a:r>
            <a:endParaRPr lang="it-IT" dirty="0"/>
          </a:p>
        </p:txBody>
      </p:sp>
      <p:pic>
        <p:nvPicPr>
          <p:cNvPr id="4" name="Immagine 3" descr="Risultati immagini per IMMAGINE ERASMUS"/>
          <p:cNvPicPr/>
          <p:nvPr/>
        </p:nvPicPr>
        <p:blipFill>
          <a:blip r:embed="rId2" cstate="print"/>
          <a:srcRect/>
          <a:stretch>
            <a:fillRect/>
          </a:stretch>
        </p:blipFill>
        <p:spPr bwMode="auto">
          <a:xfrm>
            <a:off x="5940152" y="5877273"/>
            <a:ext cx="2051290" cy="86409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en-US" dirty="0" smtClean="0"/>
              <a:t> To implement a process of learning-teaching according to a constructivist logic (pupil at the center of the process of building an active protagonist of their knowledge). </a:t>
            </a:r>
          </a:p>
          <a:p>
            <a:r>
              <a:rPr lang="en-US" dirty="0" smtClean="0"/>
              <a:t> To promote </a:t>
            </a:r>
            <a:r>
              <a:rPr lang="en-US" dirty="0" err="1" smtClean="0"/>
              <a:t>metacognition</a:t>
            </a:r>
            <a:r>
              <a:rPr lang="en-US" dirty="0" smtClean="0"/>
              <a:t> (reflecting on what you learn).</a:t>
            </a:r>
          </a:p>
          <a:p>
            <a:r>
              <a:rPr lang="en-US" dirty="0" smtClean="0"/>
              <a:t>Knowledge and use of different cognitive and mnemonic styles (auditory, visual, comprehensive, analytical) and the individualization / customization of learning of all children and not just those with special needs.</a:t>
            </a:r>
            <a:endParaRPr lang="it-IT" dirty="0"/>
          </a:p>
        </p:txBody>
      </p:sp>
      <p:sp>
        <p:nvSpPr>
          <p:cNvPr id="2" name="Titolo 1"/>
          <p:cNvSpPr>
            <a:spLocks noGrp="1"/>
          </p:cNvSpPr>
          <p:nvPr>
            <p:ph type="title"/>
          </p:nvPr>
        </p:nvSpPr>
        <p:spPr/>
        <p:txBody>
          <a:bodyPr/>
          <a:lstStyle/>
          <a:p>
            <a:r>
              <a:rPr lang="it-IT" dirty="0" smtClean="0"/>
              <a:t>PRIMARY SCHOOL</a:t>
            </a:r>
            <a:endParaRPr lang="it-IT" dirty="0"/>
          </a:p>
        </p:txBody>
      </p:sp>
      <p:pic>
        <p:nvPicPr>
          <p:cNvPr id="4" name="Immagine 3" descr="Risultati immagini per IMMAGINE ERASMUS"/>
          <p:cNvPicPr/>
          <p:nvPr/>
        </p:nvPicPr>
        <p:blipFill>
          <a:blip r:embed="rId2" cstate="print"/>
          <a:srcRect/>
          <a:stretch>
            <a:fillRect/>
          </a:stretch>
        </p:blipFill>
        <p:spPr bwMode="auto">
          <a:xfrm>
            <a:off x="5868144" y="5805264"/>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en-US" dirty="0" smtClean="0"/>
              <a:t>In this context the use of concept maps and interactive technologies is very important . Everyone has his own development time.</a:t>
            </a:r>
          </a:p>
          <a:p>
            <a:r>
              <a:rPr lang="en-US" dirty="0" smtClean="0"/>
              <a:t>Discovery learning, work with a teaching and experiential laboratory suggesting the idea of business, research, creative productivity in order to build their knowledge critically and independently. </a:t>
            </a:r>
          </a:p>
          <a:p>
            <a:endParaRPr lang="en-US" dirty="0" smtClean="0"/>
          </a:p>
          <a:p>
            <a:endParaRPr lang="en-US" dirty="0"/>
          </a:p>
          <a:p>
            <a:endParaRPr lang="en-US" dirty="0" smtClean="0"/>
          </a:p>
          <a:p>
            <a:endParaRPr lang="en-US" dirty="0"/>
          </a:p>
          <a:p>
            <a:endParaRPr lang="en-US" dirty="0" smtClean="0"/>
          </a:p>
          <a:p>
            <a:endParaRPr lang="en-US" dirty="0"/>
          </a:p>
          <a:p>
            <a:endParaRPr lang="it-IT" dirty="0"/>
          </a:p>
        </p:txBody>
      </p:sp>
      <p:sp>
        <p:nvSpPr>
          <p:cNvPr id="2" name="Titolo 1"/>
          <p:cNvSpPr>
            <a:spLocks noGrp="1"/>
          </p:cNvSpPr>
          <p:nvPr>
            <p:ph type="title"/>
          </p:nvPr>
        </p:nvSpPr>
        <p:spPr/>
        <p:txBody>
          <a:bodyPr/>
          <a:lstStyle/>
          <a:p>
            <a:endParaRPr lang="it-IT"/>
          </a:p>
        </p:txBody>
      </p:sp>
      <p:pic>
        <p:nvPicPr>
          <p:cNvPr id="4" name="Immagine 3" descr="Risultati immagini per IMMAGINE ERASMUS"/>
          <p:cNvPicPr/>
          <p:nvPr/>
        </p:nvPicPr>
        <p:blipFill>
          <a:blip r:embed="rId2" cstate="print"/>
          <a:srcRect/>
          <a:stretch>
            <a:fillRect/>
          </a:stretch>
        </p:blipFill>
        <p:spPr bwMode="auto">
          <a:xfrm>
            <a:off x="5868144" y="5733256"/>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en-US" dirty="0" smtClean="0"/>
              <a:t> To promote cooperative learning through group work (small or large), tutoring. It is essential that each student can share knowledge and skills with the others in a perspective aimed at pro sociality.</a:t>
            </a:r>
          </a:p>
          <a:p>
            <a:pPr lvl="0"/>
            <a:r>
              <a:rPr lang="en-GB" dirty="0" smtClean="0"/>
              <a:t>to enable children to live, play and learn harmoniously </a:t>
            </a:r>
            <a:endParaRPr lang="it-IT" dirty="0" smtClean="0"/>
          </a:p>
          <a:p>
            <a:pPr lvl="0"/>
            <a:r>
              <a:rPr lang="en-GB" dirty="0" smtClean="0"/>
              <a:t>to help children learn that difference and diversity are valued and welcomed</a:t>
            </a:r>
            <a:endParaRPr lang="it-IT" dirty="0" smtClean="0"/>
          </a:p>
          <a:p>
            <a:pPr lvl="0"/>
            <a:r>
              <a:rPr lang="en-GB" dirty="0" smtClean="0"/>
              <a:t>to make sure that success in school is not dependent upon being able bodied, belonging to any particular culture, gender, social class, sexual orientation, family circumstance or majority group</a:t>
            </a:r>
            <a:endParaRPr lang="it-IT" dirty="0" smtClean="0"/>
          </a:p>
          <a:p>
            <a:pPr lvl="0"/>
            <a:r>
              <a:rPr lang="en-GB" dirty="0" smtClean="0"/>
              <a:t>to make sure every adult in school is able to fulfil their role without hindrance and with every support and assistance.</a:t>
            </a:r>
            <a:endParaRPr lang="it-IT" dirty="0" smtClean="0"/>
          </a:p>
          <a:p>
            <a:endParaRPr lang="it-IT" dirty="0"/>
          </a:p>
        </p:txBody>
      </p:sp>
      <p:sp>
        <p:nvSpPr>
          <p:cNvPr id="2" name="Titolo 1"/>
          <p:cNvSpPr>
            <a:spLocks noGrp="1"/>
          </p:cNvSpPr>
          <p:nvPr>
            <p:ph type="title"/>
          </p:nvPr>
        </p:nvSpPr>
        <p:spPr/>
        <p:txBody>
          <a:bodyPr/>
          <a:lstStyle/>
          <a:p>
            <a:endParaRPr lang="it-IT"/>
          </a:p>
        </p:txBody>
      </p:sp>
      <p:pic>
        <p:nvPicPr>
          <p:cNvPr id="4" name="Immagine 3" descr="Risultati immagini per IMMAGINE ERASMUS"/>
          <p:cNvPicPr/>
          <p:nvPr/>
        </p:nvPicPr>
        <p:blipFill>
          <a:blip r:embed="rId2" cstate="print"/>
          <a:srcRect/>
          <a:stretch>
            <a:fillRect/>
          </a:stretch>
        </p:blipFill>
        <p:spPr bwMode="auto">
          <a:xfrm>
            <a:off x="5940152" y="5733256"/>
            <a:ext cx="2051290" cy="928461"/>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2098</TotalTime>
  <Words>1373</Words>
  <Application>Microsoft Office PowerPoint</Application>
  <PresentationFormat>Presentazione su schermo (4:3)</PresentationFormat>
  <Paragraphs>62</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Viale</vt:lpstr>
      <vt:lpstr>ERSMUS+  EVERY CHILD IS SPECIAL Transnational Meeting Italy, Battipaglia 13°-17°of March 2016  </vt:lpstr>
      <vt:lpstr>Diapositiva 2</vt:lpstr>
      <vt:lpstr>Individuality</vt:lpstr>
      <vt:lpstr>Diapositiva 4</vt:lpstr>
      <vt:lpstr>Diapositiva 5</vt:lpstr>
      <vt:lpstr>INFANT SCHOOL</vt:lpstr>
      <vt:lpstr>PRIMARY SCHOOL</vt:lpstr>
      <vt:lpstr>Diapositiva 8</vt:lpstr>
      <vt:lpstr>Diapositiva 9</vt:lpstr>
      <vt:lpstr>INCLUSIVE SCHOOL CROSS- curricular OBJECTIVES</vt:lpstr>
      <vt:lpstr>Diapositiva 11</vt:lpstr>
      <vt:lpstr>Parent’s advice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GIUSEPPE</dc:creator>
  <cp:lastModifiedBy>GIUSEPPE</cp:lastModifiedBy>
  <cp:revision>43</cp:revision>
  <dcterms:created xsi:type="dcterms:W3CDTF">2016-02-21T14:29:30Z</dcterms:created>
  <dcterms:modified xsi:type="dcterms:W3CDTF">2016-03-10T21:06:57Z</dcterms:modified>
</cp:coreProperties>
</file>