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18"/>
  </p:notesMasterIdLst>
  <p:sldIdLst>
    <p:sldId id="256" r:id="rId2"/>
    <p:sldId id="257" r:id="rId3"/>
    <p:sldId id="258" r:id="rId4"/>
    <p:sldId id="271" r:id="rId5"/>
    <p:sldId id="259" r:id="rId6"/>
    <p:sldId id="261" r:id="rId7"/>
    <p:sldId id="272" r:id="rId8"/>
    <p:sldId id="262" r:id="rId9"/>
    <p:sldId id="263" r:id="rId10"/>
    <p:sldId id="273" r:id="rId11"/>
    <p:sldId id="264" r:id="rId12"/>
    <p:sldId id="266" r:id="rId13"/>
    <p:sldId id="267" r:id="rId14"/>
    <p:sldId id="269" r:id="rId15"/>
    <p:sldId id="274" r:id="rId16"/>
    <p:sldId id="270" r:id="rId1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2" autoAdjust="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notesViewPr>
    <p:cSldViewPr>
      <p:cViewPr varScale="1">
        <p:scale>
          <a:sx n="55" d="100"/>
          <a:sy n="55" d="100"/>
        </p:scale>
        <p:origin x="-2856"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293885-8FCA-4FD4-BB79-23E18086BC11}" type="datetimeFigureOut">
              <a:rPr lang="it-IT" smtClean="0"/>
              <a:pPr/>
              <a:t>06/05/2016</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954D00-0D1A-4A14-85C3-07064D626C6D}" type="slidenum">
              <a:rPr lang="it-IT" smtClean="0"/>
              <a:pPr/>
              <a:t>‹N›</a:t>
            </a:fld>
            <a:endParaRPr lang="it-IT"/>
          </a:p>
        </p:txBody>
      </p:sp>
    </p:spTree>
    <p:extLst>
      <p:ext uri="{BB962C8B-B14F-4D97-AF65-F5344CB8AC3E}">
        <p14:creationId xmlns:p14="http://schemas.microsoft.com/office/powerpoint/2010/main" xmlns="" val="2499870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95954D00-0D1A-4A14-85C3-07064D626C6D}" type="slidenum">
              <a:rPr lang="it-IT" smtClean="0"/>
              <a:pPr/>
              <a:t>1</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57200" y="381000"/>
            <a:ext cx="8382000" cy="704850"/>
          </a:xfrm>
          <a:effectLst>
            <a:outerShdw dist="28398" dir="1593903" algn="ctr" rotWithShape="0">
              <a:schemeClr val="accent1"/>
            </a:outerShdw>
          </a:effectLst>
        </p:spPr>
        <p:txBody>
          <a:bodyPr/>
          <a:lstStyle>
            <a:lvl1pPr>
              <a:defRPr sz="4000"/>
            </a:lvl1pPr>
          </a:lstStyle>
          <a:p>
            <a:r>
              <a:rPr lang="it-IT" smtClean="0"/>
              <a:t>Fare clic per modificare lo stile del titolo</a:t>
            </a:r>
            <a:endParaRPr lang="en-US"/>
          </a:p>
        </p:txBody>
      </p:sp>
      <p:sp>
        <p:nvSpPr>
          <p:cNvPr id="3075" name="Rectangle 3"/>
          <p:cNvSpPr>
            <a:spLocks noGrp="1" noChangeArrowheads="1"/>
          </p:cNvSpPr>
          <p:nvPr>
            <p:ph type="subTitle" idx="1"/>
          </p:nvPr>
        </p:nvSpPr>
        <p:spPr>
          <a:xfrm>
            <a:off x="457200" y="1066800"/>
            <a:ext cx="8382000" cy="685800"/>
          </a:xfrm>
          <a:effectLst>
            <a:outerShdw dist="28398" dir="1593903" algn="ctr" rotWithShape="0">
              <a:schemeClr val="accent1"/>
            </a:outerShdw>
          </a:effectLst>
        </p:spPr>
        <p:txBody>
          <a:bodyPr/>
          <a:lstStyle>
            <a:lvl1pPr marL="0" indent="0">
              <a:buFontTx/>
              <a:buNone/>
              <a:defRPr sz="2800"/>
            </a:lvl1pPr>
          </a:lstStyle>
          <a:p>
            <a:r>
              <a:rPr lang="it-IT" smtClean="0"/>
              <a:t>Fare clic per modificare lo stile del sottotitolo dello schema</a:t>
            </a:r>
            <a:endParaRPr lang="en-US"/>
          </a:p>
        </p:txBody>
      </p:sp>
    </p:spTree>
  </p:cSld>
  <p:clrMapOvr>
    <a:masterClrMapping/>
  </p:clrMapOvr>
  <p:transition>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transition>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057900" y="152400"/>
            <a:ext cx="1943100" cy="57150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228600" y="152400"/>
            <a:ext cx="5676900" cy="57150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transition>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transition>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676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419600" y="1676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transition>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transition>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Tree>
  </p:cSld>
  <p:clrMapOvr>
    <a:masterClrMapping/>
  </p:clrMapOvr>
  <p:transition>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152400"/>
            <a:ext cx="7315200" cy="715963"/>
          </a:xfrm>
          <a:prstGeom prst="rect">
            <a:avLst/>
          </a:prstGeom>
          <a:noFill/>
          <a:ln w="9525">
            <a:noFill/>
            <a:miter lim="800000"/>
            <a:headEnd/>
            <a:tailEnd/>
          </a:ln>
          <a:effectLst>
            <a:outerShdw dist="35921" dir="2700000" algn="ctr" rotWithShape="0">
              <a:schemeClr val="bg2"/>
            </a:outerShdw>
          </a:effec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endParaRPr lang="en-US" smtClean="0"/>
          </a:p>
        </p:txBody>
      </p:sp>
      <p:sp>
        <p:nvSpPr>
          <p:cNvPr id="1027" name="Rectangle 3"/>
          <p:cNvSpPr>
            <a:spLocks noGrp="1" noChangeArrowheads="1"/>
          </p:cNvSpPr>
          <p:nvPr>
            <p:ph type="body" idx="1"/>
          </p:nvPr>
        </p:nvSpPr>
        <p:spPr bwMode="auto">
          <a:xfrm>
            <a:off x="685800" y="1676400"/>
            <a:ext cx="7315200" cy="4191000"/>
          </a:xfrm>
          <a:prstGeom prst="rect">
            <a:avLst/>
          </a:prstGeom>
          <a:noFill/>
          <a:ln w="9525">
            <a:noFill/>
            <a:miter lim="800000"/>
            <a:headEnd/>
            <a:tailEnd/>
          </a:ln>
          <a:effectLst>
            <a:outerShdw dist="35921" dir="2700000" algn="ctr" rotWithShape="0">
              <a:schemeClr val="accent1"/>
            </a:outerShdw>
          </a:effectLst>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smtClean="0"/>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p:newsflash/>
  </p:transition>
  <p:txStyles>
    <p:titleStyle>
      <a:lvl1pPr algn="l" rtl="0" eaLnBrk="1" fontAlgn="base" hangingPunct="1">
        <a:spcBef>
          <a:spcPct val="0"/>
        </a:spcBef>
        <a:spcAft>
          <a:spcPct val="0"/>
        </a:spcAft>
        <a:defRPr sz="4400">
          <a:solidFill>
            <a:schemeClr val="bg1"/>
          </a:solidFill>
          <a:latin typeface="+mj-lt"/>
          <a:ea typeface="+mj-ea"/>
          <a:cs typeface="+mj-cs"/>
        </a:defRPr>
      </a:lvl1pPr>
      <a:lvl2pPr algn="l" rtl="0" eaLnBrk="1" fontAlgn="base" hangingPunct="1">
        <a:spcBef>
          <a:spcPct val="0"/>
        </a:spcBef>
        <a:spcAft>
          <a:spcPct val="0"/>
        </a:spcAft>
        <a:defRPr sz="4400">
          <a:solidFill>
            <a:schemeClr val="bg1"/>
          </a:solidFill>
          <a:latin typeface="Microsoft Sans Serif" pitchFamily="34" charset="0"/>
        </a:defRPr>
      </a:lvl2pPr>
      <a:lvl3pPr algn="l" rtl="0" eaLnBrk="1" fontAlgn="base" hangingPunct="1">
        <a:spcBef>
          <a:spcPct val="0"/>
        </a:spcBef>
        <a:spcAft>
          <a:spcPct val="0"/>
        </a:spcAft>
        <a:defRPr sz="4400">
          <a:solidFill>
            <a:schemeClr val="bg1"/>
          </a:solidFill>
          <a:latin typeface="Microsoft Sans Serif" pitchFamily="34" charset="0"/>
        </a:defRPr>
      </a:lvl3pPr>
      <a:lvl4pPr algn="l" rtl="0" eaLnBrk="1" fontAlgn="base" hangingPunct="1">
        <a:spcBef>
          <a:spcPct val="0"/>
        </a:spcBef>
        <a:spcAft>
          <a:spcPct val="0"/>
        </a:spcAft>
        <a:defRPr sz="4400">
          <a:solidFill>
            <a:schemeClr val="bg1"/>
          </a:solidFill>
          <a:latin typeface="Microsoft Sans Serif" pitchFamily="34" charset="0"/>
        </a:defRPr>
      </a:lvl4pPr>
      <a:lvl5pPr algn="l" rtl="0" eaLnBrk="1" fontAlgn="base" hangingPunct="1">
        <a:spcBef>
          <a:spcPct val="0"/>
        </a:spcBef>
        <a:spcAft>
          <a:spcPct val="0"/>
        </a:spcAft>
        <a:defRPr sz="4400">
          <a:solidFill>
            <a:schemeClr val="bg1"/>
          </a:solidFill>
          <a:latin typeface="Microsoft Sans Serif" pitchFamily="34" charset="0"/>
        </a:defRPr>
      </a:lvl5pPr>
      <a:lvl6pPr marL="457200" algn="l" rtl="0" eaLnBrk="1" fontAlgn="base" hangingPunct="1">
        <a:spcBef>
          <a:spcPct val="0"/>
        </a:spcBef>
        <a:spcAft>
          <a:spcPct val="0"/>
        </a:spcAft>
        <a:defRPr sz="4400">
          <a:solidFill>
            <a:schemeClr val="bg1"/>
          </a:solidFill>
          <a:latin typeface="Microsoft Sans Serif" pitchFamily="34" charset="0"/>
        </a:defRPr>
      </a:lvl6pPr>
      <a:lvl7pPr marL="914400" algn="l" rtl="0" eaLnBrk="1" fontAlgn="base" hangingPunct="1">
        <a:spcBef>
          <a:spcPct val="0"/>
        </a:spcBef>
        <a:spcAft>
          <a:spcPct val="0"/>
        </a:spcAft>
        <a:defRPr sz="4400">
          <a:solidFill>
            <a:schemeClr val="bg1"/>
          </a:solidFill>
          <a:latin typeface="Microsoft Sans Serif" pitchFamily="34" charset="0"/>
        </a:defRPr>
      </a:lvl7pPr>
      <a:lvl8pPr marL="1371600" algn="l" rtl="0" eaLnBrk="1" fontAlgn="base" hangingPunct="1">
        <a:spcBef>
          <a:spcPct val="0"/>
        </a:spcBef>
        <a:spcAft>
          <a:spcPct val="0"/>
        </a:spcAft>
        <a:defRPr sz="4400">
          <a:solidFill>
            <a:schemeClr val="bg1"/>
          </a:solidFill>
          <a:latin typeface="Microsoft Sans Serif" pitchFamily="34" charset="0"/>
        </a:defRPr>
      </a:lvl8pPr>
      <a:lvl9pPr marL="1828800" algn="l" rtl="0" eaLnBrk="1" fontAlgn="base" hangingPunct="1">
        <a:spcBef>
          <a:spcPct val="0"/>
        </a:spcBef>
        <a:spcAft>
          <a:spcPct val="0"/>
        </a:spcAft>
        <a:defRPr sz="4400">
          <a:solidFill>
            <a:schemeClr val="bg1"/>
          </a:solidFill>
          <a:latin typeface="Microsoft Sans Serif" pitchFamily="34" charset="0"/>
        </a:defRPr>
      </a:lvl9pPr>
    </p:titleStyle>
    <p:body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p:txBody>
          <a:bodyPr>
            <a:noAutofit/>
          </a:bodyPr>
          <a:lstStyle/>
          <a:p>
            <a:pPr algn="ctr"/>
            <a:r>
              <a:rPr lang="it-IT" sz="4000" b="1" dirty="0" smtClean="0">
                <a:ln w="34925">
                  <a:solidFill>
                    <a:schemeClr val="tx1"/>
                  </a:solidFill>
                </a:ln>
              </a:rPr>
              <a:t>ERASMUS + </a:t>
            </a:r>
          </a:p>
          <a:p>
            <a:pPr algn="ctr"/>
            <a:r>
              <a:rPr lang="it-IT" sz="4000" b="1" dirty="0" smtClean="0">
                <a:ln w="34925">
                  <a:solidFill>
                    <a:schemeClr val="tx1"/>
                  </a:solidFill>
                </a:ln>
              </a:rPr>
              <a:t>“EVERY CHILD IS SPECIAL” TRANSNATIONAL MEETING PORTUGAL </a:t>
            </a:r>
          </a:p>
          <a:p>
            <a:pPr algn="ctr"/>
            <a:r>
              <a:rPr lang="it-IT" sz="4000" b="1" dirty="0" err="1">
                <a:ln w="34925">
                  <a:solidFill>
                    <a:schemeClr val="tx1"/>
                  </a:solidFill>
                </a:ln>
              </a:rPr>
              <a:t>F</a:t>
            </a:r>
            <a:r>
              <a:rPr lang="it-IT" sz="4000" b="1" dirty="0" err="1" smtClean="0">
                <a:ln w="34925">
                  <a:solidFill>
                    <a:schemeClr val="tx1"/>
                  </a:solidFill>
                </a:ln>
              </a:rPr>
              <a:t>rom</a:t>
            </a:r>
            <a:r>
              <a:rPr lang="it-IT" sz="4000" b="1" dirty="0" smtClean="0">
                <a:ln w="34925">
                  <a:solidFill>
                    <a:schemeClr val="tx1"/>
                  </a:solidFill>
                </a:ln>
              </a:rPr>
              <a:t> 8 </a:t>
            </a:r>
            <a:r>
              <a:rPr lang="it-IT" sz="4000" b="1" dirty="0" err="1" smtClean="0">
                <a:ln w="34925">
                  <a:solidFill>
                    <a:schemeClr val="tx1"/>
                  </a:solidFill>
                </a:ln>
              </a:rPr>
              <a:t>th</a:t>
            </a:r>
            <a:r>
              <a:rPr lang="it-IT" sz="4000" b="1" dirty="0" smtClean="0">
                <a:ln w="34925">
                  <a:solidFill>
                    <a:schemeClr val="tx1"/>
                  </a:solidFill>
                </a:ln>
              </a:rPr>
              <a:t> </a:t>
            </a:r>
            <a:r>
              <a:rPr lang="it-IT" sz="4000" b="1" dirty="0" err="1" smtClean="0">
                <a:ln w="34925">
                  <a:solidFill>
                    <a:schemeClr val="tx1"/>
                  </a:solidFill>
                </a:ln>
              </a:rPr>
              <a:t>to</a:t>
            </a:r>
            <a:r>
              <a:rPr lang="it-IT" sz="4000" b="1" dirty="0" smtClean="0">
                <a:ln w="34925">
                  <a:solidFill>
                    <a:schemeClr val="tx1"/>
                  </a:solidFill>
                </a:ln>
              </a:rPr>
              <a:t> 12 </a:t>
            </a:r>
            <a:r>
              <a:rPr lang="it-IT" sz="4000" b="1" dirty="0" err="1" smtClean="0">
                <a:ln w="34925">
                  <a:solidFill>
                    <a:schemeClr val="tx1"/>
                  </a:solidFill>
                </a:ln>
              </a:rPr>
              <a:t>th</a:t>
            </a:r>
            <a:r>
              <a:rPr lang="it-IT" sz="4000" b="1" dirty="0" smtClean="0">
                <a:ln w="34925">
                  <a:solidFill>
                    <a:schemeClr val="tx1"/>
                  </a:solidFill>
                </a:ln>
              </a:rPr>
              <a:t> </a:t>
            </a:r>
            <a:r>
              <a:rPr lang="it-IT" sz="4000" b="1" dirty="0" err="1" smtClean="0">
                <a:ln w="34925">
                  <a:solidFill>
                    <a:schemeClr val="tx1"/>
                  </a:solidFill>
                </a:ln>
              </a:rPr>
              <a:t>of</a:t>
            </a:r>
            <a:r>
              <a:rPr lang="it-IT" sz="4000" b="1" dirty="0" smtClean="0">
                <a:ln w="34925">
                  <a:solidFill>
                    <a:schemeClr val="tx1"/>
                  </a:solidFill>
                </a:ln>
              </a:rPr>
              <a:t> MAY. </a:t>
            </a:r>
          </a:p>
        </p:txBody>
      </p:sp>
      <p:pic>
        <p:nvPicPr>
          <p:cNvPr id="5" name="Picture 2" descr="C:\Users\manzo\Desktop\logo_erasmus.png"/>
          <p:cNvPicPr>
            <a:picLocks noChangeAspect="1" noChangeArrowheads="1"/>
          </p:cNvPicPr>
          <p:nvPr/>
        </p:nvPicPr>
        <p:blipFill>
          <a:blip r:embed="rId3" cstate="print"/>
          <a:srcRect/>
          <a:stretch>
            <a:fillRect/>
          </a:stretch>
        </p:blipFill>
        <p:spPr bwMode="auto">
          <a:xfrm>
            <a:off x="6027985" y="6093296"/>
            <a:ext cx="3116015" cy="623203"/>
          </a:xfrm>
          <a:prstGeom prst="rect">
            <a:avLst/>
          </a:prstGeom>
          <a:noFill/>
        </p:spPr>
      </p:pic>
      <p:pic>
        <p:nvPicPr>
          <p:cNvPr id="1027" name="Picture 3" descr="C:\Users\manzo\Desktop\files.jpg"/>
          <p:cNvPicPr>
            <a:picLocks noChangeAspect="1" noChangeArrowheads="1"/>
          </p:cNvPicPr>
          <p:nvPr/>
        </p:nvPicPr>
        <p:blipFill>
          <a:blip r:embed="rId4" cstate="print"/>
          <a:srcRect/>
          <a:stretch>
            <a:fillRect/>
          </a:stretch>
        </p:blipFill>
        <p:spPr bwMode="auto">
          <a:xfrm>
            <a:off x="2987824" y="4725144"/>
            <a:ext cx="3168352" cy="1381101"/>
          </a:xfrm>
          <a:prstGeom prst="rect">
            <a:avLst/>
          </a:prstGeom>
          <a:gradFill>
            <a:gsLst>
              <a:gs pos="0">
                <a:schemeClr val="bg2"/>
              </a:gs>
              <a:gs pos="50000">
                <a:schemeClr val="accent1">
                  <a:tint val="44500"/>
                  <a:satMod val="160000"/>
                </a:schemeClr>
              </a:gs>
              <a:gs pos="100000">
                <a:schemeClr val="accent1">
                  <a:tint val="23500"/>
                  <a:satMod val="160000"/>
                </a:schemeClr>
              </a:gs>
            </a:gsLst>
            <a:lin ang="5400000" scaled="0"/>
          </a:gradFill>
          <a:ln w="12700">
            <a:solidFill>
              <a:schemeClr val="tx1"/>
            </a:solidFill>
          </a:ln>
        </p:spPr>
      </p:pic>
      <p:pic>
        <p:nvPicPr>
          <p:cNvPr id="1026" name="Picture 2" descr="C:\Users\manzo\Desktop\foto video serena\Suitsupp_A3.jpeg"/>
          <p:cNvPicPr>
            <a:picLocks noChangeAspect="1" noChangeArrowheads="1"/>
          </p:cNvPicPr>
          <p:nvPr/>
        </p:nvPicPr>
        <p:blipFill>
          <a:blip r:embed="rId5" cstate="print"/>
          <a:srcRect/>
          <a:stretch>
            <a:fillRect/>
          </a:stretch>
        </p:blipFill>
        <p:spPr bwMode="auto">
          <a:xfrm>
            <a:off x="179513" y="4361592"/>
            <a:ext cx="1368152" cy="2235760"/>
          </a:xfrm>
          <a:prstGeom prst="rect">
            <a:avLst/>
          </a:prstGeom>
          <a:noFill/>
        </p:spPr>
      </p:pic>
    </p:spTree>
  </p:cSld>
  <p:clrMapOvr>
    <a:masterClrMapping/>
  </p:clrMapOvr>
  <p:transition>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endParaRPr lang="it-IT"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552" y="1556792"/>
            <a:ext cx="7685570" cy="4392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 descr="C:\Users\manzo\Desktop\logo_erasmus.png"/>
          <p:cNvPicPr>
            <a:picLocks noChangeAspect="1" noChangeArrowheads="1"/>
          </p:cNvPicPr>
          <p:nvPr/>
        </p:nvPicPr>
        <p:blipFill>
          <a:blip r:embed="rId3" cstate="print"/>
          <a:srcRect/>
          <a:stretch>
            <a:fillRect/>
          </a:stretch>
        </p:blipFill>
        <p:spPr bwMode="auto">
          <a:xfrm>
            <a:off x="5796136" y="6021288"/>
            <a:ext cx="3116015" cy="623203"/>
          </a:xfrm>
          <a:prstGeom prst="rect">
            <a:avLst/>
          </a:prstGeom>
          <a:noFill/>
        </p:spPr>
      </p:pic>
    </p:spTree>
    <p:extLst>
      <p:ext uri="{BB962C8B-B14F-4D97-AF65-F5344CB8AC3E}">
        <p14:creationId xmlns:p14="http://schemas.microsoft.com/office/powerpoint/2010/main" xmlns="" val="3631756795"/>
      </p:ext>
    </p:extLst>
  </p:cSld>
  <p:clrMapOvr>
    <a:masterClrMapping/>
  </p:clrMapOvr>
  <p:transition>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Autofit/>
          </a:bodyPr>
          <a:lstStyle/>
          <a:p>
            <a:r>
              <a:rPr lang="en-US" sz="2000" dirty="0" smtClean="0"/>
              <a:t>Teaching is understood as education organized in schools in the sense of an extensive help for </a:t>
            </a:r>
            <a:r>
              <a:rPr lang="en-US" sz="2000" dirty="0" err="1" smtClean="0"/>
              <a:t>enculturisation</a:t>
            </a:r>
            <a:r>
              <a:rPr lang="en-US" sz="2000" dirty="0" smtClean="0"/>
              <a:t> , it also encompasses educational aids which are not only aimed at increasing knowledge and ability but also at acquiring norms and </a:t>
            </a:r>
            <a:r>
              <a:rPr lang="en-US" sz="2000" dirty="0" smtClean="0"/>
              <a:t>values. </a:t>
            </a:r>
            <a:r>
              <a:rPr lang="en-US" sz="2000" dirty="0" smtClean="0"/>
              <a:t>Accordingly, school, apart from its main function as a place for teaching, also has the task of providing a moral education. School can be viewed as the precursor to achieving self-determination and taking responsibility for oneself. Pupils should be qualified to have both their own social life and to be in </a:t>
            </a:r>
            <a:r>
              <a:rPr lang="en-US" sz="2000" dirty="0" err="1" smtClean="0"/>
              <a:t>favour</a:t>
            </a:r>
            <a:r>
              <a:rPr lang="en-US" sz="2000" dirty="0" smtClean="0"/>
              <a:t> of a society in which everybody accepts each other. </a:t>
            </a:r>
            <a:endParaRPr lang="it-IT" sz="2000" dirty="0"/>
          </a:p>
        </p:txBody>
      </p:sp>
      <p:pic>
        <p:nvPicPr>
          <p:cNvPr id="5" name="Picture 2" descr="C:\Users\manzo\Desktop\logo_erasmus.png"/>
          <p:cNvPicPr>
            <a:picLocks noChangeAspect="1" noChangeArrowheads="1"/>
          </p:cNvPicPr>
          <p:nvPr/>
        </p:nvPicPr>
        <p:blipFill>
          <a:blip r:embed="rId2" cstate="print"/>
          <a:srcRect/>
          <a:stretch>
            <a:fillRect/>
          </a:stretch>
        </p:blipFill>
        <p:spPr bwMode="auto">
          <a:xfrm>
            <a:off x="6027985" y="6093296"/>
            <a:ext cx="3116015" cy="623203"/>
          </a:xfrm>
          <a:prstGeom prst="rect">
            <a:avLst/>
          </a:prstGeom>
          <a:noFill/>
        </p:spPr>
      </p:pic>
    </p:spTree>
  </p:cSld>
  <p:clrMapOvr>
    <a:masterClrMapping/>
  </p:clrMapOvr>
  <p:transition>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fontScale="92500" lnSpcReduction="20000"/>
          </a:bodyPr>
          <a:lstStyle/>
          <a:p>
            <a:r>
              <a:rPr lang="en-US" dirty="0" smtClean="0"/>
              <a:t>Only when the child is prepared to admit freely to the choice he has made, will it have any significance. The child must be able to choose of his own free will. It must be clear to the teacher, however, that he cannot dictate to the children what their values should be or to tell them what experiences they will have. Only events which the children experience themselves will have any effect on their own lives.</a:t>
            </a:r>
            <a:endParaRPr lang="it-IT" dirty="0"/>
          </a:p>
        </p:txBody>
      </p:sp>
      <p:pic>
        <p:nvPicPr>
          <p:cNvPr id="5" name="Picture 2" descr="C:\Users\manzo\Desktop\logo_erasmus.png"/>
          <p:cNvPicPr>
            <a:picLocks noChangeAspect="1" noChangeArrowheads="1"/>
          </p:cNvPicPr>
          <p:nvPr/>
        </p:nvPicPr>
        <p:blipFill>
          <a:blip r:embed="rId2" cstate="print"/>
          <a:srcRect/>
          <a:stretch>
            <a:fillRect/>
          </a:stretch>
        </p:blipFill>
        <p:spPr bwMode="auto">
          <a:xfrm>
            <a:off x="6027985" y="6093296"/>
            <a:ext cx="3116015" cy="623203"/>
          </a:xfrm>
          <a:prstGeom prst="rect">
            <a:avLst/>
          </a:prstGeom>
          <a:noFill/>
        </p:spPr>
      </p:pic>
    </p:spTree>
  </p:cSld>
  <p:clrMapOvr>
    <a:masterClrMapping/>
  </p:clrMapOvr>
  <p:transition>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fontScale="70000" lnSpcReduction="20000"/>
          </a:bodyPr>
          <a:lstStyle/>
          <a:p>
            <a:r>
              <a:rPr lang="en-US" b="1" dirty="0" smtClean="0">
                <a:ln w="19050">
                  <a:solidFill>
                    <a:schemeClr val="tx1"/>
                  </a:solidFill>
                </a:ln>
              </a:rPr>
              <a:t>What does a teacher do now when he wants to be of help in teaching children to clarify their own values? </a:t>
            </a:r>
          </a:p>
          <a:p>
            <a:pPr>
              <a:buNone/>
            </a:pPr>
            <a:r>
              <a:rPr lang="en-US" dirty="0" smtClean="0"/>
              <a:t>     He helps them to apply the process of valuing. The teacher should encourage the children to get to grips with the problem of choice and help them to discover other possibilities, to weigh up alternatives and then to think about the consequences. The children should also get the opportunity to prize and cherish and publicly affirm their choice and the teacher should make them more determined to act in accordance with their choices. The adult can support this process of judging and can help the children to independently clarify what they perceive as having value.</a:t>
            </a:r>
            <a:endParaRPr lang="it-IT" dirty="0"/>
          </a:p>
        </p:txBody>
      </p:sp>
      <p:pic>
        <p:nvPicPr>
          <p:cNvPr id="4098" name="Picture 2" descr="C:\Users\manzo\Desktop\logo_erasmus.png"/>
          <p:cNvPicPr>
            <a:picLocks noChangeAspect="1" noChangeArrowheads="1"/>
          </p:cNvPicPr>
          <p:nvPr/>
        </p:nvPicPr>
        <p:blipFill>
          <a:blip r:embed="rId2" cstate="print"/>
          <a:srcRect/>
          <a:stretch>
            <a:fillRect/>
          </a:stretch>
        </p:blipFill>
        <p:spPr bwMode="auto">
          <a:xfrm>
            <a:off x="6027985" y="6093296"/>
            <a:ext cx="3116015" cy="623203"/>
          </a:xfrm>
          <a:prstGeom prst="rect">
            <a:avLst/>
          </a:prstGeom>
          <a:noFill/>
        </p:spPr>
      </p:pic>
    </p:spTree>
  </p:cSld>
  <p:clrMapOvr>
    <a:masterClrMapping/>
  </p:clrMapOvr>
  <p:transition>
    <p:newsfla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fontScale="70000" lnSpcReduction="20000"/>
          </a:bodyPr>
          <a:lstStyle/>
          <a:p>
            <a:r>
              <a:rPr lang="en-US" sz="3400" dirty="0" smtClean="0"/>
              <a:t>Teaching about values is of cross-curricular importance; it is possible in all subject areas and for all content and can be implemented to its best effect in the form of open planning which allows the teacher to influence the course of the lessons. The subject matter can lead to values like this and questions about values can function for most subjects as a coordinating concept. All open forms of teaching facilitate a reflection of values orientation. Teaching effects are not only achieved through mere words, exhortations, conversation or regulations but also through </a:t>
            </a:r>
            <a:r>
              <a:rPr lang="en-US" sz="3400" dirty="0" err="1" smtClean="0"/>
              <a:t>behaviour</a:t>
            </a:r>
            <a:r>
              <a:rPr lang="en-US" sz="3400" dirty="0" smtClean="0"/>
              <a:t> and reflecting on this </a:t>
            </a:r>
            <a:r>
              <a:rPr lang="en-US" sz="3400" dirty="0" err="1" smtClean="0"/>
              <a:t>behaviour</a:t>
            </a:r>
            <a:r>
              <a:rPr lang="en-US" dirty="0" smtClean="0"/>
              <a:t>.</a:t>
            </a:r>
            <a:endParaRPr lang="it-IT" dirty="0"/>
          </a:p>
        </p:txBody>
      </p:sp>
      <p:pic>
        <p:nvPicPr>
          <p:cNvPr id="5" name="Picture 2" descr="C:\Users\manzo\Desktop\logo_erasmus.png"/>
          <p:cNvPicPr>
            <a:picLocks noChangeAspect="1" noChangeArrowheads="1"/>
          </p:cNvPicPr>
          <p:nvPr/>
        </p:nvPicPr>
        <p:blipFill>
          <a:blip r:embed="rId2" cstate="print"/>
          <a:srcRect/>
          <a:stretch>
            <a:fillRect/>
          </a:stretch>
        </p:blipFill>
        <p:spPr bwMode="auto">
          <a:xfrm>
            <a:off x="6027985" y="6093296"/>
            <a:ext cx="3116015" cy="623203"/>
          </a:xfrm>
          <a:prstGeom prst="rect">
            <a:avLst/>
          </a:prstGeom>
          <a:noFill/>
        </p:spPr>
      </p:pic>
    </p:spTree>
  </p:cSld>
  <p:clrMapOvr>
    <a:masterClrMapping/>
  </p:clrMapOvr>
  <p:transition>
    <p:newsfla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anzo\Desktop\download.jpg"/>
          <p:cNvPicPr>
            <a:picLocks noGrp="1" noChangeAspect="1" noChangeArrowheads="1"/>
          </p:cNvPicPr>
          <p:nvPr>
            <p:ph idx="1"/>
          </p:nvPr>
        </p:nvPicPr>
        <p:blipFill>
          <a:blip r:embed="rId2" cstate="print"/>
          <a:srcRect/>
          <a:stretch>
            <a:fillRect/>
          </a:stretch>
        </p:blipFill>
        <p:spPr bwMode="auto">
          <a:xfrm>
            <a:off x="1043608" y="1556792"/>
            <a:ext cx="6370751" cy="4262612"/>
          </a:xfrm>
          <a:prstGeom prst="rect">
            <a:avLst/>
          </a:prstGeom>
          <a:noFill/>
        </p:spPr>
      </p:pic>
      <p:pic>
        <p:nvPicPr>
          <p:cNvPr id="5" name="Picture 2" descr="C:\Users\manzo\Desktop\logo_erasmus.png"/>
          <p:cNvPicPr>
            <a:picLocks noChangeAspect="1" noChangeArrowheads="1"/>
          </p:cNvPicPr>
          <p:nvPr/>
        </p:nvPicPr>
        <p:blipFill>
          <a:blip r:embed="rId3" cstate="print"/>
          <a:srcRect/>
          <a:stretch>
            <a:fillRect/>
          </a:stretch>
        </p:blipFill>
        <p:spPr bwMode="auto">
          <a:xfrm>
            <a:off x="5868144" y="6021288"/>
            <a:ext cx="3116015" cy="623203"/>
          </a:xfrm>
          <a:prstGeom prst="rect">
            <a:avLst/>
          </a:prstGeom>
          <a:noFill/>
        </p:spPr>
      </p:pic>
    </p:spTree>
  </p:cSld>
  <p:clrMapOvr>
    <a:masterClrMapping/>
  </p:clrMapOvr>
  <p:transition>
    <p:newsfla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27584" y="1700808"/>
            <a:ext cx="7315200" cy="4191000"/>
          </a:xfrm>
        </p:spPr>
        <p:txBody>
          <a:bodyPr>
            <a:normAutofit fontScale="92500" lnSpcReduction="10000"/>
          </a:bodyPr>
          <a:lstStyle/>
          <a:p>
            <a:pPr algn="ctr"/>
            <a:r>
              <a:rPr lang="it-IT" sz="8000" dirty="0" smtClean="0"/>
              <a:t>THANK YOU SO MUCH FOR YOUR ATTENTION!!!</a:t>
            </a:r>
            <a:endParaRPr lang="it-IT" sz="8000" dirty="0"/>
          </a:p>
        </p:txBody>
      </p:sp>
      <p:pic>
        <p:nvPicPr>
          <p:cNvPr id="6" name="Picture 2" descr="C:\Users\manzo\Desktop\logo_erasmus.png"/>
          <p:cNvPicPr>
            <a:picLocks noChangeAspect="1" noChangeArrowheads="1"/>
          </p:cNvPicPr>
          <p:nvPr/>
        </p:nvPicPr>
        <p:blipFill>
          <a:blip r:embed="rId2" cstate="print"/>
          <a:srcRect/>
          <a:stretch>
            <a:fillRect/>
          </a:stretch>
        </p:blipFill>
        <p:spPr bwMode="auto">
          <a:xfrm>
            <a:off x="6027985" y="6093296"/>
            <a:ext cx="3116015" cy="623203"/>
          </a:xfrm>
          <a:prstGeom prst="rect">
            <a:avLst/>
          </a:prstGeom>
          <a:noFill/>
        </p:spPr>
      </p:pic>
    </p:spTree>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VALUES’S TREE</a:t>
            </a:r>
            <a:endParaRPr lang="it-IT" dirty="0"/>
          </a:p>
        </p:txBody>
      </p:sp>
      <p:pic>
        <p:nvPicPr>
          <p:cNvPr id="43" name="Segnaposto contenuto 42" descr="valori.jpg 1.jpg"/>
          <p:cNvPicPr>
            <a:picLocks noGrp="1" noChangeAspect="1"/>
          </p:cNvPicPr>
          <p:nvPr>
            <p:ph idx="1"/>
          </p:nvPr>
        </p:nvPicPr>
        <p:blipFill>
          <a:blip r:embed="rId2" cstate="print"/>
          <a:stretch>
            <a:fillRect/>
          </a:stretch>
        </p:blipFill>
        <p:spPr>
          <a:xfrm>
            <a:off x="1" y="1196752"/>
            <a:ext cx="7272808" cy="4937502"/>
          </a:xfrm>
        </p:spPr>
      </p:pic>
      <p:sp>
        <p:nvSpPr>
          <p:cNvPr id="51" name="CasellaDiTesto 50"/>
          <p:cNvSpPr txBox="1"/>
          <p:nvPr/>
        </p:nvSpPr>
        <p:spPr>
          <a:xfrm>
            <a:off x="504056" y="4334054"/>
            <a:ext cx="1368152" cy="923330"/>
          </a:xfrm>
          <a:prstGeom prst="rect">
            <a:avLst/>
          </a:prstGeom>
          <a:noFill/>
        </p:spPr>
        <p:txBody>
          <a:bodyPr wrap="square" rtlCol="0">
            <a:spAutoFit/>
          </a:bodyPr>
          <a:lstStyle/>
          <a:p>
            <a:endParaRPr lang="it-IT" dirty="0" smtClean="0">
              <a:latin typeface="Aharoni" pitchFamily="2" charset="-79"/>
              <a:cs typeface="Aharoni" pitchFamily="2" charset="-79"/>
            </a:endParaRPr>
          </a:p>
          <a:p>
            <a:endParaRPr lang="it-IT" dirty="0">
              <a:latin typeface="Aharoni" pitchFamily="2" charset="-79"/>
              <a:cs typeface="Aharoni" pitchFamily="2" charset="-79"/>
            </a:endParaRPr>
          </a:p>
          <a:p>
            <a:endParaRPr lang="it-IT" dirty="0">
              <a:latin typeface="Aharoni" pitchFamily="2" charset="-79"/>
              <a:cs typeface="Aharoni" pitchFamily="2" charset="-79"/>
            </a:endParaRPr>
          </a:p>
        </p:txBody>
      </p:sp>
      <p:sp>
        <p:nvSpPr>
          <p:cNvPr id="52" name="CasellaDiTesto 51"/>
          <p:cNvSpPr txBox="1"/>
          <p:nvPr/>
        </p:nvSpPr>
        <p:spPr>
          <a:xfrm>
            <a:off x="360040" y="4046022"/>
            <a:ext cx="1368152" cy="923330"/>
          </a:xfrm>
          <a:prstGeom prst="rect">
            <a:avLst/>
          </a:prstGeom>
          <a:noFill/>
        </p:spPr>
        <p:txBody>
          <a:bodyPr wrap="square" rtlCol="0">
            <a:spAutoFit/>
          </a:bodyPr>
          <a:lstStyle/>
          <a:p>
            <a:endParaRPr lang="it-IT" dirty="0" smtClean="0">
              <a:latin typeface="Aharoni" pitchFamily="2" charset="-79"/>
              <a:cs typeface="Aharoni" pitchFamily="2" charset="-79"/>
            </a:endParaRPr>
          </a:p>
          <a:p>
            <a:endParaRPr lang="it-IT" dirty="0">
              <a:latin typeface="Aharoni" pitchFamily="2" charset="-79"/>
              <a:cs typeface="Aharoni" pitchFamily="2" charset="-79"/>
            </a:endParaRPr>
          </a:p>
          <a:p>
            <a:endParaRPr lang="it-IT" dirty="0">
              <a:latin typeface="Aharoni" pitchFamily="2" charset="-79"/>
              <a:cs typeface="Aharoni" pitchFamily="2" charset="-79"/>
            </a:endParaRPr>
          </a:p>
        </p:txBody>
      </p:sp>
      <p:sp>
        <p:nvSpPr>
          <p:cNvPr id="56" name="Ovale 55"/>
          <p:cNvSpPr/>
          <p:nvPr/>
        </p:nvSpPr>
        <p:spPr>
          <a:xfrm>
            <a:off x="2952328" y="1669758"/>
            <a:ext cx="1656184"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a:solidFill>
                <a:schemeClr val="bg1"/>
              </a:solidFill>
              <a:latin typeface="Aharoni" pitchFamily="2" charset="-79"/>
              <a:cs typeface="Aharoni" pitchFamily="2" charset="-79"/>
            </a:endParaRPr>
          </a:p>
        </p:txBody>
      </p:sp>
      <p:sp>
        <p:nvSpPr>
          <p:cNvPr id="57" name="CasellaDiTesto 56"/>
          <p:cNvSpPr txBox="1"/>
          <p:nvPr/>
        </p:nvSpPr>
        <p:spPr>
          <a:xfrm>
            <a:off x="3240360" y="1813774"/>
            <a:ext cx="1296144" cy="369332"/>
          </a:xfrm>
          <a:prstGeom prst="rect">
            <a:avLst/>
          </a:prstGeom>
          <a:noFill/>
        </p:spPr>
        <p:txBody>
          <a:bodyPr wrap="square" rtlCol="0">
            <a:spAutoFit/>
          </a:bodyPr>
          <a:lstStyle/>
          <a:p>
            <a:r>
              <a:rPr lang="it-IT" dirty="0" err="1" smtClean="0">
                <a:solidFill>
                  <a:schemeClr val="bg1"/>
                </a:solidFill>
                <a:latin typeface="Aharoni" pitchFamily="2" charset="-79"/>
                <a:cs typeface="Aharoni" pitchFamily="2" charset="-79"/>
              </a:rPr>
              <a:t>Sincerity</a:t>
            </a:r>
            <a:endParaRPr lang="it-IT" dirty="0">
              <a:solidFill>
                <a:schemeClr val="bg1"/>
              </a:solidFill>
              <a:latin typeface="Aharoni" pitchFamily="2" charset="-79"/>
              <a:cs typeface="Aharoni" pitchFamily="2" charset="-79"/>
            </a:endParaRPr>
          </a:p>
        </p:txBody>
      </p:sp>
      <p:sp>
        <p:nvSpPr>
          <p:cNvPr id="58" name="Ovale 57"/>
          <p:cNvSpPr/>
          <p:nvPr/>
        </p:nvSpPr>
        <p:spPr>
          <a:xfrm>
            <a:off x="4752528" y="1885782"/>
            <a:ext cx="2520280"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err="1" smtClean="0">
                <a:solidFill>
                  <a:schemeClr val="bg1"/>
                </a:solidFill>
                <a:latin typeface="Aharoni" pitchFamily="2" charset="-79"/>
                <a:cs typeface="Aharoni" pitchFamily="2" charset="-79"/>
              </a:rPr>
              <a:t>Responsibility</a:t>
            </a:r>
            <a:endParaRPr lang="it-IT" dirty="0" smtClean="0">
              <a:solidFill>
                <a:schemeClr val="bg1"/>
              </a:solidFill>
              <a:latin typeface="Aharoni" pitchFamily="2" charset="-79"/>
              <a:cs typeface="Aharoni" pitchFamily="2" charset="-79"/>
            </a:endParaRPr>
          </a:p>
        </p:txBody>
      </p:sp>
      <p:sp>
        <p:nvSpPr>
          <p:cNvPr id="59" name="Ovale 58"/>
          <p:cNvSpPr/>
          <p:nvPr/>
        </p:nvSpPr>
        <p:spPr>
          <a:xfrm>
            <a:off x="5472608" y="2965902"/>
            <a:ext cx="1584176"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err="1" smtClean="0">
                <a:solidFill>
                  <a:schemeClr val="bg1"/>
                </a:solidFill>
                <a:latin typeface="Aharoni" pitchFamily="2" charset="-79"/>
                <a:cs typeface="Aharoni" pitchFamily="2" charset="-79"/>
              </a:rPr>
              <a:t>Patience</a:t>
            </a:r>
            <a:endParaRPr lang="it-IT" dirty="0" smtClean="0">
              <a:solidFill>
                <a:schemeClr val="bg1"/>
              </a:solidFill>
              <a:latin typeface="Aharoni" pitchFamily="2" charset="-79"/>
              <a:cs typeface="Aharoni" pitchFamily="2" charset="-79"/>
            </a:endParaRPr>
          </a:p>
        </p:txBody>
      </p:sp>
      <p:sp>
        <p:nvSpPr>
          <p:cNvPr id="60" name="Ovale 59"/>
          <p:cNvSpPr/>
          <p:nvPr/>
        </p:nvSpPr>
        <p:spPr>
          <a:xfrm>
            <a:off x="5328592" y="3757990"/>
            <a:ext cx="1944216"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err="1" smtClean="0">
                <a:solidFill>
                  <a:schemeClr val="bg1"/>
                </a:solidFill>
                <a:latin typeface="Aharoni" pitchFamily="2" charset="-79"/>
                <a:cs typeface="Aharoni" pitchFamily="2" charset="-79"/>
              </a:rPr>
              <a:t>Friendship</a:t>
            </a:r>
            <a:endParaRPr lang="it-IT" dirty="0">
              <a:solidFill>
                <a:schemeClr val="bg1"/>
              </a:solidFill>
              <a:latin typeface="Aharoni" pitchFamily="2" charset="-79"/>
              <a:cs typeface="Aharoni" pitchFamily="2" charset="-79"/>
            </a:endParaRPr>
          </a:p>
        </p:txBody>
      </p:sp>
      <p:sp>
        <p:nvSpPr>
          <p:cNvPr id="61" name="Ovale 60"/>
          <p:cNvSpPr/>
          <p:nvPr/>
        </p:nvSpPr>
        <p:spPr>
          <a:xfrm>
            <a:off x="5040560" y="4622086"/>
            <a:ext cx="1656184"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3" name="CasellaDiTesto 62"/>
          <p:cNvSpPr txBox="1"/>
          <p:nvPr/>
        </p:nvSpPr>
        <p:spPr>
          <a:xfrm>
            <a:off x="5112568" y="4712678"/>
            <a:ext cx="1800200" cy="369332"/>
          </a:xfrm>
          <a:prstGeom prst="rect">
            <a:avLst/>
          </a:prstGeom>
          <a:noFill/>
        </p:spPr>
        <p:txBody>
          <a:bodyPr wrap="square" rtlCol="0">
            <a:spAutoFit/>
          </a:bodyPr>
          <a:lstStyle/>
          <a:p>
            <a:r>
              <a:rPr lang="it-IT" dirty="0" err="1" smtClean="0">
                <a:solidFill>
                  <a:schemeClr val="bg1"/>
                </a:solidFill>
                <a:latin typeface="Aharoni" pitchFamily="2" charset="-79"/>
                <a:cs typeface="Aharoni" pitchFamily="2" charset="-79"/>
              </a:rPr>
              <a:t>Cooperation</a:t>
            </a:r>
            <a:endParaRPr lang="it-IT" dirty="0">
              <a:solidFill>
                <a:schemeClr val="bg1"/>
              </a:solidFill>
              <a:latin typeface="Aharoni" pitchFamily="2" charset="-79"/>
              <a:cs typeface="Aharoni" pitchFamily="2" charset="-79"/>
            </a:endParaRPr>
          </a:p>
        </p:txBody>
      </p:sp>
      <p:sp>
        <p:nvSpPr>
          <p:cNvPr id="64" name="Ovale 63"/>
          <p:cNvSpPr/>
          <p:nvPr/>
        </p:nvSpPr>
        <p:spPr>
          <a:xfrm>
            <a:off x="288032" y="1813774"/>
            <a:ext cx="2448272" cy="792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err="1" smtClean="0">
                <a:solidFill>
                  <a:schemeClr val="bg1"/>
                </a:solidFill>
                <a:latin typeface="Aharoni" pitchFamily="2" charset="-79"/>
                <a:cs typeface="Aharoni" pitchFamily="2" charset="-79"/>
              </a:rPr>
              <a:t>Perseverance</a:t>
            </a:r>
            <a:endParaRPr lang="it-IT" dirty="0">
              <a:solidFill>
                <a:schemeClr val="bg1"/>
              </a:solidFill>
              <a:latin typeface="Aharoni" pitchFamily="2" charset="-79"/>
              <a:cs typeface="Aharoni" pitchFamily="2" charset="-79"/>
            </a:endParaRPr>
          </a:p>
        </p:txBody>
      </p:sp>
      <p:sp>
        <p:nvSpPr>
          <p:cNvPr id="66" name="Ovale 65"/>
          <p:cNvSpPr/>
          <p:nvPr/>
        </p:nvSpPr>
        <p:spPr>
          <a:xfrm>
            <a:off x="0" y="2749878"/>
            <a:ext cx="1944216"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err="1" smtClean="0">
                <a:solidFill>
                  <a:schemeClr val="bg1"/>
                </a:solidFill>
                <a:latin typeface="Aharoni" pitchFamily="2" charset="-79"/>
                <a:cs typeface="Aharoni" pitchFamily="2" charset="-79"/>
              </a:rPr>
              <a:t>Generosity</a:t>
            </a:r>
            <a:endParaRPr lang="it-IT" dirty="0">
              <a:solidFill>
                <a:schemeClr val="bg1"/>
              </a:solidFill>
              <a:latin typeface="Aharoni" pitchFamily="2" charset="-79"/>
              <a:cs typeface="Aharoni" pitchFamily="2" charset="-79"/>
            </a:endParaRPr>
          </a:p>
        </p:txBody>
      </p:sp>
      <p:sp>
        <p:nvSpPr>
          <p:cNvPr id="67" name="Ovale 66"/>
          <p:cNvSpPr/>
          <p:nvPr/>
        </p:nvSpPr>
        <p:spPr>
          <a:xfrm>
            <a:off x="288032" y="3541966"/>
            <a:ext cx="1656184" cy="792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err="1" smtClean="0">
                <a:solidFill>
                  <a:schemeClr val="bg1"/>
                </a:solidFill>
                <a:latin typeface="Aharoni" pitchFamily="2" charset="-79"/>
                <a:cs typeface="Aharoni" pitchFamily="2" charset="-79"/>
              </a:rPr>
              <a:t>Good</a:t>
            </a:r>
            <a:r>
              <a:rPr lang="it-IT" dirty="0" smtClean="0">
                <a:solidFill>
                  <a:schemeClr val="bg1"/>
                </a:solidFill>
              </a:rPr>
              <a:t> </a:t>
            </a:r>
            <a:r>
              <a:rPr lang="it-IT" dirty="0" err="1" smtClean="0">
                <a:solidFill>
                  <a:schemeClr val="bg1"/>
                </a:solidFill>
                <a:latin typeface="Aharoni" pitchFamily="2" charset="-79"/>
                <a:cs typeface="Aharoni" pitchFamily="2" charset="-79"/>
              </a:rPr>
              <a:t>Manners</a:t>
            </a:r>
            <a:endParaRPr lang="it-IT" dirty="0">
              <a:solidFill>
                <a:schemeClr val="bg1"/>
              </a:solidFill>
              <a:latin typeface="Aharoni" pitchFamily="2" charset="-79"/>
              <a:cs typeface="Aharoni" pitchFamily="2" charset="-79"/>
            </a:endParaRPr>
          </a:p>
        </p:txBody>
      </p:sp>
      <p:sp>
        <p:nvSpPr>
          <p:cNvPr id="68" name="Ovale 67"/>
          <p:cNvSpPr/>
          <p:nvPr/>
        </p:nvSpPr>
        <p:spPr>
          <a:xfrm>
            <a:off x="360040" y="4406062"/>
            <a:ext cx="1872208"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err="1" smtClean="0">
                <a:solidFill>
                  <a:schemeClr val="bg1"/>
                </a:solidFill>
                <a:latin typeface="Aharoni" pitchFamily="2" charset="-79"/>
                <a:cs typeface="Aharoni" pitchFamily="2" charset="-79"/>
              </a:rPr>
              <a:t>Creativity</a:t>
            </a:r>
            <a:endParaRPr lang="it-IT" dirty="0">
              <a:solidFill>
                <a:schemeClr val="bg1"/>
              </a:solidFill>
              <a:latin typeface="Aharoni" pitchFamily="2" charset="-79"/>
              <a:cs typeface="Aharoni" pitchFamily="2" charset="-79"/>
            </a:endParaRPr>
          </a:p>
        </p:txBody>
      </p:sp>
      <p:pic>
        <p:nvPicPr>
          <p:cNvPr id="19" name="Picture 2" descr="C:\Users\manzo\Desktop\logo_erasmus.png"/>
          <p:cNvPicPr>
            <a:picLocks noChangeAspect="1" noChangeArrowheads="1"/>
          </p:cNvPicPr>
          <p:nvPr/>
        </p:nvPicPr>
        <p:blipFill>
          <a:blip r:embed="rId3" cstate="print"/>
          <a:srcRect/>
          <a:stretch>
            <a:fillRect/>
          </a:stretch>
        </p:blipFill>
        <p:spPr bwMode="auto">
          <a:xfrm>
            <a:off x="6027985" y="6118165"/>
            <a:ext cx="3116015" cy="623203"/>
          </a:xfrm>
          <a:prstGeom prst="rect">
            <a:avLst/>
          </a:prstGeom>
          <a:noFill/>
        </p:spPr>
      </p:pic>
    </p:spTree>
  </p:cSld>
  <p:clrMapOvr>
    <a:masterClrMapping/>
  </p:clrMapOvr>
  <p:transition>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lgn="ctr"/>
            <a:r>
              <a:rPr lang="en-US" sz="4800" dirty="0" smtClean="0"/>
              <a:t>Teachers are permanently involved in values education… sometimes … without even realizing that they are teaching values …</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it-IT" dirty="0"/>
          </a:p>
        </p:txBody>
      </p:sp>
      <p:pic>
        <p:nvPicPr>
          <p:cNvPr id="5" name="Picture 2" descr="C:\Users\manzo\Desktop\logo_erasmus.png"/>
          <p:cNvPicPr>
            <a:picLocks noChangeAspect="1" noChangeArrowheads="1"/>
          </p:cNvPicPr>
          <p:nvPr/>
        </p:nvPicPr>
        <p:blipFill>
          <a:blip r:embed="rId2" cstate="print"/>
          <a:srcRect/>
          <a:stretch>
            <a:fillRect/>
          </a:stretch>
        </p:blipFill>
        <p:spPr bwMode="auto">
          <a:xfrm>
            <a:off x="6027985" y="6093296"/>
            <a:ext cx="3116015" cy="623203"/>
          </a:xfrm>
          <a:prstGeom prst="rect">
            <a:avLst/>
          </a:prstGeom>
          <a:noFill/>
        </p:spPr>
      </p:pic>
    </p:spTree>
  </p:cSld>
  <p:clrMapOvr>
    <a:masterClrMapping/>
  </p:clrMapOvr>
  <p:transition>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endParaRPr lang="it-IT"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5883" y="1700808"/>
            <a:ext cx="7290494" cy="41764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 descr="C:\Users\manzo\Desktop\logo_erasmus.png"/>
          <p:cNvPicPr>
            <a:picLocks noChangeAspect="1" noChangeArrowheads="1"/>
          </p:cNvPicPr>
          <p:nvPr/>
        </p:nvPicPr>
        <p:blipFill>
          <a:blip r:embed="rId3" cstate="print"/>
          <a:srcRect/>
          <a:stretch>
            <a:fillRect/>
          </a:stretch>
        </p:blipFill>
        <p:spPr bwMode="auto">
          <a:xfrm>
            <a:off x="5796136" y="6021288"/>
            <a:ext cx="3116015" cy="620688"/>
          </a:xfrm>
          <a:prstGeom prst="rect">
            <a:avLst/>
          </a:prstGeom>
          <a:noFill/>
        </p:spPr>
      </p:pic>
    </p:spTree>
    <p:extLst>
      <p:ext uri="{BB962C8B-B14F-4D97-AF65-F5344CB8AC3E}">
        <p14:creationId xmlns:p14="http://schemas.microsoft.com/office/powerpoint/2010/main" xmlns="" val="2132454705"/>
      </p:ext>
    </p:extLst>
  </p:cSld>
  <p:clrMapOvr>
    <a:masterClrMapping/>
  </p:clrMapOvr>
  <p:transition>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r>
              <a:rPr lang="en-US" dirty="0" smtClean="0"/>
              <a:t>The aim of values education is to encourage young people’s awareness of having values and their corresponding relationship to the world in which they live. It is therefore necessary to try and convey the idea of which values people in our society regard as necessary </a:t>
            </a:r>
            <a:endParaRPr lang="it-IT" dirty="0"/>
          </a:p>
        </p:txBody>
      </p:sp>
      <p:pic>
        <p:nvPicPr>
          <p:cNvPr id="6" name="Picture 2" descr="C:\Users\manzo\Desktop\logo_erasmus.png"/>
          <p:cNvPicPr>
            <a:picLocks noChangeAspect="1" noChangeArrowheads="1"/>
          </p:cNvPicPr>
          <p:nvPr/>
        </p:nvPicPr>
        <p:blipFill>
          <a:blip r:embed="rId2" cstate="print"/>
          <a:srcRect/>
          <a:stretch>
            <a:fillRect/>
          </a:stretch>
        </p:blipFill>
        <p:spPr bwMode="auto">
          <a:xfrm>
            <a:off x="6027985" y="6093296"/>
            <a:ext cx="3116015" cy="623203"/>
          </a:xfrm>
          <a:prstGeom prst="rect">
            <a:avLst/>
          </a:prstGeom>
          <a:noFill/>
        </p:spPr>
      </p:pic>
    </p:spTree>
  </p:cSld>
  <p:clrMapOvr>
    <a:masterClrMapping/>
  </p:clrMapOvr>
  <p:transition>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fontScale="85000" lnSpcReduction="20000"/>
          </a:bodyPr>
          <a:lstStyle/>
          <a:p>
            <a:r>
              <a:rPr lang="en-US" dirty="0" smtClean="0"/>
              <a:t>Educators and teachers as well as parents are not just there to </a:t>
            </a:r>
            <a:r>
              <a:rPr lang="en-US" dirty="0" err="1" smtClean="0"/>
              <a:t>practise</a:t>
            </a:r>
            <a:r>
              <a:rPr lang="en-US" dirty="0" smtClean="0"/>
              <a:t> </a:t>
            </a:r>
            <a:r>
              <a:rPr lang="en-US" dirty="0" err="1" smtClean="0"/>
              <a:t>behaviour</a:t>
            </a:r>
            <a:r>
              <a:rPr lang="en-US" dirty="0" smtClean="0"/>
              <a:t> based on values, but are mainly there to help children to understand the rules which society has developed, to be able to apply them independently and also to participate in political discussions regarding any possible changes to these rules. For this reason, we need educators who do not insist on their own interpretation of moral principles, rather educators who help children to develop their own skills in applying morals to their lives</a:t>
            </a:r>
            <a:endParaRPr lang="it-IT" dirty="0"/>
          </a:p>
        </p:txBody>
      </p:sp>
      <p:pic>
        <p:nvPicPr>
          <p:cNvPr id="5" name="Picture 2" descr="C:\Users\manzo\Desktop\logo_erasmus.png"/>
          <p:cNvPicPr>
            <a:picLocks noChangeAspect="1" noChangeArrowheads="1"/>
          </p:cNvPicPr>
          <p:nvPr/>
        </p:nvPicPr>
        <p:blipFill>
          <a:blip r:embed="rId2" cstate="print"/>
          <a:srcRect/>
          <a:stretch>
            <a:fillRect/>
          </a:stretch>
        </p:blipFill>
        <p:spPr bwMode="auto">
          <a:xfrm>
            <a:off x="6027985" y="6093296"/>
            <a:ext cx="3116015" cy="623203"/>
          </a:xfrm>
          <a:prstGeom prst="rect">
            <a:avLst/>
          </a:prstGeom>
          <a:noFill/>
        </p:spPr>
      </p:pic>
    </p:spTree>
  </p:cSld>
  <p:clrMapOvr>
    <a:masterClrMapping/>
  </p:clrMapOvr>
  <p:transition>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endParaRPr lang="it-IT"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1412776"/>
            <a:ext cx="7780870" cy="4608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 descr="C:\Users\manzo\Desktop\logo_erasmus.png"/>
          <p:cNvPicPr>
            <a:picLocks noChangeAspect="1" noChangeArrowheads="1"/>
          </p:cNvPicPr>
          <p:nvPr/>
        </p:nvPicPr>
        <p:blipFill>
          <a:blip r:embed="rId3" cstate="print"/>
          <a:srcRect/>
          <a:stretch>
            <a:fillRect/>
          </a:stretch>
        </p:blipFill>
        <p:spPr bwMode="auto">
          <a:xfrm>
            <a:off x="6027985" y="6021288"/>
            <a:ext cx="3116015" cy="623203"/>
          </a:xfrm>
          <a:prstGeom prst="rect">
            <a:avLst/>
          </a:prstGeom>
          <a:noFill/>
        </p:spPr>
      </p:pic>
    </p:spTree>
    <p:extLst>
      <p:ext uri="{BB962C8B-B14F-4D97-AF65-F5344CB8AC3E}">
        <p14:creationId xmlns:p14="http://schemas.microsoft.com/office/powerpoint/2010/main" xmlns="" val="1295321083"/>
      </p:ext>
    </p:extLst>
  </p:cSld>
  <p:clrMapOvr>
    <a:masterClrMapping/>
  </p:clrMapOvr>
  <p:transition>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lnSpcReduction="10000"/>
          </a:bodyPr>
          <a:lstStyle/>
          <a:p>
            <a:r>
              <a:rPr lang="en-US" dirty="0" smtClean="0"/>
              <a:t>School is of great importance when it comes to moral-cognitive development. Parents and other authorities should play a part in this process. This means that great efforts regarding the development of these pupils are necessary and that the school, together with the parents, must support these efforts. </a:t>
            </a:r>
            <a:endParaRPr lang="it-IT" dirty="0"/>
          </a:p>
        </p:txBody>
      </p:sp>
      <p:pic>
        <p:nvPicPr>
          <p:cNvPr id="5" name="Picture 2" descr="C:\Users\manzo\Desktop\logo_erasmus.png"/>
          <p:cNvPicPr>
            <a:picLocks noChangeAspect="1" noChangeArrowheads="1"/>
          </p:cNvPicPr>
          <p:nvPr/>
        </p:nvPicPr>
        <p:blipFill>
          <a:blip r:embed="rId2" cstate="print"/>
          <a:srcRect/>
          <a:stretch>
            <a:fillRect/>
          </a:stretch>
        </p:blipFill>
        <p:spPr bwMode="auto">
          <a:xfrm>
            <a:off x="6027985" y="6093296"/>
            <a:ext cx="3116015" cy="623203"/>
          </a:xfrm>
          <a:prstGeom prst="rect">
            <a:avLst/>
          </a:prstGeom>
          <a:noFill/>
        </p:spPr>
      </p:pic>
    </p:spTree>
  </p:cSld>
  <p:clrMapOvr>
    <a:masterClrMapping/>
  </p:clrMapOvr>
  <p:transition>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fontScale="85000" lnSpcReduction="20000"/>
          </a:bodyPr>
          <a:lstStyle/>
          <a:p>
            <a:r>
              <a:rPr lang="en-US" dirty="0" smtClean="0"/>
              <a:t>School therefore promotes the moral-cognitive development of the individual and in this way, creates the democratic competence of society as a whole. School should give as many children as possible the best general education which will enable them to deal with a complex society and to form their own definite opinions about political, economic, legal and scientific facts. That is an indisputable contribution which school makes towards safeguarding and developing democratic society</a:t>
            </a:r>
            <a:endParaRPr lang="it-IT" dirty="0"/>
          </a:p>
        </p:txBody>
      </p:sp>
      <p:pic>
        <p:nvPicPr>
          <p:cNvPr id="5" name="Picture 2" descr="C:\Users\manzo\Desktop\logo_erasmus.png"/>
          <p:cNvPicPr>
            <a:picLocks noChangeAspect="1" noChangeArrowheads="1"/>
          </p:cNvPicPr>
          <p:nvPr/>
        </p:nvPicPr>
        <p:blipFill>
          <a:blip r:embed="rId2" cstate="print"/>
          <a:srcRect/>
          <a:stretch>
            <a:fillRect/>
          </a:stretch>
        </p:blipFill>
        <p:spPr bwMode="auto">
          <a:xfrm>
            <a:off x="6027985" y="6093296"/>
            <a:ext cx="3116015" cy="623203"/>
          </a:xfrm>
          <a:prstGeom prst="rect">
            <a:avLst/>
          </a:prstGeom>
          <a:noFill/>
        </p:spPr>
      </p:pic>
    </p:spTree>
  </p:cSld>
  <p:clrMapOvr>
    <a:masterClrMapping/>
  </p:clrMapOvr>
  <p:transition>
    <p:newsflash/>
  </p:transition>
  <p:timing>
    <p:tnLst>
      <p:par>
        <p:cTn id="1" dur="indefinite" restart="never" nodeType="tmRoot"/>
      </p:par>
    </p:tnLst>
  </p:timing>
</p:sld>
</file>

<file path=ppt/theme/theme1.xml><?xml version="1.0" encoding="utf-8"?>
<a:theme xmlns:a="http://schemas.openxmlformats.org/drawingml/2006/main" name="powerpoint-template-24">
  <a:themeElements>
    <a:clrScheme name="powerpoint-template-24 10">
      <a:dk1>
        <a:srgbClr val="4D4D4D"/>
      </a:dk1>
      <a:lt1>
        <a:srgbClr val="FFFFFF"/>
      </a:lt1>
      <a:dk2>
        <a:srgbClr val="4D4D4D"/>
      </a:dk2>
      <a:lt2>
        <a:srgbClr val="0045A3"/>
      </a:lt2>
      <a:accent1>
        <a:srgbClr val="005AB6"/>
      </a:accent1>
      <a:accent2>
        <a:srgbClr val="0073CF"/>
      </a:accent2>
      <a:accent3>
        <a:srgbClr val="FFFFFF"/>
      </a:accent3>
      <a:accent4>
        <a:srgbClr val="404040"/>
      </a:accent4>
      <a:accent5>
        <a:srgbClr val="AAB5D7"/>
      </a:accent5>
      <a:accent6>
        <a:srgbClr val="0068BB"/>
      </a:accent6>
      <a:hlink>
        <a:srgbClr val="0084D9"/>
      </a:hlink>
      <a:folHlink>
        <a:srgbClr val="DDDDDD"/>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owerpoint-template-24 1">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4793C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116DE4"/>
        </a:lt2>
        <a:accent1>
          <a:srgbClr val="235CAF"/>
        </a:accent1>
        <a:accent2>
          <a:srgbClr val="54A1EE"/>
        </a:accent2>
        <a:accent3>
          <a:srgbClr val="FFFFFF"/>
        </a:accent3>
        <a:accent4>
          <a:srgbClr val="404040"/>
        </a:accent4>
        <a:accent5>
          <a:srgbClr val="ACB5D4"/>
        </a:accent5>
        <a:accent6>
          <a:srgbClr val="4B91D8"/>
        </a:accent6>
        <a:hlink>
          <a:srgbClr val="1391E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246DD8"/>
        </a:lt2>
        <a:accent1>
          <a:srgbClr val="2FC5F1"/>
        </a:accent1>
        <a:accent2>
          <a:srgbClr val="218DEB"/>
        </a:accent2>
        <a:accent3>
          <a:srgbClr val="FFFFFF"/>
        </a:accent3>
        <a:accent4>
          <a:srgbClr val="404040"/>
        </a:accent4>
        <a:accent5>
          <a:srgbClr val="ADDFF7"/>
        </a:accent5>
        <a:accent6>
          <a:srgbClr val="1D7FD5"/>
        </a:accent6>
        <a:hlink>
          <a:srgbClr val="39A1EB"/>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4377BA"/>
        </a:lt2>
        <a:accent1>
          <a:srgbClr val="5793D1"/>
        </a:accent1>
        <a:accent2>
          <a:srgbClr val="5FA2DB"/>
        </a:accent2>
        <a:accent3>
          <a:srgbClr val="FFFFFF"/>
        </a:accent3>
        <a:accent4>
          <a:srgbClr val="404040"/>
        </a:accent4>
        <a:accent5>
          <a:srgbClr val="B4C8E5"/>
        </a:accent5>
        <a:accent6>
          <a:srgbClr val="5592C6"/>
        </a:accent6>
        <a:hlink>
          <a:srgbClr val="68AEE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0067B5"/>
        </a:lt2>
        <a:accent1>
          <a:srgbClr val="1881BF"/>
        </a:accent1>
        <a:accent2>
          <a:srgbClr val="39B0DA"/>
        </a:accent2>
        <a:accent3>
          <a:srgbClr val="FFFFFF"/>
        </a:accent3>
        <a:accent4>
          <a:srgbClr val="404040"/>
        </a:accent4>
        <a:accent5>
          <a:srgbClr val="ABC1DC"/>
        </a:accent5>
        <a:accent6>
          <a:srgbClr val="339FC5"/>
        </a:accent6>
        <a:hlink>
          <a:srgbClr val="40B0DB"/>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026788"/>
        </a:lt2>
        <a:accent1>
          <a:srgbClr val="0089B3"/>
        </a:accent1>
        <a:accent2>
          <a:srgbClr val="01A2CE"/>
        </a:accent2>
        <a:accent3>
          <a:srgbClr val="FFFFFF"/>
        </a:accent3>
        <a:accent4>
          <a:srgbClr val="404040"/>
        </a:accent4>
        <a:accent5>
          <a:srgbClr val="AAC4D6"/>
        </a:accent5>
        <a:accent6>
          <a:srgbClr val="0192BA"/>
        </a:accent6>
        <a:hlink>
          <a:srgbClr val="01B3D8"/>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036CB7"/>
        </a:lt2>
        <a:accent1>
          <a:srgbClr val="1878BD"/>
        </a:accent1>
        <a:accent2>
          <a:srgbClr val="3E8EC8"/>
        </a:accent2>
        <a:accent3>
          <a:srgbClr val="FFFFFF"/>
        </a:accent3>
        <a:accent4>
          <a:srgbClr val="404040"/>
        </a:accent4>
        <a:accent5>
          <a:srgbClr val="ABBEDB"/>
        </a:accent5>
        <a:accent6>
          <a:srgbClr val="3780B5"/>
        </a:accent6>
        <a:hlink>
          <a:srgbClr val="559CCE"/>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036CB7"/>
        </a:lt2>
        <a:accent1>
          <a:srgbClr val="1878BD"/>
        </a:accent1>
        <a:accent2>
          <a:srgbClr val="3E8EC8"/>
        </a:accent2>
        <a:accent3>
          <a:srgbClr val="FFFFFF"/>
        </a:accent3>
        <a:accent4>
          <a:srgbClr val="404040"/>
        </a:accent4>
        <a:accent5>
          <a:srgbClr val="ABBEDB"/>
        </a:accent5>
        <a:accent6>
          <a:srgbClr val="3780B5"/>
        </a:accent6>
        <a:hlink>
          <a:srgbClr val="006AB6"/>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0045A3"/>
        </a:lt2>
        <a:accent1>
          <a:srgbClr val="005AB6"/>
        </a:accent1>
        <a:accent2>
          <a:srgbClr val="0073CF"/>
        </a:accent2>
        <a:accent3>
          <a:srgbClr val="FFFFFF"/>
        </a:accent3>
        <a:accent4>
          <a:srgbClr val="404040"/>
        </a:accent4>
        <a:accent5>
          <a:srgbClr val="AAB5D7"/>
        </a:accent5>
        <a:accent6>
          <a:srgbClr val="0068BB"/>
        </a:accent6>
        <a:hlink>
          <a:srgbClr val="0084D9"/>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205EDC"/>
        </a:lt2>
        <a:accent1>
          <a:srgbClr val="3488E9"/>
        </a:accent1>
        <a:accent2>
          <a:srgbClr val="50B3F5"/>
        </a:accent2>
        <a:accent3>
          <a:srgbClr val="FFFFFF"/>
        </a:accent3>
        <a:accent4>
          <a:srgbClr val="404040"/>
        </a:accent4>
        <a:accent5>
          <a:srgbClr val="AEC3F2"/>
        </a:accent5>
        <a:accent6>
          <a:srgbClr val="48A2DE"/>
        </a:accent6>
        <a:hlink>
          <a:srgbClr val="65D4F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Template>
  <TotalTime>294</TotalTime>
  <Words>745</Words>
  <Application>Microsoft Office PowerPoint</Application>
  <PresentationFormat>Presentazione su schermo (4:3)</PresentationFormat>
  <Paragraphs>34</Paragraphs>
  <Slides>16</Slides>
  <Notes>1</Notes>
  <HiddenSlides>0</HiddenSlides>
  <MMClips>0</MMClips>
  <ScaleCrop>false</ScaleCrop>
  <HeadingPairs>
    <vt:vector size="4" baseType="variant">
      <vt:variant>
        <vt:lpstr>Tema</vt:lpstr>
      </vt:variant>
      <vt:variant>
        <vt:i4>1</vt:i4>
      </vt:variant>
      <vt:variant>
        <vt:lpstr>Titoli diapositive</vt:lpstr>
      </vt:variant>
      <vt:variant>
        <vt:i4>16</vt:i4>
      </vt:variant>
    </vt:vector>
  </HeadingPairs>
  <TitlesOfParts>
    <vt:vector size="17" baseType="lpstr">
      <vt:lpstr>powerpoint-template-24</vt:lpstr>
      <vt:lpstr>Diapositiva 1</vt:lpstr>
      <vt:lpstr>VALUES’S TREE</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manzo</dc:creator>
  <cp:lastModifiedBy>manzo</cp:lastModifiedBy>
  <cp:revision>56</cp:revision>
  <dcterms:created xsi:type="dcterms:W3CDTF">2016-04-26T12:57:07Z</dcterms:created>
  <dcterms:modified xsi:type="dcterms:W3CDTF">2016-05-06T20:47:28Z</dcterms:modified>
</cp:coreProperties>
</file>