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2" r:id="rId2"/>
    <p:sldId id="287" r:id="rId3"/>
    <p:sldId id="281" r:id="rId4"/>
    <p:sldId id="286" r:id="rId5"/>
    <p:sldId id="299" r:id="rId6"/>
    <p:sldId id="284" r:id="rId7"/>
    <p:sldId id="301" r:id="rId8"/>
    <p:sldId id="283" r:id="rId9"/>
    <p:sldId id="285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F9F"/>
    <a:srgbClr val="3F6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2"/>
    <p:restoredTop sz="94558"/>
  </p:normalViewPr>
  <p:slideViewPr>
    <p:cSldViewPr snapToGrid="0" snapToObjects="1">
      <p:cViewPr varScale="1">
        <p:scale>
          <a:sx n="112" d="100"/>
          <a:sy n="112" d="100"/>
        </p:scale>
        <p:origin x="15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CC33-F7DA-0C4D-92D6-F8B9CDB75935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493EE-EA65-FF42-A7A5-E89A717CB9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57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55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72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57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05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52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13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11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34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59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46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82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E464-5A71-B647-8915-8308D3F099D9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4BF0-8EFA-0743-81D1-724C90B697C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80121"/>
            <a:ext cx="9144000" cy="8108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4732"/>
            <a:ext cx="9144000" cy="8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Spectrumschool Belgium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97" y="1600200"/>
            <a:ext cx="5389406" cy="4525963"/>
          </a:xfrm>
        </p:spPr>
      </p:pic>
    </p:spTree>
    <p:extLst>
      <p:ext uri="{BB962C8B-B14F-4D97-AF65-F5344CB8AC3E}">
        <p14:creationId xmlns:p14="http://schemas.microsoft.com/office/powerpoint/2010/main" val="359581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1671"/>
            <a:ext cx="8229600" cy="1093861"/>
          </a:xfrm>
        </p:spPr>
        <p:txBody>
          <a:bodyPr>
            <a:normAutofit fontScale="90000"/>
          </a:bodyPr>
          <a:lstStyle/>
          <a:p>
            <a:r>
              <a:rPr lang="en-US" dirty="0"/>
              <a:t>Levels and structure of the secondary technical and vocational education in Belgium</a:t>
            </a:r>
            <a:br>
              <a:rPr lang="en-US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68979"/>
            <a:ext cx="8229600" cy="4357184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nl-BE" dirty="0"/>
              <a:t> 3 Stages</a:t>
            </a:r>
          </a:p>
          <a:p>
            <a:pPr>
              <a:buBlip>
                <a:blip r:embed="rId2"/>
              </a:buBlip>
            </a:pPr>
            <a:endParaRPr lang="nl-BE" dirty="0"/>
          </a:p>
          <a:p>
            <a:pPr>
              <a:buBlip>
                <a:blip r:embed="rId2"/>
              </a:buBlip>
            </a:pPr>
            <a:r>
              <a:rPr lang="nl-BE" dirty="0"/>
              <a:t> 6 </a:t>
            </a:r>
            <a:r>
              <a:rPr lang="nl-BE" dirty="0" smtClean="0"/>
              <a:t>or </a:t>
            </a:r>
            <a:r>
              <a:rPr lang="nl-BE" dirty="0"/>
              <a:t>7 </a:t>
            </a:r>
            <a:r>
              <a:rPr lang="nl-BE" dirty="0" err="1"/>
              <a:t>years</a:t>
            </a:r>
            <a:r>
              <a:rPr lang="nl-BE" dirty="0"/>
              <a:t> (</a:t>
            </a:r>
            <a:r>
              <a:rPr lang="nl-BE" dirty="0" err="1"/>
              <a:t>age</a:t>
            </a:r>
            <a:r>
              <a:rPr lang="nl-BE" dirty="0"/>
              <a:t> 12-19)</a:t>
            </a:r>
          </a:p>
          <a:p>
            <a:pPr>
              <a:buBlip>
                <a:blip r:embed="rId2"/>
              </a:buBlip>
            </a:pPr>
            <a:endParaRPr lang="nl-BE" dirty="0"/>
          </a:p>
          <a:p>
            <a:pPr>
              <a:buBlip>
                <a:blip r:embed="rId2"/>
              </a:buBlip>
            </a:pPr>
            <a:r>
              <a:rPr lang="nl-BE" dirty="0"/>
              <a:t> 1st stage (</a:t>
            </a:r>
            <a:r>
              <a:rPr lang="nl-BE" dirty="0" err="1"/>
              <a:t>year</a:t>
            </a:r>
            <a:r>
              <a:rPr lang="nl-BE" dirty="0"/>
              <a:t> 1 </a:t>
            </a:r>
            <a:r>
              <a:rPr lang="nl-BE" dirty="0" err="1"/>
              <a:t>and</a:t>
            </a:r>
            <a:r>
              <a:rPr lang="nl-BE" dirty="0"/>
              <a:t> 2) A-class or B-class</a:t>
            </a:r>
          </a:p>
          <a:p>
            <a:pPr>
              <a:buBlip>
                <a:blip r:embed="rId2"/>
              </a:buBlip>
            </a:pPr>
            <a:r>
              <a:rPr lang="nl-BE" dirty="0"/>
              <a:t> 2nd stage (</a:t>
            </a:r>
            <a:r>
              <a:rPr lang="nl-BE" dirty="0" err="1"/>
              <a:t>year</a:t>
            </a:r>
            <a:r>
              <a:rPr lang="nl-BE" dirty="0"/>
              <a:t> 3 </a:t>
            </a:r>
            <a:r>
              <a:rPr lang="nl-BE" dirty="0" err="1"/>
              <a:t>and</a:t>
            </a:r>
            <a:r>
              <a:rPr lang="nl-BE" dirty="0"/>
              <a:t> 4) TSE or VSE</a:t>
            </a:r>
          </a:p>
          <a:p>
            <a:pPr>
              <a:buBlip>
                <a:blip r:embed="rId2"/>
              </a:buBlip>
            </a:pPr>
            <a:r>
              <a:rPr lang="nl-BE" dirty="0"/>
              <a:t> 3rd stage (</a:t>
            </a:r>
            <a:r>
              <a:rPr lang="nl-BE" dirty="0" err="1"/>
              <a:t>year</a:t>
            </a:r>
            <a:r>
              <a:rPr lang="nl-BE" dirty="0"/>
              <a:t> 5 </a:t>
            </a:r>
            <a:r>
              <a:rPr lang="nl-BE" dirty="0" err="1"/>
              <a:t>and</a:t>
            </a:r>
            <a:r>
              <a:rPr lang="nl-BE" dirty="0"/>
              <a:t> 6) TSE</a:t>
            </a:r>
          </a:p>
          <a:p>
            <a:pPr>
              <a:buBlip>
                <a:blip r:embed="rId2"/>
              </a:buBlip>
            </a:pPr>
            <a:r>
              <a:rPr lang="nl-BE" dirty="0"/>
              <a:t> 3rd stage (</a:t>
            </a:r>
            <a:r>
              <a:rPr lang="nl-BE" dirty="0" err="1"/>
              <a:t>year</a:t>
            </a:r>
            <a:r>
              <a:rPr lang="nl-BE" dirty="0"/>
              <a:t> 5,6 </a:t>
            </a:r>
            <a:r>
              <a:rPr lang="nl-BE" dirty="0" err="1"/>
              <a:t>and</a:t>
            </a:r>
            <a:r>
              <a:rPr lang="nl-BE" dirty="0"/>
              <a:t> 7) VSE</a:t>
            </a:r>
          </a:p>
          <a:p>
            <a:pPr>
              <a:buBlip>
                <a:blip r:embed="rId2"/>
              </a:buBlip>
            </a:pPr>
            <a:endParaRPr lang="nl-BE" dirty="0"/>
          </a:p>
          <a:p>
            <a:pPr>
              <a:buBlip>
                <a:blip r:embed="rId2"/>
              </a:buBlip>
            </a:pPr>
            <a:endParaRPr lang="nl-BE" dirty="0"/>
          </a:p>
          <a:p>
            <a:pPr>
              <a:buBlip>
                <a:blip r:embed="rId2"/>
              </a:buBlip>
            </a:pPr>
            <a:endParaRPr lang="nl-BE" dirty="0"/>
          </a:p>
          <a:p>
            <a:pPr>
              <a:buBlip>
                <a:blip r:embed="rId2"/>
              </a:buBlip>
            </a:pPr>
            <a:endParaRPr lang="nl-BE" dirty="0"/>
          </a:p>
          <a:p>
            <a:pPr>
              <a:buBlip>
                <a:blip r:embed="rId2"/>
              </a:buBlip>
            </a:pPr>
            <a:r>
              <a:rPr lang="nl-BE" dirty="0"/>
              <a:t>TSE = Technical </a:t>
            </a:r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Education</a:t>
            </a:r>
            <a:endParaRPr lang="nl-BE" dirty="0"/>
          </a:p>
          <a:p>
            <a:pPr>
              <a:buBlip>
                <a:blip r:embed="rId2"/>
              </a:buBlip>
            </a:pPr>
            <a:r>
              <a:rPr lang="nl-BE" dirty="0"/>
              <a:t>VSE = </a:t>
            </a:r>
            <a:r>
              <a:rPr lang="nl-BE" dirty="0" err="1"/>
              <a:t>Vocational</a:t>
            </a:r>
            <a:r>
              <a:rPr lang="nl-BE" dirty="0"/>
              <a:t> </a:t>
            </a:r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Education</a:t>
            </a:r>
            <a:r>
              <a:rPr lang="nl-BE" dirty="0"/>
              <a:t>    </a:t>
            </a:r>
            <a:r>
              <a:rPr lang="nl-BE" dirty="0" smtClean="0"/>
              <a:t>   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18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77" y="229374"/>
            <a:ext cx="4374000" cy="12787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5"/>
          <a:stretch/>
        </p:blipFill>
        <p:spPr>
          <a:xfrm>
            <a:off x="0" y="1580784"/>
            <a:ext cx="9144000" cy="46110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18960" r="426"/>
          <a:stretch/>
        </p:blipFill>
        <p:spPr>
          <a:xfrm>
            <a:off x="317008" y="2166265"/>
            <a:ext cx="8323603" cy="33283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4" y="1713948"/>
            <a:ext cx="3080192" cy="436617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2" y="1726228"/>
            <a:ext cx="7827948" cy="43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dirty="0" smtClean="0"/>
              <a:t>Spectrumschool</a:t>
            </a:r>
            <a:endParaRPr lang="nl-NL" dirty="0" smtClean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Our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school,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situated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Ruggeveldlaan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in Deurne,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started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in 1958 in 4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wooden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trams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first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classrooms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in the school.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Between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1962 and 1964 the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first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pavilions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built. In 1966 the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shop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opened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their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doors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. The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main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building was put in to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use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in 1976.</a:t>
            </a:r>
          </a:p>
          <a:p>
            <a:pPr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In 1998 KTA Deurne (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former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name campus Deurne)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merged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KTA Borgerhout (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former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name campus Borgerhout) on the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Plantijn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Moretuslei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.  </a:t>
            </a:r>
          </a:p>
          <a:p>
            <a:pPr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BE" sz="1600" dirty="0" err="1" smtClean="0">
                <a:latin typeface="Calibri" pitchFamily="34" charset="0"/>
                <a:cs typeface="Calibri" pitchFamily="34" charset="0"/>
              </a:rPr>
              <a:t>Today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dirty="0" err="1" smtClean="0">
                <a:latin typeface="Calibri" pitchFamily="34" charset="0"/>
                <a:cs typeface="Calibri" pitchFamily="34" charset="0"/>
              </a:rPr>
              <a:t>our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 school </a:t>
            </a:r>
            <a:r>
              <a:rPr lang="nl-BE" sz="1600" dirty="0" err="1" smtClean="0">
                <a:latin typeface="Calibri" pitchFamily="34" charset="0"/>
                <a:cs typeface="Calibri" pitchFamily="34" charset="0"/>
              </a:rPr>
              <a:t>counts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 over 1150 </a:t>
            </a:r>
            <a:r>
              <a:rPr lang="nl-BE" sz="1600" dirty="0" err="1" smtClean="0">
                <a:latin typeface="Calibri" pitchFamily="34" charset="0"/>
                <a:cs typeface="Calibri" pitchFamily="34" charset="0"/>
              </a:rPr>
              <a:t>students</a:t>
            </a:r>
            <a:endParaRPr lang="nl-BE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Traning</a:t>
            </a:r>
            <a:r>
              <a:rPr lang="nl-BE" sz="1200" dirty="0" smtClean="0">
                <a:latin typeface="Calibri" pitchFamily="34" charset="0"/>
                <a:cs typeface="Calibri" pitchFamily="34" charset="0"/>
              </a:rPr>
              <a:t> made </a:t>
            </a: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nl-B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measure</a:t>
            </a:r>
            <a:endParaRPr lang="nl-BE" sz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BE" sz="1200" dirty="0" smtClean="0">
                <a:latin typeface="Calibri" pitchFamily="34" charset="0"/>
                <a:cs typeface="Calibri" pitchFamily="34" charset="0"/>
              </a:rPr>
              <a:t>40 different courses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BE" sz="1200" dirty="0" smtClean="0">
                <a:latin typeface="Calibri" pitchFamily="34" charset="0"/>
                <a:cs typeface="Calibri" pitchFamily="34" charset="0"/>
              </a:rPr>
              <a:t>70 different </a:t>
            </a: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nationalities</a:t>
            </a:r>
            <a:endParaRPr lang="nl-BE" sz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BE" sz="1200" dirty="0" smtClean="0">
                <a:latin typeface="Calibri" pitchFamily="34" charset="0"/>
                <a:cs typeface="Calibri" pitchFamily="34" charset="0"/>
              </a:rPr>
              <a:t>Practical approach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Competence</a:t>
            </a:r>
            <a:r>
              <a:rPr lang="nl-B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nl-BE" sz="1200" dirty="0" smtClean="0">
                <a:latin typeface="Calibri" pitchFamily="34" charset="0"/>
                <a:cs typeface="Calibri" pitchFamily="34" charset="0"/>
              </a:rPr>
              <a:t> Evaluation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  <a:defRPr/>
            </a:pPr>
            <a:r>
              <a:rPr lang="nl-BE" sz="1200" dirty="0" smtClean="0">
                <a:latin typeface="Calibri" pitchFamily="34" charset="0"/>
                <a:cs typeface="Calibri" pitchFamily="34" charset="0"/>
              </a:rPr>
              <a:t>Assistance </a:t>
            </a: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onto</a:t>
            </a:r>
            <a:r>
              <a:rPr lang="nl-B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nl-B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1200" dirty="0" err="1" smtClean="0">
                <a:latin typeface="Calibri" pitchFamily="34" charset="0"/>
                <a:cs typeface="Calibri" pitchFamily="34" charset="0"/>
              </a:rPr>
              <a:t>jobmarket</a:t>
            </a:r>
            <a:endParaRPr lang="nl-BE" sz="1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Blip>
                <a:blip r:embed="rId2"/>
              </a:buBlip>
              <a:defRPr/>
            </a:pPr>
            <a:endParaRPr lang="nl-BE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Blip>
                <a:blip r:embed="rId2"/>
              </a:buBlip>
              <a:defRPr/>
            </a:pPr>
            <a:endParaRPr lang="nl-NL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Blip>
                <a:blip r:embed="rId2"/>
              </a:buBlip>
              <a:defRPr/>
            </a:pPr>
            <a:endParaRPr lang="nl-NL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 smtClean="0"/>
          </a:p>
        </p:txBody>
      </p:sp>
      <p:pic>
        <p:nvPicPr>
          <p:cNvPr id="5124" name="Picture 4" descr="C:\Users\dannye\Desktop\foto\old times.jpg"/>
          <p:cNvPicPr>
            <a:picLocks noChangeAspect="1" noChangeArrowheads="1"/>
          </p:cNvPicPr>
          <p:nvPr/>
        </p:nvPicPr>
        <p:blipFill rotWithShape="1">
          <a:blip r:embed="rId3" cstate="print"/>
          <a:srcRect r="38494"/>
          <a:stretch/>
        </p:blipFill>
        <p:spPr bwMode="auto">
          <a:xfrm>
            <a:off x="2939752" y="4877531"/>
            <a:ext cx="4531169" cy="19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777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of </a:t>
            </a:r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offered</a:t>
            </a:r>
            <a:r>
              <a:rPr lang="nl-BE" dirty="0" smtClean="0"/>
              <a:t> courses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sz="4000" dirty="0" smtClean="0">
                <a:latin typeface="Arial" panose="020B0604020202020204" pitchFamily="34" charset="0"/>
              </a:rPr>
              <a:t>Tech/</a:t>
            </a:r>
            <a:r>
              <a:rPr lang="nl-BE" altLang="nl-BE" sz="4000" dirty="0" err="1" smtClean="0">
                <a:latin typeface="Arial" panose="020B0604020202020204" pitchFamily="34" charset="0"/>
              </a:rPr>
              <a:t>Voc</a:t>
            </a:r>
            <a:endParaRPr lang="nl-BE" altLang="nl-BE" sz="4000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Basic </a:t>
            </a: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Mechanics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Option Auto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Basic </a:t>
            </a: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Mechanics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Option Machines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Electricity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Wood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Electrical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Engineering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Electromechanics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PE &amp; </a:t>
            </a: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Sports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Automechanics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Machine tools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Mechanical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Maintenance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Electrical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Engineering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Computer-</a:t>
            </a: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controlled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machine tools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Industrial </a:t>
            </a: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electricity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</a:t>
            </a: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Interior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Design (NEW)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>
                <a:solidFill>
                  <a:srgbClr val="212121"/>
                </a:solidFill>
                <a:latin typeface="inherit"/>
              </a:rPr>
              <a:t>Auto Electricity (NEW)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altLang="nl-BE" dirty="0" err="1">
                <a:solidFill>
                  <a:srgbClr val="212121"/>
                </a:solidFill>
                <a:latin typeface="inherit"/>
              </a:rPr>
              <a:t>Mechanical</a:t>
            </a:r>
            <a:r>
              <a:rPr lang="nl-BE" altLang="nl-BE" dirty="0">
                <a:solidFill>
                  <a:srgbClr val="212121"/>
                </a:solidFill>
                <a:latin typeface="inherit"/>
              </a:rPr>
              <a:t> Maintenance (NEW)</a:t>
            </a:r>
            <a:r>
              <a:rPr lang="nl-BE" altLang="nl-BE" sz="800" dirty="0"/>
              <a:t> </a:t>
            </a:r>
            <a:endParaRPr lang="nl-BE" altLang="nl-BE" sz="4000" dirty="0">
              <a:latin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nl-BE" sz="3700" dirty="0" err="1">
                <a:latin typeface="Arial" panose="020B0604020202020204" pitchFamily="34" charset="0"/>
              </a:rPr>
              <a:t>Part-Time</a:t>
            </a:r>
            <a:endParaRPr lang="nl-BE" sz="3700" dirty="0">
              <a:latin typeface="Arial" panose="020B060402020202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dirty="0" smtClean="0"/>
              <a:t>Cook</a:t>
            </a:r>
          </a:p>
          <a:p>
            <a:r>
              <a:rPr lang="nl-BE" dirty="0" err="1" smtClean="0"/>
              <a:t>Waiter</a:t>
            </a:r>
            <a:endParaRPr lang="nl-BE" dirty="0" smtClean="0"/>
          </a:p>
          <a:p>
            <a:r>
              <a:rPr lang="nl-BE" dirty="0" smtClean="0"/>
              <a:t>Hotel Services</a:t>
            </a:r>
          </a:p>
          <a:p>
            <a:r>
              <a:rPr lang="nl-BE" dirty="0" err="1" smtClean="0"/>
              <a:t>Administrative</a:t>
            </a:r>
            <a:r>
              <a:rPr lang="nl-BE" dirty="0" smtClean="0"/>
              <a:t> Assistant</a:t>
            </a:r>
          </a:p>
          <a:p>
            <a:r>
              <a:rPr lang="nl-BE" dirty="0" smtClean="0"/>
              <a:t>Store Sales</a:t>
            </a:r>
          </a:p>
          <a:p>
            <a:r>
              <a:rPr lang="nl-BE" dirty="0" smtClean="0"/>
              <a:t>Technical Sales</a:t>
            </a:r>
          </a:p>
          <a:p>
            <a:r>
              <a:rPr lang="nl-BE" dirty="0" smtClean="0"/>
              <a:t>Reachtruck</a:t>
            </a:r>
          </a:p>
          <a:p>
            <a:r>
              <a:rPr lang="nl-BE" dirty="0" smtClean="0"/>
              <a:t>Storage </a:t>
            </a:r>
            <a:r>
              <a:rPr lang="nl-BE" dirty="0" err="1" smtClean="0"/>
              <a:t>handler</a:t>
            </a:r>
            <a:endParaRPr lang="nl-BE" dirty="0" smtClean="0"/>
          </a:p>
          <a:p>
            <a:r>
              <a:rPr lang="nl-BE" dirty="0" err="1" smtClean="0"/>
              <a:t>Chidrens</a:t>
            </a:r>
            <a:r>
              <a:rPr lang="nl-BE" dirty="0" smtClean="0"/>
              <a:t> </a:t>
            </a:r>
            <a:r>
              <a:rPr lang="nl-BE" dirty="0" err="1" smtClean="0"/>
              <a:t>guidance</a:t>
            </a:r>
            <a:endParaRPr lang="nl-BE" dirty="0" smtClean="0"/>
          </a:p>
          <a:p>
            <a:r>
              <a:rPr lang="nl-BE" dirty="0" err="1" smtClean="0"/>
              <a:t>Logistics</a:t>
            </a:r>
            <a:endParaRPr lang="nl-BE" dirty="0" smtClean="0"/>
          </a:p>
          <a:p>
            <a:r>
              <a:rPr lang="nl-BE" dirty="0" smtClean="0"/>
              <a:t>Care</a:t>
            </a:r>
          </a:p>
          <a:p>
            <a:r>
              <a:rPr lang="nl-BE" dirty="0" smtClean="0"/>
              <a:t>Building</a:t>
            </a:r>
          </a:p>
          <a:p>
            <a:r>
              <a:rPr lang="nl-BE" dirty="0" err="1" smtClean="0"/>
              <a:t>Woodwork</a:t>
            </a:r>
            <a:endParaRPr lang="nl-BE" dirty="0" smtClean="0"/>
          </a:p>
          <a:p>
            <a:r>
              <a:rPr lang="nl-BE" dirty="0" smtClean="0"/>
              <a:t>Central </a:t>
            </a:r>
            <a:r>
              <a:rPr lang="nl-BE" dirty="0" err="1" smtClean="0"/>
              <a:t>Heating</a:t>
            </a:r>
            <a:endParaRPr lang="nl-BE" dirty="0" smtClean="0"/>
          </a:p>
          <a:p>
            <a:r>
              <a:rPr lang="nl-BE" dirty="0" smtClean="0"/>
              <a:t>PC </a:t>
            </a:r>
            <a:r>
              <a:rPr lang="nl-BE" dirty="0" err="1" smtClean="0"/>
              <a:t>Technician</a:t>
            </a:r>
            <a:endParaRPr lang="nl-BE" dirty="0" smtClean="0"/>
          </a:p>
          <a:p>
            <a:r>
              <a:rPr lang="nl-BE" dirty="0" err="1" smtClean="0"/>
              <a:t>Welding</a:t>
            </a:r>
            <a:endParaRPr lang="nl-BE" dirty="0" smtClean="0"/>
          </a:p>
          <a:p>
            <a:r>
              <a:rPr lang="nl-BE" dirty="0" err="1" smtClean="0"/>
              <a:t>Car</a:t>
            </a:r>
            <a:r>
              <a:rPr lang="nl-BE" dirty="0" smtClean="0"/>
              <a:t> Body </a:t>
            </a:r>
            <a:r>
              <a:rPr lang="nl-BE" dirty="0" err="1" smtClean="0"/>
              <a:t>Work</a:t>
            </a:r>
            <a:endParaRPr lang="nl-BE" dirty="0" smtClean="0"/>
          </a:p>
          <a:p>
            <a:r>
              <a:rPr lang="nl-BE" dirty="0" err="1" smtClean="0"/>
              <a:t>Sports</a:t>
            </a:r>
            <a:r>
              <a:rPr lang="nl-BE" dirty="0" smtClean="0"/>
              <a:t> </a:t>
            </a:r>
            <a:r>
              <a:rPr lang="nl-BE" dirty="0" err="1" smtClean="0"/>
              <a:t>Guidance</a:t>
            </a:r>
            <a:endParaRPr lang="nl-BE" dirty="0" smtClean="0"/>
          </a:p>
          <a:p>
            <a:r>
              <a:rPr lang="nl-BE" dirty="0" err="1" smtClean="0"/>
              <a:t>Gardener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95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ntitled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2" y="5686159"/>
            <a:ext cx="723554" cy="91195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359" y="289086"/>
            <a:ext cx="705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 smtClean="0">
                <a:latin typeface="+mj-lt"/>
                <a:cs typeface="Biko"/>
              </a:rPr>
              <a:t>Some</a:t>
            </a:r>
            <a:r>
              <a:rPr lang="nl-NL" sz="4800" dirty="0" smtClean="0">
                <a:latin typeface="+mj-lt"/>
                <a:cs typeface="Biko"/>
              </a:rPr>
              <a:t> </a:t>
            </a:r>
            <a:r>
              <a:rPr lang="nl-NL" sz="4800" dirty="0" err="1" smtClean="0">
                <a:latin typeface="+mj-lt"/>
                <a:cs typeface="Biko"/>
              </a:rPr>
              <a:t>figures</a:t>
            </a:r>
            <a:r>
              <a:rPr lang="nl-NL" sz="4800" dirty="0" smtClean="0">
                <a:latin typeface="+mj-lt"/>
                <a:cs typeface="Biko"/>
              </a:rPr>
              <a:t>	</a:t>
            </a:r>
            <a:endParaRPr lang="nl-NL" sz="4800" dirty="0">
              <a:latin typeface="+mj-lt"/>
              <a:cs typeface="Bik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7" y="1303993"/>
            <a:ext cx="527288" cy="50845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216665" y="1282342"/>
            <a:ext cx="7688288" cy="5301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Leren + Ontdekken (</a:t>
            </a:r>
            <a:r>
              <a:rPr lang="nl-BE" sz="2800" b="1" dirty="0" err="1" smtClean="0">
                <a:solidFill>
                  <a:srgbClr val="70C1B7"/>
                </a:solidFill>
                <a:latin typeface="Myriad Pro"/>
                <a:cs typeface="Myriad Pro"/>
              </a:rPr>
              <a:t>Learn</a:t>
            </a:r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 &amp; Discover)</a:t>
            </a:r>
            <a:endParaRPr lang="nl-BE" sz="2800" b="1" dirty="0">
              <a:solidFill>
                <a:srgbClr val="70C1B7"/>
              </a:solidFill>
              <a:latin typeface="Myriad Pro"/>
              <a:cs typeface="Myriad Pro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86831" y="2039891"/>
            <a:ext cx="7576767" cy="4102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4"/>
              </a:buBlip>
            </a:pPr>
            <a:r>
              <a:rPr lang="nl-NL" dirty="0" smtClean="0"/>
              <a:t>Wide 1st stage</a:t>
            </a:r>
          </a:p>
          <a:p>
            <a:pPr lvl="1">
              <a:buBlip>
                <a:blip r:embed="rId4"/>
              </a:buBlip>
            </a:pPr>
            <a:r>
              <a:rPr lang="nl-NL" sz="2400" dirty="0" smtClean="0"/>
              <a:t>250 </a:t>
            </a:r>
            <a:r>
              <a:rPr lang="nl-NL" sz="2400" dirty="0" err="1" smtClean="0"/>
              <a:t>students</a:t>
            </a:r>
            <a:endParaRPr lang="nl-NL" sz="2400" dirty="0" smtClean="0"/>
          </a:p>
          <a:p>
            <a:pPr lvl="1">
              <a:buBlip>
                <a:blip r:embed="rId4"/>
              </a:buBlip>
            </a:pPr>
            <a:r>
              <a:rPr lang="nl-NL" sz="2400" dirty="0" smtClean="0">
                <a:latin typeface="Myriad Pro"/>
                <a:cs typeface="Myriad Pro"/>
              </a:rPr>
              <a:t>Technical &amp; </a:t>
            </a:r>
            <a:r>
              <a:rPr lang="nl-NL" sz="2400" dirty="0" err="1" smtClean="0">
                <a:latin typeface="Myriad Pro"/>
                <a:cs typeface="Myriad Pro"/>
              </a:rPr>
              <a:t>Vocational</a:t>
            </a:r>
            <a:endParaRPr lang="nl-NL" sz="2400" dirty="0" smtClean="0">
              <a:latin typeface="Myriad Pro"/>
              <a:cs typeface="Myriad Pro"/>
            </a:endParaRPr>
          </a:p>
          <a:p>
            <a:pPr lvl="1">
              <a:buBlip>
                <a:blip r:embed="rId4"/>
              </a:buBlip>
            </a:pPr>
            <a:r>
              <a:rPr lang="nl-NL" sz="2400" dirty="0" smtClean="0">
                <a:latin typeface="Myriad Pro"/>
                <a:cs typeface="Myriad Pro"/>
              </a:rPr>
              <a:t>Okan</a:t>
            </a:r>
            <a:endParaRPr lang="nl-NL" sz="1800" dirty="0" smtClean="0">
              <a:latin typeface="Myriad Pro"/>
              <a:cs typeface="Myriad Pro"/>
            </a:endParaRPr>
          </a:p>
          <a:p>
            <a:pPr lvl="2"/>
            <a:endParaRPr lang="nl-NL" sz="2000" dirty="0" smtClean="0">
              <a:latin typeface="Myriad Pro"/>
              <a:cs typeface="Myriad Pro"/>
            </a:endParaRPr>
          </a:p>
          <a:p>
            <a:endParaRPr lang="nl-NL" sz="24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742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ntitled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2" y="5686159"/>
            <a:ext cx="723554" cy="91195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359" y="289086"/>
            <a:ext cx="705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>
                <a:cs typeface="Biko"/>
              </a:rPr>
              <a:t>Some</a:t>
            </a:r>
            <a:r>
              <a:rPr lang="nl-NL" sz="4800" dirty="0">
                <a:cs typeface="Biko"/>
              </a:rPr>
              <a:t> </a:t>
            </a:r>
            <a:r>
              <a:rPr lang="nl-NL" sz="4800" dirty="0" err="1">
                <a:cs typeface="Biko"/>
              </a:rPr>
              <a:t>figures</a:t>
            </a:r>
            <a:r>
              <a:rPr lang="nl-NL" sz="4800" dirty="0">
                <a:cs typeface="Biko"/>
              </a:rPr>
              <a:t> </a:t>
            </a:r>
            <a:r>
              <a:rPr lang="nl-NL" sz="4800" dirty="0" smtClean="0">
                <a:latin typeface="+mj-lt"/>
                <a:cs typeface="Biko"/>
              </a:rPr>
              <a:t>	</a:t>
            </a:r>
            <a:endParaRPr lang="nl-NL" sz="4800" dirty="0">
              <a:latin typeface="+mj-lt"/>
              <a:cs typeface="Bik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7" y="1303993"/>
            <a:ext cx="527288" cy="50845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216665" y="1282342"/>
            <a:ext cx="7688288" cy="5301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Leren + Bekwamen (</a:t>
            </a:r>
            <a:r>
              <a:rPr lang="nl-BE" sz="2800" b="1" dirty="0" err="1" smtClean="0">
                <a:solidFill>
                  <a:srgbClr val="70C1B7"/>
                </a:solidFill>
                <a:latin typeface="Myriad Pro"/>
                <a:cs typeface="Myriad Pro"/>
              </a:rPr>
              <a:t>Learn</a:t>
            </a:r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 &amp; </a:t>
            </a:r>
            <a:r>
              <a:rPr lang="nl-BE" sz="2800" b="1" dirty="0" err="1" smtClean="0">
                <a:solidFill>
                  <a:srgbClr val="70C1B7"/>
                </a:solidFill>
                <a:latin typeface="Myriad Pro"/>
                <a:cs typeface="Myriad Pro"/>
              </a:rPr>
              <a:t>Capacitate</a:t>
            </a:r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)</a:t>
            </a:r>
            <a:endParaRPr lang="nl-BE" sz="2800" b="1" dirty="0">
              <a:solidFill>
                <a:srgbClr val="70C1B7"/>
              </a:solidFill>
              <a:latin typeface="Myriad Pro"/>
              <a:cs typeface="Myriad Pro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86831" y="2039891"/>
            <a:ext cx="7576767" cy="4102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4"/>
              </a:buBlip>
            </a:pPr>
            <a:r>
              <a:rPr lang="nl-NL" dirty="0" smtClean="0"/>
              <a:t>550 </a:t>
            </a:r>
            <a:r>
              <a:rPr lang="nl-NL" dirty="0" err="1" smtClean="0"/>
              <a:t>Students</a:t>
            </a:r>
            <a:endParaRPr lang="nl-NL" dirty="0" smtClean="0"/>
          </a:p>
          <a:p>
            <a:pPr lvl="1">
              <a:buBlip>
                <a:blip r:embed="rId4"/>
              </a:buBlip>
            </a:pPr>
            <a:r>
              <a:rPr lang="nl-NL" dirty="0" smtClean="0"/>
              <a:t>Technical 3rd – 6th </a:t>
            </a:r>
            <a:r>
              <a:rPr lang="nl-NL" dirty="0" err="1" smtClean="0"/>
              <a:t>year</a:t>
            </a:r>
            <a:endParaRPr lang="nl-NL" dirty="0" smtClean="0"/>
          </a:p>
          <a:p>
            <a:pPr lvl="1">
              <a:buBlip>
                <a:blip r:embed="rId4"/>
              </a:buBlip>
            </a:pPr>
            <a:r>
              <a:rPr lang="nl-NL" dirty="0" err="1" smtClean="0"/>
              <a:t>Vocational</a:t>
            </a:r>
            <a:r>
              <a:rPr lang="nl-NL" dirty="0" smtClean="0"/>
              <a:t> </a:t>
            </a:r>
            <a:r>
              <a:rPr lang="nl-NL" dirty="0" err="1" smtClean="0"/>
              <a:t>including</a:t>
            </a:r>
            <a:r>
              <a:rPr lang="nl-NL" dirty="0" smtClean="0"/>
              <a:t> 7th </a:t>
            </a:r>
            <a:r>
              <a:rPr lang="nl-NL" dirty="0" err="1" smtClean="0"/>
              <a:t>year</a:t>
            </a:r>
            <a:r>
              <a:rPr lang="nl-NL" dirty="0" smtClean="0"/>
              <a:t> </a:t>
            </a:r>
            <a:r>
              <a:rPr lang="nl-NL" dirty="0" err="1" smtClean="0"/>
              <a:t>specialisation</a:t>
            </a:r>
            <a:endParaRPr lang="nl-NL" dirty="0" smtClean="0"/>
          </a:p>
          <a:p>
            <a:pPr lvl="1">
              <a:buBlip>
                <a:blip r:embed="rId4"/>
              </a:buBlip>
            </a:pPr>
            <a:r>
              <a:rPr lang="nl-NL" dirty="0" smtClean="0"/>
              <a:t>Focus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Industry</a:t>
            </a:r>
            <a:r>
              <a:rPr lang="nl-NL" dirty="0" smtClean="0"/>
              <a:t> as of </a:t>
            </a:r>
            <a:r>
              <a:rPr lang="nl-NL" dirty="0" err="1" smtClean="0"/>
              <a:t>the</a:t>
            </a:r>
            <a:r>
              <a:rPr lang="nl-NL" dirty="0" smtClean="0"/>
              <a:t> 4th </a:t>
            </a:r>
            <a:r>
              <a:rPr lang="nl-NL" dirty="0" err="1" smtClean="0"/>
              <a:t>year</a:t>
            </a:r>
            <a:r>
              <a:rPr lang="nl-NL" dirty="0" smtClean="0"/>
              <a:t> </a:t>
            </a:r>
            <a:r>
              <a:rPr lang="nl-NL" dirty="0" err="1" smtClean="0"/>
              <a:t>Internships</a:t>
            </a:r>
            <a:endParaRPr lang="nl-NL" dirty="0"/>
          </a:p>
          <a:p>
            <a:pPr marL="457200" lvl="1" indent="0">
              <a:buNone/>
            </a:pPr>
            <a:endParaRPr lang="nl-NL" sz="1800" dirty="0" smtClean="0">
              <a:latin typeface="Myriad Pro"/>
              <a:cs typeface="Myriad Pro"/>
            </a:endParaRPr>
          </a:p>
          <a:p>
            <a:pPr lvl="2"/>
            <a:endParaRPr lang="nl-NL" sz="2000" dirty="0" smtClean="0">
              <a:latin typeface="Myriad Pro"/>
              <a:cs typeface="Myriad Pro"/>
            </a:endParaRPr>
          </a:p>
          <a:p>
            <a:endParaRPr lang="nl-NL" sz="24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186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ntitled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2" y="5686159"/>
            <a:ext cx="723554" cy="91195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359" y="289086"/>
            <a:ext cx="705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>
                <a:cs typeface="Biko"/>
              </a:rPr>
              <a:t>Some</a:t>
            </a:r>
            <a:r>
              <a:rPr lang="nl-NL" sz="4800" dirty="0">
                <a:cs typeface="Biko"/>
              </a:rPr>
              <a:t> </a:t>
            </a:r>
            <a:r>
              <a:rPr lang="nl-NL" sz="4800" dirty="0" err="1">
                <a:cs typeface="Biko"/>
              </a:rPr>
              <a:t>figures</a:t>
            </a:r>
            <a:endParaRPr lang="nl-NL" sz="4800" dirty="0">
              <a:latin typeface="+mj-lt"/>
              <a:cs typeface="Bik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7" y="1303993"/>
            <a:ext cx="527288" cy="50845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216665" y="1282342"/>
            <a:ext cx="7688288" cy="5301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Leren + Werken (</a:t>
            </a:r>
            <a:r>
              <a:rPr lang="nl-BE" sz="2800" b="1" dirty="0" err="1" smtClean="0">
                <a:solidFill>
                  <a:srgbClr val="70C1B7"/>
                </a:solidFill>
                <a:latin typeface="Myriad Pro"/>
                <a:cs typeface="Myriad Pro"/>
              </a:rPr>
              <a:t>Learn</a:t>
            </a:r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 &amp; </a:t>
            </a:r>
            <a:r>
              <a:rPr lang="nl-BE" sz="2800" b="1" dirty="0" err="1" smtClean="0">
                <a:solidFill>
                  <a:srgbClr val="70C1B7"/>
                </a:solidFill>
                <a:latin typeface="Myriad Pro"/>
                <a:cs typeface="Myriad Pro"/>
              </a:rPr>
              <a:t>Work</a:t>
            </a:r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)</a:t>
            </a:r>
            <a:endParaRPr lang="nl-BE" sz="2800" b="1" dirty="0">
              <a:solidFill>
                <a:srgbClr val="70C1B7"/>
              </a:solidFill>
              <a:latin typeface="Myriad Pro"/>
              <a:cs typeface="Myriad Pro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86831" y="2039891"/>
            <a:ext cx="7576767" cy="4102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nl-NL" dirty="0" err="1" smtClean="0"/>
              <a:t>Part-Time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endParaRPr lang="nl-NL" dirty="0" smtClean="0"/>
          </a:p>
          <a:p>
            <a:pPr marL="457200" lvl="1" indent="0">
              <a:buNone/>
            </a:pPr>
            <a:endParaRPr lang="nl-NL" sz="2000" dirty="0"/>
          </a:p>
          <a:p>
            <a:pPr lvl="1">
              <a:buBlip>
                <a:blip r:embed="rId4"/>
              </a:buBlip>
            </a:pPr>
            <a:r>
              <a:rPr lang="nl-NL" sz="2000" dirty="0" smtClean="0"/>
              <a:t>350 </a:t>
            </a:r>
            <a:r>
              <a:rPr lang="nl-NL" sz="2000" dirty="0" err="1" smtClean="0"/>
              <a:t>students</a:t>
            </a:r>
            <a:endParaRPr lang="nl-NL" sz="2000" dirty="0" smtClean="0"/>
          </a:p>
          <a:p>
            <a:pPr lvl="1">
              <a:buBlip>
                <a:blip r:embed="rId4"/>
              </a:buBlip>
            </a:pPr>
            <a:r>
              <a:rPr lang="nl-NL" sz="2000" dirty="0" smtClean="0"/>
              <a:t>Hard &amp; Soft sectors</a:t>
            </a:r>
          </a:p>
          <a:p>
            <a:pPr lvl="1">
              <a:buBlip>
                <a:blip r:embed="rId4"/>
              </a:buBlip>
            </a:pPr>
            <a:r>
              <a:rPr lang="nl-NL" sz="2000" dirty="0" smtClean="0"/>
              <a:t>68% fulltime </a:t>
            </a:r>
            <a:r>
              <a:rPr lang="nl-NL" sz="2000" dirty="0" err="1" smtClean="0"/>
              <a:t>engaged</a:t>
            </a:r>
            <a:r>
              <a:rPr lang="nl-NL" sz="2000" dirty="0" smtClean="0"/>
              <a:t> in </a:t>
            </a:r>
            <a:r>
              <a:rPr lang="nl-NL" sz="2000" dirty="0" err="1" smtClean="0"/>
              <a:t>work</a:t>
            </a:r>
            <a:r>
              <a:rPr lang="nl-NL" sz="2000" dirty="0" smtClean="0"/>
              <a:t> </a:t>
            </a:r>
            <a:r>
              <a:rPr lang="nl-NL" sz="2000" dirty="0" err="1" smtClean="0"/>
              <a:t>projects</a:t>
            </a:r>
            <a:endParaRPr lang="nl-NL" sz="2000" dirty="0" smtClean="0"/>
          </a:p>
          <a:p>
            <a:pPr lvl="1">
              <a:buBlip>
                <a:blip r:embed="rId4"/>
              </a:buBlip>
            </a:pPr>
            <a:r>
              <a:rPr lang="nl-NL" sz="2000" dirty="0" smtClean="0"/>
              <a:t>50% have a </a:t>
            </a:r>
            <a:r>
              <a:rPr lang="nl-NL" sz="2000" dirty="0" err="1" smtClean="0"/>
              <a:t>regular</a:t>
            </a:r>
            <a:r>
              <a:rPr lang="nl-NL" sz="2000" dirty="0" smtClean="0"/>
              <a:t> job</a:t>
            </a:r>
          </a:p>
          <a:p>
            <a:pPr lvl="1">
              <a:buBlip>
                <a:blip r:embed="rId4"/>
              </a:buBlip>
            </a:pPr>
            <a:r>
              <a:rPr lang="nl-NL" sz="2000" dirty="0" err="1" smtClean="0"/>
              <a:t>All</a:t>
            </a:r>
            <a:r>
              <a:rPr lang="nl-NL" sz="2000" dirty="0" smtClean="0"/>
              <a:t> </a:t>
            </a:r>
            <a:r>
              <a:rPr lang="nl-NL" sz="2000" dirty="0" err="1" smtClean="0"/>
              <a:t>figures</a:t>
            </a:r>
            <a:r>
              <a:rPr lang="nl-NL" sz="2000" dirty="0" smtClean="0"/>
              <a:t> are </a:t>
            </a:r>
            <a:r>
              <a:rPr lang="nl-NL" sz="2000" dirty="0" err="1" smtClean="0"/>
              <a:t>above</a:t>
            </a:r>
            <a:r>
              <a:rPr lang="nl-NL" sz="2000" dirty="0" smtClean="0"/>
              <a:t> </a:t>
            </a:r>
            <a:r>
              <a:rPr lang="nl-NL" sz="2000" dirty="0" err="1" smtClean="0"/>
              <a:t>Belgian</a:t>
            </a:r>
            <a:r>
              <a:rPr lang="nl-NL" sz="2000" dirty="0" smtClean="0"/>
              <a:t> </a:t>
            </a:r>
            <a:r>
              <a:rPr lang="nl-NL" sz="2000" dirty="0" err="1" smtClean="0"/>
              <a:t>average</a:t>
            </a:r>
            <a:endParaRPr lang="nl-NL" sz="2000" dirty="0"/>
          </a:p>
          <a:p>
            <a:pPr marL="457200" lvl="1" indent="0">
              <a:buNone/>
            </a:pPr>
            <a:endParaRPr lang="nl-NL" sz="1800" dirty="0" smtClean="0">
              <a:latin typeface="Myriad Pro"/>
              <a:cs typeface="Myriad Pro"/>
            </a:endParaRPr>
          </a:p>
          <a:p>
            <a:pPr lvl="2"/>
            <a:endParaRPr lang="nl-NL" sz="2000" dirty="0" smtClean="0">
              <a:latin typeface="Myriad Pro"/>
              <a:cs typeface="Myriad Pro"/>
            </a:endParaRPr>
          </a:p>
          <a:p>
            <a:endParaRPr lang="nl-NL" sz="24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95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ntitled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2" y="5686159"/>
            <a:ext cx="723554" cy="91195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359" y="289086"/>
            <a:ext cx="705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 smtClean="0">
                <a:latin typeface="+mj-lt"/>
                <a:cs typeface="Biko"/>
              </a:rPr>
              <a:t>Some</a:t>
            </a:r>
            <a:r>
              <a:rPr lang="nl-NL" sz="4800" dirty="0" smtClean="0">
                <a:latin typeface="+mj-lt"/>
                <a:cs typeface="Biko"/>
              </a:rPr>
              <a:t> </a:t>
            </a:r>
            <a:r>
              <a:rPr lang="nl-NL" sz="4800" dirty="0" err="1" smtClean="0">
                <a:latin typeface="+mj-lt"/>
                <a:cs typeface="Biko"/>
              </a:rPr>
              <a:t>Figures</a:t>
            </a:r>
            <a:r>
              <a:rPr lang="nl-NL" sz="4800" dirty="0" smtClean="0">
                <a:latin typeface="+mj-lt"/>
                <a:cs typeface="Biko"/>
              </a:rPr>
              <a:t>	</a:t>
            </a:r>
            <a:endParaRPr lang="nl-NL" sz="4800" dirty="0">
              <a:latin typeface="+mj-lt"/>
              <a:cs typeface="Bik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7" y="1303993"/>
            <a:ext cx="527288" cy="50845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216665" y="1282342"/>
            <a:ext cx="7688288" cy="5301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Duaal leren  (Learning on </a:t>
            </a:r>
            <a:r>
              <a:rPr lang="nl-BE" sz="2800" b="1" dirty="0" err="1" smtClean="0">
                <a:solidFill>
                  <a:srgbClr val="70C1B7"/>
                </a:solidFill>
                <a:latin typeface="Myriad Pro"/>
                <a:cs typeface="Myriad Pro"/>
              </a:rPr>
              <a:t>the</a:t>
            </a:r>
            <a:r>
              <a:rPr lang="nl-BE" sz="2800" b="1" dirty="0" smtClean="0">
                <a:solidFill>
                  <a:srgbClr val="70C1B7"/>
                </a:solidFill>
                <a:latin typeface="Myriad Pro"/>
                <a:cs typeface="Myriad Pro"/>
              </a:rPr>
              <a:t> Job)</a:t>
            </a:r>
            <a:endParaRPr lang="nl-BE" sz="2800" b="1" dirty="0">
              <a:solidFill>
                <a:srgbClr val="70C1B7"/>
              </a:solidFill>
              <a:latin typeface="Myriad Pro"/>
              <a:cs typeface="Myriad Pro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86831" y="2039891"/>
            <a:ext cx="7576767" cy="4102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sz="1800" dirty="0" smtClean="0">
              <a:latin typeface="Myriad Pro"/>
              <a:cs typeface="Myriad Pro"/>
            </a:endParaRPr>
          </a:p>
          <a:p>
            <a:pPr lvl="2"/>
            <a:endParaRPr lang="nl-NL" sz="2000" dirty="0" smtClean="0">
              <a:latin typeface="Myriad Pro"/>
              <a:cs typeface="Myriad Pro"/>
            </a:endParaRPr>
          </a:p>
          <a:p>
            <a:endParaRPr lang="nl-NL" sz="24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468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367</Words>
  <Application>Microsoft Office PowerPoint</Application>
  <PresentationFormat>Diavoorstelling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Biko</vt:lpstr>
      <vt:lpstr>Calibri</vt:lpstr>
      <vt:lpstr>inherit</vt:lpstr>
      <vt:lpstr>Myriad Pro</vt:lpstr>
      <vt:lpstr>Wingdings</vt:lpstr>
      <vt:lpstr>Office-thema</vt:lpstr>
      <vt:lpstr>Spectrumschool Belgium</vt:lpstr>
      <vt:lpstr>Levels and structure of the secondary technical and vocational education in Belgium </vt:lpstr>
      <vt:lpstr>PowerPoint-presentatie</vt:lpstr>
      <vt:lpstr>Spectrumschool</vt:lpstr>
      <vt:lpstr>Some of our offered courses</vt:lpstr>
      <vt:lpstr>PowerPoint-presentatie</vt:lpstr>
      <vt:lpstr>PowerPoint-presentatie</vt:lpstr>
      <vt:lpstr>PowerPoint-presentatie</vt:lpstr>
      <vt:lpstr>PowerPoint-presentatie</vt:lpstr>
    </vt:vector>
  </TitlesOfParts>
  <Company>Spectrumschool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Roos</dc:creator>
  <cp:lastModifiedBy>Ivo Legon</cp:lastModifiedBy>
  <cp:revision>57</cp:revision>
  <dcterms:created xsi:type="dcterms:W3CDTF">2015-09-11T07:20:26Z</dcterms:created>
  <dcterms:modified xsi:type="dcterms:W3CDTF">2017-11-13T11:18:42Z</dcterms:modified>
</cp:coreProperties>
</file>