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8" r:id="rId9"/>
    <p:sldId id="267" r:id="rId10"/>
    <p:sldId id="262" r:id="rId11"/>
    <p:sldId id="263" r:id="rId12"/>
    <p:sldId id="264" r:id="rId13"/>
    <p:sldId id="265" r:id="rId14"/>
    <p:sldId id="266"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6"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29B293C-10A4-45D7-8A73-2B7BE239B141}"/>
              </a:ext>
            </a:extLst>
          </p:cNvPr>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endParaRPr lang="en-US"/>
          </a:p>
        </p:txBody>
      </p:sp>
      <p:sp>
        <p:nvSpPr>
          <p:cNvPr id="3" name="Подзаглавие 2">
            <a:extLst>
              <a:ext uri="{FF2B5EF4-FFF2-40B4-BE49-F238E27FC236}">
                <a16:creationId xmlns:a16="http://schemas.microsoft.com/office/drawing/2014/main" id="{2257A230-7F73-4536-B145-8E29D90DE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en-US"/>
          </a:p>
        </p:txBody>
      </p:sp>
      <p:sp>
        <p:nvSpPr>
          <p:cNvPr id="4" name="Контейнер за дата 3">
            <a:extLst>
              <a:ext uri="{FF2B5EF4-FFF2-40B4-BE49-F238E27FC236}">
                <a16:creationId xmlns:a16="http://schemas.microsoft.com/office/drawing/2014/main" id="{4F5326B9-C13B-49D2-9022-113B85742E33}"/>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84F42013-D63A-4174-B5DB-CF1DEC132BA6}"/>
              </a:ext>
            </a:extLst>
          </p:cNvPr>
          <p:cNvSpPr>
            <a:spLocks noGrp="1"/>
          </p:cNvSpPr>
          <p:nvPr>
            <p:ph type="ftr" sz="quarter" idx="11"/>
          </p:nvPr>
        </p:nvSpPr>
        <p:spPr/>
        <p:txBody>
          <a:bodyPr/>
          <a:lstStyle/>
          <a:p>
            <a:endParaRPr lang="en-US"/>
          </a:p>
        </p:txBody>
      </p:sp>
      <p:sp>
        <p:nvSpPr>
          <p:cNvPr id="6" name="Контейнер за номер на слайда 5">
            <a:extLst>
              <a:ext uri="{FF2B5EF4-FFF2-40B4-BE49-F238E27FC236}">
                <a16:creationId xmlns:a16="http://schemas.microsoft.com/office/drawing/2014/main" id="{0F5E5EC9-2ABD-4C1A-A373-59800A938F5A}"/>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221745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0BDE8BB-DD92-41AC-BC3D-7F40ED889020}"/>
              </a:ext>
            </a:extLst>
          </p:cNvPr>
          <p:cNvSpPr>
            <a:spLocks noGrp="1"/>
          </p:cNvSpPr>
          <p:nvPr>
            <p:ph type="title"/>
          </p:nvPr>
        </p:nvSpPr>
        <p:spPr/>
        <p:txBody>
          <a:bodyPr/>
          <a:lstStyle/>
          <a:p>
            <a:r>
              <a:rPr lang="bg-BG"/>
              <a:t>Редакт. стил загл. образец</a:t>
            </a:r>
            <a:endParaRPr lang="en-US"/>
          </a:p>
        </p:txBody>
      </p:sp>
      <p:sp>
        <p:nvSpPr>
          <p:cNvPr id="3" name="Контейнер за вертикален текст 2">
            <a:extLst>
              <a:ext uri="{FF2B5EF4-FFF2-40B4-BE49-F238E27FC236}">
                <a16:creationId xmlns:a16="http://schemas.microsoft.com/office/drawing/2014/main" id="{B27D33C8-CD2B-416F-8374-E7EEFC42C4AD}"/>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3">
            <a:extLst>
              <a:ext uri="{FF2B5EF4-FFF2-40B4-BE49-F238E27FC236}">
                <a16:creationId xmlns:a16="http://schemas.microsoft.com/office/drawing/2014/main" id="{0A3EF468-3BBC-4758-A075-133B62C7EE47}"/>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A302673A-FC9F-4EDA-B262-BB5417293BA1}"/>
              </a:ext>
            </a:extLst>
          </p:cNvPr>
          <p:cNvSpPr>
            <a:spLocks noGrp="1"/>
          </p:cNvSpPr>
          <p:nvPr>
            <p:ph type="ftr" sz="quarter" idx="11"/>
          </p:nvPr>
        </p:nvSpPr>
        <p:spPr/>
        <p:txBody>
          <a:bodyPr/>
          <a:lstStyle/>
          <a:p>
            <a:endParaRPr lang="en-US"/>
          </a:p>
        </p:txBody>
      </p:sp>
      <p:sp>
        <p:nvSpPr>
          <p:cNvPr id="6" name="Контейнер за номер на слайда 5">
            <a:extLst>
              <a:ext uri="{FF2B5EF4-FFF2-40B4-BE49-F238E27FC236}">
                <a16:creationId xmlns:a16="http://schemas.microsoft.com/office/drawing/2014/main" id="{B34E7FD7-84D0-4359-9CC0-3853CEC73B49}"/>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92951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19325E62-FCA4-4C67-86EE-EBB6A940606C}"/>
              </a:ext>
            </a:extLst>
          </p:cNvPr>
          <p:cNvSpPr>
            <a:spLocks noGrp="1"/>
          </p:cNvSpPr>
          <p:nvPr>
            <p:ph type="title" orient="vert"/>
          </p:nvPr>
        </p:nvSpPr>
        <p:spPr>
          <a:xfrm>
            <a:off x="8724900" y="365125"/>
            <a:ext cx="2628900" cy="5811838"/>
          </a:xfrm>
        </p:spPr>
        <p:txBody>
          <a:bodyPr vert="eaVert"/>
          <a:lstStyle/>
          <a:p>
            <a:r>
              <a:rPr lang="bg-BG"/>
              <a:t>Редакт. стил загл. образец</a:t>
            </a:r>
            <a:endParaRPr lang="en-US"/>
          </a:p>
        </p:txBody>
      </p:sp>
      <p:sp>
        <p:nvSpPr>
          <p:cNvPr id="3" name="Контейнер за вертикален текст 2">
            <a:extLst>
              <a:ext uri="{FF2B5EF4-FFF2-40B4-BE49-F238E27FC236}">
                <a16:creationId xmlns:a16="http://schemas.microsoft.com/office/drawing/2014/main" id="{ADDC3CE2-38B7-4B29-B3F6-040594FCB7CE}"/>
              </a:ext>
            </a:extLst>
          </p:cNvPr>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3">
            <a:extLst>
              <a:ext uri="{FF2B5EF4-FFF2-40B4-BE49-F238E27FC236}">
                <a16:creationId xmlns:a16="http://schemas.microsoft.com/office/drawing/2014/main" id="{C650B3B4-68A9-4912-8533-A6071778AE2C}"/>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9D7DB64D-5825-4A21-BE6E-30A9740231AC}"/>
              </a:ext>
            </a:extLst>
          </p:cNvPr>
          <p:cNvSpPr>
            <a:spLocks noGrp="1"/>
          </p:cNvSpPr>
          <p:nvPr>
            <p:ph type="ftr" sz="quarter" idx="11"/>
          </p:nvPr>
        </p:nvSpPr>
        <p:spPr/>
        <p:txBody>
          <a:bodyPr/>
          <a:lstStyle/>
          <a:p>
            <a:endParaRPr lang="en-US"/>
          </a:p>
        </p:txBody>
      </p:sp>
      <p:sp>
        <p:nvSpPr>
          <p:cNvPr id="6" name="Контейнер за номер на слайда 5">
            <a:extLst>
              <a:ext uri="{FF2B5EF4-FFF2-40B4-BE49-F238E27FC236}">
                <a16:creationId xmlns:a16="http://schemas.microsoft.com/office/drawing/2014/main" id="{E327E826-4570-4CC3-A76E-39F696DB910A}"/>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27935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495311B-9C20-45DF-A58A-F4ADF18F4940}"/>
              </a:ext>
            </a:extLst>
          </p:cNvPr>
          <p:cNvSpPr>
            <a:spLocks noGrp="1"/>
          </p:cNvSpPr>
          <p:nvPr>
            <p:ph type="title"/>
          </p:nvPr>
        </p:nvSpPr>
        <p:spPr/>
        <p:txBody>
          <a:bodyPr/>
          <a:lstStyle/>
          <a:p>
            <a:r>
              <a:rPr lang="bg-BG"/>
              <a:t>Редакт. стил загл. образец</a:t>
            </a:r>
            <a:endParaRPr lang="en-US"/>
          </a:p>
        </p:txBody>
      </p:sp>
      <p:sp>
        <p:nvSpPr>
          <p:cNvPr id="3" name="Контейнер за съдържание 2">
            <a:extLst>
              <a:ext uri="{FF2B5EF4-FFF2-40B4-BE49-F238E27FC236}">
                <a16:creationId xmlns:a16="http://schemas.microsoft.com/office/drawing/2014/main" id="{F376F9BB-44D0-4BA2-B66F-1BFF0B85AF0F}"/>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3">
            <a:extLst>
              <a:ext uri="{FF2B5EF4-FFF2-40B4-BE49-F238E27FC236}">
                <a16:creationId xmlns:a16="http://schemas.microsoft.com/office/drawing/2014/main" id="{A2D5BC18-F199-4D43-BF4F-9521B51E45D3}"/>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7DF21CB5-039F-46E7-BB5F-408259BA89E3}"/>
              </a:ext>
            </a:extLst>
          </p:cNvPr>
          <p:cNvSpPr>
            <a:spLocks noGrp="1"/>
          </p:cNvSpPr>
          <p:nvPr>
            <p:ph type="ftr" sz="quarter" idx="11"/>
          </p:nvPr>
        </p:nvSpPr>
        <p:spPr/>
        <p:txBody>
          <a:bodyPr/>
          <a:lstStyle/>
          <a:p>
            <a:endParaRPr lang="en-US"/>
          </a:p>
        </p:txBody>
      </p:sp>
      <p:sp>
        <p:nvSpPr>
          <p:cNvPr id="6" name="Контейнер за номер на слайда 5">
            <a:extLst>
              <a:ext uri="{FF2B5EF4-FFF2-40B4-BE49-F238E27FC236}">
                <a16:creationId xmlns:a16="http://schemas.microsoft.com/office/drawing/2014/main" id="{1DE0CB1E-4068-4DD9-9ACF-D57C31BD5BFC}"/>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295781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5A93568-76F1-4F9F-9F55-6809EF006815}"/>
              </a:ext>
            </a:extLst>
          </p:cNvPr>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endParaRPr lang="en-US"/>
          </a:p>
        </p:txBody>
      </p:sp>
      <p:sp>
        <p:nvSpPr>
          <p:cNvPr id="3" name="Текстов контейнер 2">
            <a:extLst>
              <a:ext uri="{FF2B5EF4-FFF2-40B4-BE49-F238E27FC236}">
                <a16:creationId xmlns:a16="http://schemas.microsoft.com/office/drawing/2014/main" id="{06B6A618-54F8-4A70-A3CE-85CE6E284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23054877-877F-4D86-B0A5-25AF74F0BC23}"/>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824816D8-26CC-48AA-B004-51DF9570D628}"/>
              </a:ext>
            </a:extLst>
          </p:cNvPr>
          <p:cNvSpPr>
            <a:spLocks noGrp="1"/>
          </p:cNvSpPr>
          <p:nvPr>
            <p:ph type="ftr" sz="quarter" idx="11"/>
          </p:nvPr>
        </p:nvSpPr>
        <p:spPr/>
        <p:txBody>
          <a:bodyPr/>
          <a:lstStyle/>
          <a:p>
            <a:endParaRPr lang="en-US"/>
          </a:p>
        </p:txBody>
      </p:sp>
      <p:sp>
        <p:nvSpPr>
          <p:cNvPr id="6" name="Контейнер за номер на слайда 5">
            <a:extLst>
              <a:ext uri="{FF2B5EF4-FFF2-40B4-BE49-F238E27FC236}">
                <a16:creationId xmlns:a16="http://schemas.microsoft.com/office/drawing/2014/main" id="{5F14338A-74FF-4D88-A4CF-141980248CC2}"/>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300022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DF86533-8A71-47FE-8F38-8DACB087F340}"/>
              </a:ext>
            </a:extLst>
          </p:cNvPr>
          <p:cNvSpPr>
            <a:spLocks noGrp="1"/>
          </p:cNvSpPr>
          <p:nvPr>
            <p:ph type="title"/>
          </p:nvPr>
        </p:nvSpPr>
        <p:spPr/>
        <p:txBody>
          <a:bodyPr/>
          <a:lstStyle/>
          <a:p>
            <a:r>
              <a:rPr lang="bg-BG"/>
              <a:t>Редакт. стил загл. образец</a:t>
            </a:r>
            <a:endParaRPr lang="en-US"/>
          </a:p>
        </p:txBody>
      </p:sp>
      <p:sp>
        <p:nvSpPr>
          <p:cNvPr id="3" name="Контейнер за съдържание 2">
            <a:extLst>
              <a:ext uri="{FF2B5EF4-FFF2-40B4-BE49-F238E27FC236}">
                <a16:creationId xmlns:a16="http://schemas.microsoft.com/office/drawing/2014/main" id="{19698ED5-5453-40E3-95AE-83B18F94221C}"/>
              </a:ext>
            </a:extLst>
          </p:cNvPr>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съдържание 3">
            <a:extLst>
              <a:ext uri="{FF2B5EF4-FFF2-40B4-BE49-F238E27FC236}">
                <a16:creationId xmlns:a16="http://schemas.microsoft.com/office/drawing/2014/main" id="{8392187C-C18F-4319-BB3A-7627889725B0}"/>
              </a:ext>
            </a:extLst>
          </p:cNvPr>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Контейнер за дата 4">
            <a:extLst>
              <a:ext uri="{FF2B5EF4-FFF2-40B4-BE49-F238E27FC236}">
                <a16:creationId xmlns:a16="http://schemas.microsoft.com/office/drawing/2014/main" id="{69386880-F116-42A6-BAF4-BB3AB4B1D45F}"/>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6" name="Контейнер за долния колонтитул 5">
            <a:extLst>
              <a:ext uri="{FF2B5EF4-FFF2-40B4-BE49-F238E27FC236}">
                <a16:creationId xmlns:a16="http://schemas.microsoft.com/office/drawing/2014/main" id="{023AEA5A-ED01-4E59-A7B9-6D0D0E4B1043}"/>
              </a:ext>
            </a:extLst>
          </p:cNvPr>
          <p:cNvSpPr>
            <a:spLocks noGrp="1"/>
          </p:cNvSpPr>
          <p:nvPr>
            <p:ph type="ftr" sz="quarter" idx="11"/>
          </p:nvPr>
        </p:nvSpPr>
        <p:spPr/>
        <p:txBody>
          <a:bodyPr/>
          <a:lstStyle/>
          <a:p>
            <a:endParaRPr lang="en-US"/>
          </a:p>
        </p:txBody>
      </p:sp>
      <p:sp>
        <p:nvSpPr>
          <p:cNvPr id="7" name="Контейнер за номер на слайда 6">
            <a:extLst>
              <a:ext uri="{FF2B5EF4-FFF2-40B4-BE49-F238E27FC236}">
                <a16:creationId xmlns:a16="http://schemas.microsoft.com/office/drawing/2014/main" id="{239E9BDC-DCA3-49BE-A590-C597CFCDF29C}"/>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51832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48D4B36-176E-4C69-82E3-82E41EB61106}"/>
              </a:ext>
            </a:extLst>
          </p:cNvPr>
          <p:cNvSpPr>
            <a:spLocks noGrp="1"/>
          </p:cNvSpPr>
          <p:nvPr>
            <p:ph type="title"/>
          </p:nvPr>
        </p:nvSpPr>
        <p:spPr>
          <a:xfrm>
            <a:off x="839788" y="365125"/>
            <a:ext cx="10515600" cy="1325563"/>
          </a:xfrm>
        </p:spPr>
        <p:txBody>
          <a:bodyPr/>
          <a:lstStyle/>
          <a:p>
            <a:r>
              <a:rPr lang="bg-BG"/>
              <a:t>Редакт. стил загл. образец</a:t>
            </a:r>
            <a:endParaRPr lang="en-US"/>
          </a:p>
        </p:txBody>
      </p:sp>
      <p:sp>
        <p:nvSpPr>
          <p:cNvPr id="3" name="Текстов контейнер 2">
            <a:extLst>
              <a:ext uri="{FF2B5EF4-FFF2-40B4-BE49-F238E27FC236}">
                <a16:creationId xmlns:a16="http://schemas.microsoft.com/office/drawing/2014/main" id="{C7BB97D6-2A03-425E-95C6-4A54DAFDB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5FF4AE62-C2FB-4594-854A-B7485628D3D4}"/>
              </a:ext>
            </a:extLst>
          </p:cNvPr>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Текстов контейнер 4">
            <a:extLst>
              <a:ext uri="{FF2B5EF4-FFF2-40B4-BE49-F238E27FC236}">
                <a16:creationId xmlns:a16="http://schemas.microsoft.com/office/drawing/2014/main" id="{9E986207-4BBF-45BA-A09F-16CB20FB5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F1C50459-BF85-4A79-9664-E0BC6A6A3971}"/>
              </a:ext>
            </a:extLst>
          </p:cNvPr>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7" name="Контейнер за дата 6">
            <a:extLst>
              <a:ext uri="{FF2B5EF4-FFF2-40B4-BE49-F238E27FC236}">
                <a16:creationId xmlns:a16="http://schemas.microsoft.com/office/drawing/2014/main" id="{22EE85CC-3115-467C-B2F5-ECE0AD835721}"/>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8" name="Контейнер за долния колонтитул 7">
            <a:extLst>
              <a:ext uri="{FF2B5EF4-FFF2-40B4-BE49-F238E27FC236}">
                <a16:creationId xmlns:a16="http://schemas.microsoft.com/office/drawing/2014/main" id="{3AB7C6ED-1190-493A-8A8C-98DD7A075CF4}"/>
              </a:ext>
            </a:extLst>
          </p:cNvPr>
          <p:cNvSpPr>
            <a:spLocks noGrp="1"/>
          </p:cNvSpPr>
          <p:nvPr>
            <p:ph type="ftr" sz="quarter" idx="11"/>
          </p:nvPr>
        </p:nvSpPr>
        <p:spPr/>
        <p:txBody>
          <a:bodyPr/>
          <a:lstStyle/>
          <a:p>
            <a:endParaRPr lang="en-US"/>
          </a:p>
        </p:txBody>
      </p:sp>
      <p:sp>
        <p:nvSpPr>
          <p:cNvPr id="9" name="Контейнер за номер на слайда 8">
            <a:extLst>
              <a:ext uri="{FF2B5EF4-FFF2-40B4-BE49-F238E27FC236}">
                <a16:creationId xmlns:a16="http://schemas.microsoft.com/office/drawing/2014/main" id="{40045E0E-0492-4390-BBC5-A862EAF82B8D}"/>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406772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063AA84-ABAB-4382-A82F-CC3202117E64}"/>
              </a:ext>
            </a:extLst>
          </p:cNvPr>
          <p:cNvSpPr>
            <a:spLocks noGrp="1"/>
          </p:cNvSpPr>
          <p:nvPr>
            <p:ph type="title"/>
          </p:nvPr>
        </p:nvSpPr>
        <p:spPr/>
        <p:txBody>
          <a:bodyPr/>
          <a:lstStyle/>
          <a:p>
            <a:r>
              <a:rPr lang="bg-BG"/>
              <a:t>Редакт. стил загл. образец</a:t>
            </a:r>
            <a:endParaRPr lang="en-US"/>
          </a:p>
        </p:txBody>
      </p:sp>
      <p:sp>
        <p:nvSpPr>
          <p:cNvPr id="3" name="Контейнер за дата 2">
            <a:extLst>
              <a:ext uri="{FF2B5EF4-FFF2-40B4-BE49-F238E27FC236}">
                <a16:creationId xmlns:a16="http://schemas.microsoft.com/office/drawing/2014/main" id="{A42D874A-7C20-4AED-9BCC-B50CDB522A0D}"/>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4" name="Контейнер за долния колонтитул 3">
            <a:extLst>
              <a:ext uri="{FF2B5EF4-FFF2-40B4-BE49-F238E27FC236}">
                <a16:creationId xmlns:a16="http://schemas.microsoft.com/office/drawing/2014/main" id="{37CD9E23-3956-42DD-A9C5-2EDB5AE701E2}"/>
              </a:ext>
            </a:extLst>
          </p:cNvPr>
          <p:cNvSpPr>
            <a:spLocks noGrp="1"/>
          </p:cNvSpPr>
          <p:nvPr>
            <p:ph type="ftr" sz="quarter" idx="11"/>
          </p:nvPr>
        </p:nvSpPr>
        <p:spPr/>
        <p:txBody>
          <a:bodyPr/>
          <a:lstStyle/>
          <a:p>
            <a:endParaRPr lang="en-US"/>
          </a:p>
        </p:txBody>
      </p:sp>
      <p:sp>
        <p:nvSpPr>
          <p:cNvPr id="5" name="Контейнер за номер на слайда 4">
            <a:extLst>
              <a:ext uri="{FF2B5EF4-FFF2-40B4-BE49-F238E27FC236}">
                <a16:creationId xmlns:a16="http://schemas.microsoft.com/office/drawing/2014/main" id="{4A3355C7-9468-40EB-8E32-2BB4E25B40AE}"/>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88917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A2F7048D-86BC-4B24-91BC-347C8F2EDD11}"/>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3" name="Контейнер за долния колонтитул 2">
            <a:extLst>
              <a:ext uri="{FF2B5EF4-FFF2-40B4-BE49-F238E27FC236}">
                <a16:creationId xmlns:a16="http://schemas.microsoft.com/office/drawing/2014/main" id="{E6733A7D-A625-4FC9-A04E-4181B54C0208}"/>
              </a:ext>
            </a:extLst>
          </p:cNvPr>
          <p:cNvSpPr>
            <a:spLocks noGrp="1"/>
          </p:cNvSpPr>
          <p:nvPr>
            <p:ph type="ftr" sz="quarter" idx="11"/>
          </p:nvPr>
        </p:nvSpPr>
        <p:spPr/>
        <p:txBody>
          <a:bodyPr/>
          <a:lstStyle/>
          <a:p>
            <a:endParaRPr lang="en-US"/>
          </a:p>
        </p:txBody>
      </p:sp>
      <p:sp>
        <p:nvSpPr>
          <p:cNvPr id="4" name="Контейнер за номер на слайда 3">
            <a:extLst>
              <a:ext uri="{FF2B5EF4-FFF2-40B4-BE49-F238E27FC236}">
                <a16:creationId xmlns:a16="http://schemas.microsoft.com/office/drawing/2014/main" id="{A8C3A28B-643A-4221-81E1-C83F9D28CF8A}"/>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31623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9D45006-5C26-4F89-8054-C6A32E54BF27}"/>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en-US"/>
          </a:p>
        </p:txBody>
      </p:sp>
      <p:sp>
        <p:nvSpPr>
          <p:cNvPr id="3" name="Контейнер за съдържание 2">
            <a:extLst>
              <a:ext uri="{FF2B5EF4-FFF2-40B4-BE49-F238E27FC236}">
                <a16:creationId xmlns:a16="http://schemas.microsoft.com/office/drawing/2014/main" id="{8EE83BDE-E23C-4449-ADC4-5883D408EF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Текстов контейнер 3">
            <a:extLst>
              <a:ext uri="{FF2B5EF4-FFF2-40B4-BE49-F238E27FC236}">
                <a16:creationId xmlns:a16="http://schemas.microsoft.com/office/drawing/2014/main" id="{0E016075-D1F4-4A72-B994-0770FF829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0BA177D6-9E87-4AEB-AB87-8014A5FC11E6}"/>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6" name="Контейнер за долния колонтитул 5">
            <a:extLst>
              <a:ext uri="{FF2B5EF4-FFF2-40B4-BE49-F238E27FC236}">
                <a16:creationId xmlns:a16="http://schemas.microsoft.com/office/drawing/2014/main" id="{9CDDE481-BF4A-4508-B7D2-1D25009B7F00}"/>
              </a:ext>
            </a:extLst>
          </p:cNvPr>
          <p:cNvSpPr>
            <a:spLocks noGrp="1"/>
          </p:cNvSpPr>
          <p:nvPr>
            <p:ph type="ftr" sz="quarter" idx="11"/>
          </p:nvPr>
        </p:nvSpPr>
        <p:spPr/>
        <p:txBody>
          <a:bodyPr/>
          <a:lstStyle/>
          <a:p>
            <a:endParaRPr lang="en-US"/>
          </a:p>
        </p:txBody>
      </p:sp>
      <p:sp>
        <p:nvSpPr>
          <p:cNvPr id="7" name="Контейнер за номер на слайда 6">
            <a:extLst>
              <a:ext uri="{FF2B5EF4-FFF2-40B4-BE49-F238E27FC236}">
                <a16:creationId xmlns:a16="http://schemas.microsoft.com/office/drawing/2014/main" id="{FA0FA6F7-7DD6-47BE-A625-4B22771E9119}"/>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89224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EA3AB7-326C-4911-91B7-5DA9C4DE1C5A}"/>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en-US"/>
          </a:p>
        </p:txBody>
      </p:sp>
      <p:sp>
        <p:nvSpPr>
          <p:cNvPr id="3" name="Контейнер за картина 2">
            <a:extLst>
              <a:ext uri="{FF2B5EF4-FFF2-40B4-BE49-F238E27FC236}">
                <a16:creationId xmlns:a16="http://schemas.microsoft.com/office/drawing/2014/main" id="{57303947-3870-4460-BD9A-F5E2AE1E2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ов контейнер 3">
            <a:extLst>
              <a:ext uri="{FF2B5EF4-FFF2-40B4-BE49-F238E27FC236}">
                <a16:creationId xmlns:a16="http://schemas.microsoft.com/office/drawing/2014/main" id="{232CA0F9-6E26-4117-BE58-B3CB19AE6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579A90EB-9A4A-4A59-A987-E64D1F81DA43}"/>
              </a:ext>
            </a:extLst>
          </p:cNvPr>
          <p:cNvSpPr>
            <a:spLocks noGrp="1"/>
          </p:cNvSpPr>
          <p:nvPr>
            <p:ph type="dt" sz="half" idx="10"/>
          </p:nvPr>
        </p:nvSpPr>
        <p:spPr/>
        <p:txBody>
          <a:bodyPr/>
          <a:lstStyle/>
          <a:p>
            <a:fld id="{06BFA31C-360B-4000-87BE-BE2EB5152FD9}" type="datetimeFigureOut">
              <a:rPr lang="en-US" smtClean="0"/>
              <a:t>12/2/2021</a:t>
            </a:fld>
            <a:endParaRPr lang="en-US"/>
          </a:p>
        </p:txBody>
      </p:sp>
      <p:sp>
        <p:nvSpPr>
          <p:cNvPr id="6" name="Контейнер за долния колонтитул 5">
            <a:extLst>
              <a:ext uri="{FF2B5EF4-FFF2-40B4-BE49-F238E27FC236}">
                <a16:creationId xmlns:a16="http://schemas.microsoft.com/office/drawing/2014/main" id="{A822B5D1-6A61-45FE-9E7A-F709A84C1F4A}"/>
              </a:ext>
            </a:extLst>
          </p:cNvPr>
          <p:cNvSpPr>
            <a:spLocks noGrp="1"/>
          </p:cNvSpPr>
          <p:nvPr>
            <p:ph type="ftr" sz="quarter" idx="11"/>
          </p:nvPr>
        </p:nvSpPr>
        <p:spPr/>
        <p:txBody>
          <a:bodyPr/>
          <a:lstStyle/>
          <a:p>
            <a:endParaRPr lang="en-US"/>
          </a:p>
        </p:txBody>
      </p:sp>
      <p:sp>
        <p:nvSpPr>
          <p:cNvPr id="7" name="Контейнер за номер на слайда 6">
            <a:extLst>
              <a:ext uri="{FF2B5EF4-FFF2-40B4-BE49-F238E27FC236}">
                <a16:creationId xmlns:a16="http://schemas.microsoft.com/office/drawing/2014/main" id="{3FACAC7F-9F5A-49A5-9AF0-26D6D14960DF}"/>
              </a:ext>
            </a:extLst>
          </p:cNvPr>
          <p:cNvSpPr>
            <a:spLocks noGrp="1"/>
          </p:cNvSpPr>
          <p:nvPr>
            <p:ph type="sldNum" sz="quarter" idx="12"/>
          </p:nvPr>
        </p:nvSpPr>
        <p:spPr/>
        <p:txBody>
          <a:bodyPr/>
          <a:lstStyle/>
          <a:p>
            <a:fld id="{035237E0-5762-4149-8469-20DC69A13EDC}" type="slidenum">
              <a:rPr lang="en-US" smtClean="0"/>
              <a:t>‹#›</a:t>
            </a:fld>
            <a:endParaRPr lang="en-US"/>
          </a:p>
        </p:txBody>
      </p:sp>
    </p:spTree>
    <p:extLst>
      <p:ext uri="{BB962C8B-B14F-4D97-AF65-F5344CB8AC3E}">
        <p14:creationId xmlns:p14="http://schemas.microsoft.com/office/powerpoint/2010/main" val="301382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54B8B67D-B12E-4F5F-BDA3-2BADFF47C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endParaRPr lang="en-US"/>
          </a:p>
        </p:txBody>
      </p:sp>
      <p:sp>
        <p:nvSpPr>
          <p:cNvPr id="3" name="Текстов контейнер 2">
            <a:extLst>
              <a:ext uri="{FF2B5EF4-FFF2-40B4-BE49-F238E27FC236}">
                <a16:creationId xmlns:a16="http://schemas.microsoft.com/office/drawing/2014/main" id="{84A770ED-29C8-40FC-98EE-A6487AA14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Контейнер за дата 3">
            <a:extLst>
              <a:ext uri="{FF2B5EF4-FFF2-40B4-BE49-F238E27FC236}">
                <a16:creationId xmlns:a16="http://schemas.microsoft.com/office/drawing/2014/main" id="{B318A05C-0D41-4998-847F-4B7319232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FA31C-360B-4000-87BE-BE2EB5152FD9}" type="datetimeFigureOut">
              <a:rPr lang="en-US" smtClean="0"/>
              <a:t>12/2/2021</a:t>
            </a:fld>
            <a:endParaRPr lang="en-US"/>
          </a:p>
        </p:txBody>
      </p:sp>
      <p:sp>
        <p:nvSpPr>
          <p:cNvPr id="5" name="Контейнер за долния колонтитул 4">
            <a:extLst>
              <a:ext uri="{FF2B5EF4-FFF2-40B4-BE49-F238E27FC236}">
                <a16:creationId xmlns:a16="http://schemas.microsoft.com/office/drawing/2014/main" id="{25607549-A2A6-44E4-940A-438337A21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Контейнер за номер на слайда 5">
            <a:extLst>
              <a:ext uri="{FF2B5EF4-FFF2-40B4-BE49-F238E27FC236}">
                <a16:creationId xmlns:a16="http://schemas.microsoft.com/office/drawing/2014/main" id="{5A3ADAAD-F9F2-4F4A-918D-683C14FD9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237E0-5762-4149-8469-20DC69A13EDC}" type="slidenum">
              <a:rPr lang="en-US" smtClean="0"/>
              <a:t>‹#›</a:t>
            </a:fld>
            <a:endParaRPr lang="en-US"/>
          </a:p>
        </p:txBody>
      </p:sp>
    </p:spTree>
    <p:extLst>
      <p:ext uri="{BB962C8B-B14F-4D97-AF65-F5344CB8AC3E}">
        <p14:creationId xmlns:p14="http://schemas.microsoft.com/office/powerpoint/2010/main" val="163293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svg" /><Relationship Id="rId2" Type="http://schemas.openxmlformats.org/officeDocument/2006/relationships/image" Target="../media/image15.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blue bokeh sparkles">
            <a:extLst>
              <a:ext uri="{FF2B5EF4-FFF2-40B4-BE49-F238E27FC236}">
                <a16:creationId xmlns:a16="http://schemas.microsoft.com/office/drawing/2014/main" id="{F8D5EEC0-8FFC-4588-BB66-5B1DA32B8FD4}"/>
              </a:ext>
            </a:extLst>
          </p:cNvPr>
          <p:cNvPicPr>
            <a:picLocks noChangeAspect="1"/>
          </p:cNvPicPr>
          <p:nvPr/>
        </p:nvPicPr>
        <p:blipFill rotWithShape="1">
          <a:blip r:embed="rId2"/>
          <a:srcRect/>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Заглавие 1">
            <a:extLst>
              <a:ext uri="{FF2B5EF4-FFF2-40B4-BE49-F238E27FC236}">
                <a16:creationId xmlns:a16="http://schemas.microsoft.com/office/drawing/2014/main" id="{55199CE0-B58B-46B5-AB03-90B3B7238DCF}"/>
              </a:ext>
            </a:extLst>
          </p:cNvPr>
          <p:cNvSpPr>
            <a:spLocks noGrp="1"/>
          </p:cNvSpPr>
          <p:nvPr>
            <p:ph type="ctrTitle"/>
          </p:nvPr>
        </p:nvSpPr>
        <p:spPr>
          <a:xfrm>
            <a:off x="8022021" y="3231931"/>
            <a:ext cx="3852041" cy="1834056"/>
          </a:xfrm>
        </p:spPr>
        <p:txBody>
          <a:bodyPr>
            <a:normAutofit/>
          </a:bodyPr>
          <a:lstStyle/>
          <a:p>
            <a:r>
              <a:rPr lang="en-US" sz="4000" dirty="0"/>
              <a:t>The history of the European Union</a:t>
            </a:r>
          </a:p>
        </p:txBody>
      </p:sp>
      <p:sp>
        <p:nvSpPr>
          <p:cNvPr id="3" name="Подзаглавие 2">
            <a:extLst>
              <a:ext uri="{FF2B5EF4-FFF2-40B4-BE49-F238E27FC236}">
                <a16:creationId xmlns:a16="http://schemas.microsoft.com/office/drawing/2014/main" id="{D432BBA2-7C9F-4F59-9806-73247105839F}"/>
              </a:ext>
            </a:extLst>
          </p:cNvPr>
          <p:cNvSpPr>
            <a:spLocks noGrp="1"/>
          </p:cNvSpPr>
          <p:nvPr>
            <p:ph type="subTitle" idx="1"/>
          </p:nvPr>
        </p:nvSpPr>
        <p:spPr>
          <a:xfrm>
            <a:off x="7782910" y="5242675"/>
            <a:ext cx="4330262" cy="683284"/>
          </a:xfrm>
        </p:spPr>
        <p:txBody>
          <a:bodyPr>
            <a:normAutofit/>
          </a:bodyPr>
          <a:lstStyle/>
          <a:p>
            <a:endParaRPr lang="en-US" sz="200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11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F8835FD4-0047-4703-9A7D-52BAFBD092B6}"/>
              </a:ext>
            </a:extLst>
          </p:cNvPr>
          <p:cNvSpPr>
            <a:spLocks noGrp="1"/>
          </p:cNvSpPr>
          <p:nvPr>
            <p:ph idx="1"/>
          </p:nvPr>
        </p:nvSpPr>
        <p:spPr>
          <a:xfrm>
            <a:off x="1144923" y="2405894"/>
            <a:ext cx="5315189" cy="3535083"/>
          </a:xfrm>
        </p:spPr>
        <p:txBody>
          <a:bodyPr anchor="t">
            <a:normAutofit/>
          </a:bodyPr>
          <a:lstStyle/>
          <a:p>
            <a:pPr marL="0" indent="0">
              <a:buNone/>
            </a:pPr>
            <a:r>
              <a:rPr lang="en-US" sz="2000"/>
              <a:t> Several newer members of the EU have not yet met the criteria for adopting the euro common currency.</a:t>
            </a:r>
          </a:p>
          <a:p>
            <a:r>
              <a:rPr lang="en-US" sz="2000"/>
              <a:t>EU institutions </a:t>
            </a:r>
          </a:p>
          <a:p>
            <a:pPr marL="0" indent="0">
              <a:buNone/>
            </a:pPr>
            <a:r>
              <a:rPr lang="en-US" sz="2000"/>
              <a:t>The EU has 7 main institutions, and the role of each one is set out in the treaties. </a:t>
            </a:r>
          </a:p>
          <a:p>
            <a:r>
              <a:rPr lang="en-US" sz="2000"/>
              <a:t>European Council</a:t>
            </a:r>
          </a:p>
          <a:p>
            <a:pPr marL="0" indent="0">
              <a:buNone/>
            </a:pPr>
            <a:r>
              <a:rPr lang="en-US" sz="2000"/>
              <a:t>The European Council brings together the heads of state or government of every EU country and decides on the political direction of the EU.</a:t>
            </a:r>
          </a:p>
        </p:txBody>
      </p:sp>
      <p:sp>
        <p:nvSpPr>
          <p:cNvPr id="24" name="Rectangle 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European Coal and Steel Community - Wikipedia">
            <a:extLst>
              <a:ext uri="{FF2B5EF4-FFF2-40B4-BE49-F238E27FC236}">
                <a16:creationId xmlns:a16="http://schemas.microsoft.com/office/drawing/2014/main" id="{9CFF7C45-24C6-4798-97D5-ACA8C18086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49" b="3482"/>
          <a:stretch/>
        </p:blipFill>
        <p:spPr bwMode="auto">
          <a:xfrm>
            <a:off x="7075967" y="2271994"/>
            <a:ext cx="4170530" cy="234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9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D8FA5CE8-D1EB-478A-8450-F10FF1C385C5}"/>
              </a:ext>
            </a:extLst>
          </p:cNvPr>
          <p:cNvSpPr>
            <a:spLocks noGrp="1"/>
          </p:cNvSpPr>
          <p:nvPr>
            <p:ph idx="1"/>
          </p:nvPr>
        </p:nvSpPr>
        <p:spPr>
          <a:xfrm>
            <a:off x="630936" y="2660904"/>
            <a:ext cx="4818888" cy="3547872"/>
          </a:xfrm>
        </p:spPr>
        <p:txBody>
          <a:bodyPr anchor="t">
            <a:normAutofit/>
          </a:bodyPr>
          <a:lstStyle/>
          <a:p>
            <a:r>
              <a:rPr lang="en-US" sz="2000"/>
              <a:t>Council of the European Union</a:t>
            </a:r>
          </a:p>
          <a:p>
            <a:pPr marL="0" indent="0">
              <a:buNone/>
            </a:pPr>
            <a:r>
              <a:rPr lang="en-US" sz="2000"/>
              <a:t>The Council of the European Union consists of one government minister from every member state. The Council is part of the law making process in the European Union.</a:t>
            </a:r>
          </a:p>
          <a:p>
            <a:r>
              <a:rPr lang="en-US" sz="2000"/>
              <a:t>Members of the European Council</a:t>
            </a:r>
          </a:p>
          <a:p>
            <a:pPr marL="0" indent="0">
              <a:buNone/>
            </a:pPr>
            <a:r>
              <a:rPr lang="en-US" sz="2000"/>
              <a:t>The members of the European Council are the heads of state or government of the 27 EU member states, the European Council President and the President of the European Commission.</a:t>
            </a:r>
          </a:p>
        </p:txBody>
      </p:sp>
      <p:pic>
        <p:nvPicPr>
          <p:cNvPr id="2" name="Picture 4">
            <a:extLst>
              <a:ext uri="{FF2B5EF4-FFF2-40B4-BE49-F238E27FC236}">
                <a16:creationId xmlns:a16="http://schemas.microsoft.com/office/drawing/2014/main" id="{C10F8394-9306-8843-A4E3-939C697E4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025" y="1358084"/>
            <a:ext cx="5518994" cy="4732537"/>
          </a:xfrm>
          <a:prstGeom prst="rect">
            <a:avLst/>
          </a:prstGeom>
        </p:spPr>
      </p:pic>
    </p:spTree>
    <p:extLst>
      <p:ext uri="{BB962C8B-B14F-4D97-AF65-F5344CB8AC3E}">
        <p14:creationId xmlns:p14="http://schemas.microsoft.com/office/powerpoint/2010/main" val="242549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24F02DB-47B1-4D3D-AAA6-828642A4A0F5}"/>
              </a:ext>
            </a:extLst>
          </p:cNvPr>
          <p:cNvSpPr>
            <a:spLocks noGrp="1"/>
          </p:cNvSpPr>
          <p:nvPr>
            <p:ph type="title"/>
          </p:nvPr>
        </p:nvSpPr>
        <p:spPr>
          <a:xfrm>
            <a:off x="4965430" y="629266"/>
            <a:ext cx="6586491" cy="1676603"/>
          </a:xfrm>
        </p:spPr>
        <p:txBody>
          <a:bodyPr>
            <a:normAutofit/>
          </a:bodyPr>
          <a:lstStyle/>
          <a:p>
            <a:r>
              <a:rPr lang="en-US" sz="5400"/>
              <a:t>European Commission</a:t>
            </a:r>
          </a:p>
        </p:txBody>
      </p:sp>
      <p:pic>
        <p:nvPicPr>
          <p:cNvPr id="6" name="Картина 5">
            <a:extLst>
              <a:ext uri="{FF2B5EF4-FFF2-40B4-BE49-F238E27FC236}">
                <a16:creationId xmlns:a16="http://schemas.microsoft.com/office/drawing/2014/main" id="{EBBB2FE7-5998-44AD-B781-7AC4C9273BD1}"/>
              </a:ext>
            </a:extLst>
          </p:cNvPr>
          <p:cNvPicPr>
            <a:picLocks noChangeAspect="1"/>
          </p:cNvPicPr>
          <p:nvPr/>
        </p:nvPicPr>
        <p:blipFill rotWithShape="1">
          <a:blip r:embed="rId2"/>
          <a:srcRect l="10424" r="21983" b="1"/>
          <a:stretch/>
        </p:blipFill>
        <p:spPr>
          <a:xfrm>
            <a:off x="20" y="10"/>
            <a:ext cx="4635571" cy="6857990"/>
          </a:xfrm>
          <a:prstGeom prst="rect">
            <a:avLst/>
          </a:prstGeom>
          <a:effectLst/>
        </p:spPr>
      </p:pic>
      <p:sp>
        <p:nvSpPr>
          <p:cNvPr id="3" name="Контейнер за съдържание 2">
            <a:extLst>
              <a:ext uri="{FF2B5EF4-FFF2-40B4-BE49-F238E27FC236}">
                <a16:creationId xmlns:a16="http://schemas.microsoft.com/office/drawing/2014/main" id="{5D570C0F-99CF-4FE6-8F3A-900535E3E771}"/>
              </a:ext>
            </a:extLst>
          </p:cNvPr>
          <p:cNvSpPr>
            <a:spLocks noGrp="1"/>
          </p:cNvSpPr>
          <p:nvPr>
            <p:ph idx="1"/>
          </p:nvPr>
        </p:nvSpPr>
        <p:spPr>
          <a:xfrm>
            <a:off x="4965431" y="2438400"/>
            <a:ext cx="6586489" cy="3785419"/>
          </a:xfrm>
        </p:spPr>
        <p:txBody>
          <a:bodyPr>
            <a:normAutofit/>
          </a:bodyPr>
          <a:lstStyle/>
          <a:p>
            <a:r>
              <a:rPr lang="en-US" sz="1500" dirty="0"/>
              <a:t>The European Commission is the executive of the European Union. </a:t>
            </a:r>
          </a:p>
          <a:p>
            <a:r>
              <a:rPr lang="en-US" sz="1500" dirty="0"/>
              <a:t>Role: Promotes the general interest of the EU by proposing and enforcing legislation as well as by implementing policies and the EU budget</a:t>
            </a:r>
          </a:p>
          <a:p>
            <a:r>
              <a:rPr lang="en-US" sz="1500" dirty="0"/>
              <a:t>Members: A team or 'College' of Commissioners, 1 from each EU country</a:t>
            </a:r>
          </a:p>
          <a:p>
            <a:r>
              <a:rPr lang="en-US" sz="1500" dirty="0"/>
              <a:t>President: Ursula von der Leyen</a:t>
            </a:r>
          </a:p>
          <a:p>
            <a:r>
              <a:rPr lang="en-US" sz="1500" dirty="0"/>
              <a:t>Year established: 1958</a:t>
            </a:r>
          </a:p>
          <a:p>
            <a:r>
              <a:rPr lang="en-US" sz="1500" dirty="0"/>
              <a:t>Location: Brussels (Belgium)</a:t>
            </a:r>
          </a:p>
          <a:p>
            <a:r>
              <a:rPr lang="en-US" sz="1500" dirty="0"/>
              <a:t>Website: European Commission</a:t>
            </a:r>
          </a:p>
          <a:p>
            <a:r>
              <a:rPr lang="en-US" sz="1500" dirty="0"/>
              <a:t>The European Commission is the EU's politically independent executive arm. It is alone responsible for drawing up proposals for new European legislation, and it implements the decisions of the European Parliament and the Council of the EU.</a:t>
            </a:r>
          </a:p>
        </p:txBody>
      </p:sp>
      <p:sp>
        <p:nvSpPr>
          <p:cNvPr id="16" name="Rectangle 15">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43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26EBBCD-77ED-4C9A-BD02-41CA4AE10D51}"/>
              </a:ext>
            </a:extLst>
          </p:cNvPr>
          <p:cNvSpPr>
            <a:spLocks noGrp="1"/>
          </p:cNvSpPr>
          <p:nvPr>
            <p:ph type="title"/>
          </p:nvPr>
        </p:nvSpPr>
        <p:spPr>
          <a:xfrm>
            <a:off x="2679032" y="2490598"/>
            <a:ext cx="6833936" cy="979656"/>
          </a:xfrm>
        </p:spPr>
        <p:txBody>
          <a:bodyPr anchor="ctr">
            <a:normAutofit/>
          </a:bodyPr>
          <a:lstStyle/>
          <a:p>
            <a:pPr algn="ctr"/>
            <a:r>
              <a:rPr lang="en-US" sz="4800"/>
              <a:t>European Parliament</a:t>
            </a:r>
          </a:p>
        </p:txBody>
      </p:sp>
      <p:sp>
        <p:nvSpPr>
          <p:cNvPr id="24" name="Rectangle 15">
            <a:extLst>
              <a:ext uri="{FF2B5EF4-FFF2-40B4-BE49-F238E27FC236}">
                <a16:creationId xmlns:a16="http://schemas.microsoft.com/office/drawing/2014/main" id="{12514009-82C0-4A68-A3CE-AE9E96792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Картина 5">
            <a:extLst>
              <a:ext uri="{FF2B5EF4-FFF2-40B4-BE49-F238E27FC236}">
                <a16:creationId xmlns:a16="http://schemas.microsoft.com/office/drawing/2014/main" id="{A4E4C17E-0DF7-4E1B-A6D9-B24371EF32FD}"/>
              </a:ext>
            </a:extLst>
          </p:cNvPr>
          <p:cNvPicPr>
            <a:picLocks noChangeAspect="1"/>
          </p:cNvPicPr>
          <p:nvPr/>
        </p:nvPicPr>
        <p:blipFill>
          <a:blip r:embed="rId2"/>
          <a:stretch>
            <a:fillRect/>
          </a:stretch>
        </p:blipFill>
        <p:spPr>
          <a:xfrm>
            <a:off x="5410200" y="971571"/>
            <a:ext cx="1371600" cy="734786"/>
          </a:xfrm>
          <a:prstGeom prst="rect">
            <a:avLst/>
          </a:prstGeom>
        </p:spPr>
      </p:pic>
      <p:sp>
        <p:nvSpPr>
          <p:cNvPr id="3" name="Контейнер за съдържание 2">
            <a:extLst>
              <a:ext uri="{FF2B5EF4-FFF2-40B4-BE49-F238E27FC236}">
                <a16:creationId xmlns:a16="http://schemas.microsoft.com/office/drawing/2014/main" id="{24993A17-EC45-4C4C-92CC-4C678CBAC96C}"/>
              </a:ext>
            </a:extLst>
          </p:cNvPr>
          <p:cNvSpPr>
            <a:spLocks noGrp="1"/>
          </p:cNvSpPr>
          <p:nvPr>
            <p:ph idx="1"/>
          </p:nvPr>
        </p:nvSpPr>
        <p:spPr>
          <a:xfrm>
            <a:off x="2679032" y="3631120"/>
            <a:ext cx="6833936" cy="2510887"/>
          </a:xfrm>
        </p:spPr>
        <p:txBody>
          <a:bodyPr anchor="t">
            <a:normAutofit/>
          </a:bodyPr>
          <a:lstStyle/>
          <a:p>
            <a:pPr algn="ctr"/>
            <a:r>
              <a:rPr lang="bg-BG" sz="1700"/>
              <a:t>Т</a:t>
            </a:r>
            <a:r>
              <a:rPr lang="en-US" sz="1700"/>
              <a:t>he European Parliament is the EU's only directly-elected institution</a:t>
            </a:r>
            <a:r>
              <a:rPr lang="bg-BG" sz="1700"/>
              <a:t> </a:t>
            </a:r>
            <a:r>
              <a:rPr lang="en-US" sz="1700"/>
              <a:t>with legislative, supervisory, and budgetary responsibilities</a:t>
            </a:r>
          </a:p>
          <a:p>
            <a:pPr algn="ctr"/>
            <a:r>
              <a:rPr lang="en-US" sz="1700"/>
              <a:t>Its 705 Members are there to represent you.</a:t>
            </a:r>
          </a:p>
          <a:p>
            <a:pPr algn="ctr"/>
            <a:endParaRPr lang="en-US" sz="1700"/>
          </a:p>
          <a:p>
            <a:pPr algn="ctr"/>
            <a:r>
              <a:rPr lang="en-US" sz="1700"/>
              <a:t>President: David-Maria Sassoli</a:t>
            </a:r>
          </a:p>
          <a:p>
            <a:pPr algn="ctr"/>
            <a:r>
              <a:rPr lang="en-US" sz="1700"/>
              <a:t>Established in: 1952 as Common Assembly of the European Coal and Steel Community, 1962 as European Parliament, first direct elections in 1979</a:t>
            </a:r>
          </a:p>
        </p:txBody>
      </p:sp>
    </p:spTree>
    <p:extLst>
      <p:ext uri="{BB962C8B-B14F-4D97-AF65-F5344CB8AC3E}">
        <p14:creationId xmlns:p14="http://schemas.microsoft.com/office/powerpoint/2010/main" val="91792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A7B213C0-0A19-4368-A39B-50B46F9BA749}"/>
              </a:ext>
            </a:extLst>
          </p:cNvPr>
          <p:cNvSpPr>
            <a:spLocks noGrp="1"/>
          </p:cNvSpPr>
          <p:nvPr>
            <p:ph idx="1"/>
          </p:nvPr>
        </p:nvSpPr>
        <p:spPr>
          <a:xfrm>
            <a:off x="630936" y="2660904"/>
            <a:ext cx="4818888" cy="3547872"/>
          </a:xfrm>
        </p:spPr>
        <p:txBody>
          <a:bodyPr anchor="t">
            <a:normAutofit/>
          </a:bodyPr>
          <a:lstStyle/>
          <a:p>
            <a:r>
              <a:rPr lang="en-US" sz="1400"/>
              <a:t>Location: Strasbourg (France), Brussels (Belgium), Luxembourg</a:t>
            </a:r>
          </a:p>
          <a:p>
            <a:r>
              <a:rPr lang="en-US" sz="1400"/>
              <a:t>European Court of Justice</a:t>
            </a:r>
          </a:p>
          <a:p>
            <a:r>
              <a:rPr lang="en-US" sz="1400"/>
              <a:t>The European Court of Justice ensures that European law is interpreted and applied in each member state. </a:t>
            </a:r>
          </a:p>
          <a:p>
            <a:r>
              <a:rPr lang="en-US" sz="1400"/>
              <a:t>Court of Auditors</a:t>
            </a:r>
          </a:p>
          <a:p>
            <a:r>
              <a:rPr lang="en-US" sz="1400"/>
              <a:t>The main task of the European Court of Auditors, is auditing and overseeing the accounts and budgets of the institutions of the European Union.</a:t>
            </a:r>
          </a:p>
          <a:p>
            <a:r>
              <a:rPr lang="en-US" sz="1400"/>
              <a:t>European Ombudsman</a:t>
            </a:r>
          </a:p>
          <a:p>
            <a:r>
              <a:rPr lang="en-US" sz="1400"/>
              <a:t>The European Ombudsman safeguards the fundamental rights of citizens living in Europe by ensuring open and accountable administrations within the European Union</a:t>
            </a:r>
          </a:p>
        </p:txBody>
      </p:sp>
      <p:pic>
        <p:nvPicPr>
          <p:cNvPr id="2" name="Picture 4">
            <a:extLst>
              <a:ext uri="{FF2B5EF4-FFF2-40B4-BE49-F238E27FC236}">
                <a16:creationId xmlns:a16="http://schemas.microsoft.com/office/drawing/2014/main" id="{18C41C2F-1CBE-7A4F-A7C9-6F8139478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055" y="1642293"/>
            <a:ext cx="4756753" cy="4566483"/>
          </a:xfrm>
          <a:prstGeom prst="rect">
            <a:avLst/>
          </a:prstGeom>
        </p:spPr>
      </p:pic>
    </p:spTree>
    <p:extLst>
      <p:ext uri="{BB962C8B-B14F-4D97-AF65-F5344CB8AC3E}">
        <p14:creationId xmlns:p14="http://schemas.microsoft.com/office/powerpoint/2010/main" val="84026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DC519381-D4A9-45C4-9F31-68EA4D146E3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Thank you for your attention</a:t>
            </a:r>
          </a:p>
        </p:txBody>
      </p:sp>
      <p:pic>
        <p:nvPicPr>
          <p:cNvPr id="19" name="Graphic 5" descr="Smiling Face with No Fill">
            <a:extLst>
              <a:ext uri="{FF2B5EF4-FFF2-40B4-BE49-F238E27FC236}">
                <a16:creationId xmlns:a16="http://schemas.microsoft.com/office/drawing/2014/main" id="{D8B87B12-1A50-4346-9FCC-D4A83D4D16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1849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D99366D2-2605-40CE-BB3D-1CB39A20BD7C}"/>
              </a:ext>
            </a:extLst>
          </p:cNvPr>
          <p:cNvSpPr>
            <a:spLocks noGrp="1"/>
          </p:cNvSpPr>
          <p:nvPr>
            <p:ph type="title"/>
          </p:nvPr>
        </p:nvSpPr>
        <p:spPr>
          <a:xfrm>
            <a:off x="640080" y="325369"/>
            <a:ext cx="4368602" cy="1956841"/>
          </a:xfrm>
        </p:spPr>
        <p:txBody>
          <a:bodyPr anchor="b">
            <a:normAutofit/>
          </a:bodyPr>
          <a:lstStyle/>
          <a:p>
            <a:r>
              <a:rPr lang="en-US" sz="3800"/>
              <a:t>What is the European Union and what is its purpose?</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AEE03EEE-6353-4379-A411-6749C5C01701}"/>
              </a:ext>
            </a:extLst>
          </p:cNvPr>
          <p:cNvSpPr>
            <a:spLocks noGrp="1"/>
          </p:cNvSpPr>
          <p:nvPr>
            <p:ph idx="1"/>
          </p:nvPr>
        </p:nvSpPr>
        <p:spPr>
          <a:xfrm>
            <a:off x="640080" y="2872899"/>
            <a:ext cx="4243589" cy="3320668"/>
          </a:xfrm>
        </p:spPr>
        <p:txBody>
          <a:bodyPr>
            <a:normAutofit/>
          </a:bodyPr>
          <a:lstStyle/>
          <a:p>
            <a:pPr marL="0" indent="0">
              <a:buNone/>
            </a:pPr>
            <a:r>
              <a:rPr lang="en-US" sz="2000"/>
              <a:t>The European Union (EU) is a political and economic union of 27 member states that are located primarily in Europe.[8] The union has a total area of 4,233,255.3 km2 (1,634,469.0 sq mi) and an estimated total population of about 447 million.</a:t>
            </a:r>
          </a:p>
          <a:p>
            <a:pPr marL="0" indent="0">
              <a:buNone/>
            </a:pPr>
            <a:r>
              <a:rPr lang="en-US" sz="2000"/>
              <a:t>It is designed to tear down trade, economic and social barriers  and promote flourishing in these areas</a:t>
            </a:r>
          </a:p>
        </p:txBody>
      </p:sp>
      <p:pic>
        <p:nvPicPr>
          <p:cNvPr id="5" name="Picture 2">
            <a:extLst>
              <a:ext uri="{FF2B5EF4-FFF2-40B4-BE49-F238E27FC236}">
                <a16:creationId xmlns:a16="http://schemas.microsoft.com/office/drawing/2014/main" id="{B4412B76-D1E8-49B3-AA81-F4BDEEA36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9" r="2146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89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hat Is the European Union? Its Purpose, History and How it Looks in 2018 -  TheStreet">
            <a:extLst>
              <a:ext uri="{FF2B5EF4-FFF2-40B4-BE49-F238E27FC236}">
                <a16:creationId xmlns:a16="http://schemas.microsoft.com/office/drawing/2014/main" id="{26968C4B-7957-443E-AB88-F39FA1FE821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72" b="15659"/>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03CD3AEE-DBC2-4123-A54B-5A7F86AB5D4B}"/>
              </a:ext>
            </a:extLst>
          </p:cNvPr>
          <p:cNvSpPr>
            <a:spLocks noGrp="1"/>
          </p:cNvSpPr>
          <p:nvPr>
            <p:ph idx="1"/>
          </p:nvPr>
        </p:nvSpPr>
        <p:spPr>
          <a:xfrm>
            <a:off x="838200" y="2004446"/>
            <a:ext cx="10515600" cy="4176897"/>
          </a:xfrm>
        </p:spPr>
        <p:txBody>
          <a:bodyPr>
            <a:normAutofit/>
          </a:bodyPr>
          <a:lstStyle/>
          <a:p>
            <a:r>
              <a:rPr lang="en-US" sz="2200">
                <a:solidFill>
                  <a:srgbClr val="FFFFFF"/>
                </a:solidFill>
              </a:rPr>
              <a:t>According to the European Union's official website, the union's purpose is to promote peace, establish a unified economic and monetary system, promote inclusion and combat discrimination, break down barriers to trade and borders, encourage technological and scientific developments, champion environmental</a:t>
            </a:r>
          </a:p>
          <a:p>
            <a:pPr marL="0" indent="0">
              <a:buNone/>
            </a:pPr>
            <a:r>
              <a:rPr lang="bg-BG" sz="2200">
                <a:solidFill>
                  <a:srgbClr val="FFFFFF"/>
                </a:solidFill>
              </a:rPr>
              <a:t>   </a:t>
            </a:r>
            <a:r>
              <a:rPr lang="en-US" sz="2200">
                <a:solidFill>
                  <a:srgbClr val="FFFFFF"/>
                </a:solidFill>
              </a:rPr>
              <a:t>protection,</a:t>
            </a:r>
          </a:p>
          <a:p>
            <a:pPr marL="0" indent="0">
              <a:buNone/>
            </a:pPr>
            <a:r>
              <a:rPr lang="bg-BG" sz="2200">
                <a:solidFill>
                  <a:srgbClr val="FFFFFF"/>
                </a:solidFill>
              </a:rPr>
              <a:t> </a:t>
            </a:r>
            <a:r>
              <a:rPr lang="en-US" sz="2200">
                <a:solidFill>
                  <a:srgbClr val="FFFFFF"/>
                </a:solidFill>
              </a:rPr>
              <a:t>The EU grew out of a desire to form a single European political entity </a:t>
            </a:r>
            <a:r>
              <a:rPr lang="bg-BG" sz="2200">
                <a:solidFill>
                  <a:srgbClr val="FFFFFF"/>
                </a:solidFill>
              </a:rPr>
              <a:t> </a:t>
            </a:r>
            <a:r>
              <a:rPr lang="en-US" sz="2200">
                <a:solidFill>
                  <a:srgbClr val="FFFFFF"/>
                </a:solidFill>
              </a:rPr>
              <a:t>to end the centuries of warfare among European countries that </a:t>
            </a:r>
            <a:r>
              <a:rPr lang="bg-BG" sz="2200">
                <a:solidFill>
                  <a:srgbClr val="FFFFFF"/>
                </a:solidFill>
              </a:rPr>
              <a:t> </a:t>
            </a:r>
            <a:r>
              <a:rPr lang="en-US" sz="2200">
                <a:solidFill>
                  <a:srgbClr val="FFFFFF"/>
                </a:solidFill>
              </a:rPr>
              <a:t>culminated with World War II and decimated much of the continent. The European Single Market was established by 12 countries in 1993 to ensure the so-called four freedoms: the movement of goods, services, people, and money.</a:t>
            </a:r>
          </a:p>
          <a:p>
            <a:endParaRPr lang="en-US" sz="2200">
              <a:solidFill>
                <a:srgbClr val="FFFFFF"/>
              </a:solidFill>
            </a:endParaRPr>
          </a:p>
        </p:txBody>
      </p:sp>
    </p:spTree>
    <p:extLst>
      <p:ext uri="{BB962C8B-B14F-4D97-AF65-F5344CB8AC3E}">
        <p14:creationId xmlns:p14="http://schemas.microsoft.com/office/powerpoint/2010/main" val="40286283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1E928D3E-ED5D-4BF8-B0D0-5DCD80CF6C31}"/>
              </a:ext>
            </a:extLst>
          </p:cNvPr>
          <p:cNvSpPr>
            <a:spLocks noGrp="1"/>
          </p:cNvSpPr>
          <p:nvPr>
            <p:ph idx="1"/>
          </p:nvPr>
        </p:nvSpPr>
        <p:spPr>
          <a:xfrm>
            <a:off x="0" y="2079812"/>
            <a:ext cx="4912659" cy="2393856"/>
          </a:xfrm>
        </p:spPr>
        <p:txBody>
          <a:bodyPr>
            <a:normAutofit/>
          </a:bodyPr>
          <a:lstStyle/>
          <a:p>
            <a:r>
              <a:rPr lang="en-US" sz="2000"/>
              <a:t>The EU began as the European Coal and Steel Community, which was founded in 1950 and had just six members: Belgium, France, Germany, Italy, Luxembourg, and the Netherlands. It became the European Economic Community in 1957 under the Treaty of Rome and, subsequently, became the European Community (EC).5﻿﻿2﻿</a:t>
            </a:r>
          </a:p>
          <a:p>
            <a:endParaRPr lang="en-US" sz="2000"/>
          </a:p>
        </p:txBody>
      </p:sp>
      <p:pic>
        <p:nvPicPr>
          <p:cNvPr id="4" name="Picture 4">
            <a:extLst>
              <a:ext uri="{FF2B5EF4-FFF2-40B4-BE49-F238E27FC236}">
                <a16:creationId xmlns:a16="http://schemas.microsoft.com/office/drawing/2014/main" id="{610890B9-6D33-4922-AFDB-B033100570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85" r="1556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1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39C88BA5-E07B-4FD8-B038-837C566A1412}"/>
              </a:ext>
            </a:extLst>
          </p:cNvPr>
          <p:cNvSpPr>
            <a:spLocks noGrp="1"/>
          </p:cNvSpPr>
          <p:nvPr>
            <p:ph idx="1"/>
          </p:nvPr>
        </p:nvSpPr>
        <p:spPr>
          <a:xfrm>
            <a:off x="838200" y="2333297"/>
            <a:ext cx="4619621" cy="3843666"/>
          </a:xfrm>
        </p:spPr>
        <p:txBody>
          <a:bodyPr>
            <a:normAutofit/>
          </a:bodyPr>
          <a:lstStyle/>
          <a:p>
            <a:r>
              <a:rPr lang="en-US" sz="2000"/>
              <a:t>The early focus of the EC was a common agricultural policy as well as the elimination of customs barriers. The EC initially expanded in 1973 when Denmark, Ireland, and the United Kingdom joined. A directly elected European Parliament took office in </a:t>
            </a:r>
            <a:r>
              <a:rPr lang="bg-BG" sz="2000"/>
              <a:t>1979.</a:t>
            </a:r>
            <a:endParaRPr lang="en-US" sz="2000"/>
          </a:p>
        </p:txBody>
      </p:sp>
      <p:pic>
        <p:nvPicPr>
          <p:cNvPr id="4" name="Picture 2" descr="European Union">
            <a:extLst>
              <a:ext uri="{FF2B5EF4-FFF2-40B4-BE49-F238E27FC236}">
                <a16:creationId xmlns:a16="http://schemas.microsoft.com/office/drawing/2014/main" id="{163B0BD0-44DB-4D0D-B479-B39BBC95F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05" r="3370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2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EA1E1-2930-DA41-8A62-4DA5A77E3EB3}"/>
              </a:ext>
            </a:extLst>
          </p:cNvPr>
          <p:cNvSpPr>
            <a:spLocks noGrp="1"/>
          </p:cNvSpPr>
          <p:nvPr>
            <p:ph idx="1"/>
          </p:nvPr>
        </p:nvSpPr>
        <p:spPr>
          <a:xfrm>
            <a:off x="142959" y="373342"/>
            <a:ext cx="10515600" cy="4351338"/>
          </a:xfrm>
        </p:spPr>
        <p:txBody>
          <a:bodyPr/>
          <a:lstStyle/>
          <a:p>
            <a:r>
              <a:rPr lang="en-US"/>
              <a:t>Greece joined in 1981, Portugal and Spain following in 1986.[63] In 1985, the Schengen Agreement paved the way for the creation of open borders without passport controls between most member states and some non-member states.[64] In 1986, the European flag began to be used by the EEC[65] and the Single European Act was signed.</a:t>
            </a:r>
          </a:p>
        </p:txBody>
      </p:sp>
      <p:pic>
        <p:nvPicPr>
          <p:cNvPr id="4" name="Picture 4">
            <a:extLst>
              <a:ext uri="{FF2B5EF4-FFF2-40B4-BE49-F238E27FC236}">
                <a16:creationId xmlns:a16="http://schemas.microsoft.com/office/drawing/2014/main" id="{E0544445-763B-0241-AD5E-95623CA0E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121" y="2769160"/>
            <a:ext cx="5214719" cy="3911040"/>
          </a:xfrm>
          <a:prstGeom prst="rect">
            <a:avLst/>
          </a:prstGeom>
        </p:spPr>
      </p:pic>
    </p:spTree>
    <p:extLst>
      <p:ext uri="{BB962C8B-B14F-4D97-AF65-F5344CB8AC3E}">
        <p14:creationId xmlns:p14="http://schemas.microsoft.com/office/powerpoint/2010/main" val="43597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5581F52-FB1E-4837-AB7D-8FF58DC68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 r="-2"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Контейнер за съдържание 2">
            <a:extLst>
              <a:ext uri="{FF2B5EF4-FFF2-40B4-BE49-F238E27FC236}">
                <a16:creationId xmlns:a16="http://schemas.microsoft.com/office/drawing/2014/main" id="{A9E521B2-FB57-496F-A881-E5636FB21730}"/>
              </a:ext>
            </a:extLst>
          </p:cNvPr>
          <p:cNvSpPr>
            <a:spLocks noGrp="1"/>
          </p:cNvSpPr>
          <p:nvPr>
            <p:ph idx="1"/>
          </p:nvPr>
        </p:nvSpPr>
        <p:spPr>
          <a:xfrm>
            <a:off x="7320465" y="2194102"/>
            <a:ext cx="4140013" cy="3908586"/>
          </a:xfrm>
        </p:spPr>
        <p:txBody>
          <a:bodyPr>
            <a:normAutofit/>
          </a:bodyPr>
          <a:lstStyle/>
          <a:p>
            <a:r>
              <a:rPr lang="en-US" sz="2000"/>
              <a:t>The Maastricht Treaty took effect on November 1, 1993, and the European Union (EU) replaced the EC. The treaty created the euro, which is intended to be the single currency for the EU. The euro debuted on January 1, 1999.6﻿ Denmark and the United Kingdom negotiated "opt-out" provisions that permitted them to retain their own currencies.</a:t>
            </a:r>
            <a:r>
              <a:rPr lang="bg-BG" sz="2000"/>
              <a:t> </a:t>
            </a:r>
            <a:endParaRPr lang="en-US" sz="2000"/>
          </a:p>
          <a:p>
            <a:r>
              <a:rPr lang="en-US" sz="2000"/>
              <a:t>In 1995, Austria, Finland, and Sweden joined the EU</a:t>
            </a:r>
          </a:p>
        </p:txBody>
      </p:sp>
    </p:spTree>
    <p:extLst>
      <p:ext uri="{BB962C8B-B14F-4D97-AF65-F5344CB8AC3E}">
        <p14:creationId xmlns:p14="http://schemas.microsoft.com/office/powerpoint/2010/main" val="166638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8F54C9CB-36D6-4B75-9025-EF47553D1E55}"/>
              </a:ext>
            </a:extLst>
          </p:cNvPr>
          <p:cNvSpPr>
            <a:spLocks noGrp="1"/>
          </p:cNvSpPr>
          <p:nvPr>
            <p:ph idx="1"/>
          </p:nvPr>
        </p:nvSpPr>
        <p:spPr>
          <a:xfrm>
            <a:off x="838201" y="2013625"/>
            <a:ext cx="4614759" cy="4163337"/>
          </a:xfrm>
        </p:spPr>
        <p:txBody>
          <a:bodyPr>
            <a:normAutofit/>
          </a:bodyPr>
          <a:lstStyle/>
          <a:p>
            <a:r>
              <a:rPr lang="en-US" sz="2000"/>
              <a:t>In 2004, the EU saw its biggest enlargement to date when Cyprus, the Czech Republic, Estonia, Hungary, Latvia, Lithuania, Malta, Poland, Slovakia, and Slovenia joined the union.[69]</a:t>
            </a:r>
          </a:p>
        </p:txBody>
      </p:sp>
      <p:pic>
        <p:nvPicPr>
          <p:cNvPr id="2" name="Picture 4">
            <a:extLst>
              <a:ext uri="{FF2B5EF4-FFF2-40B4-BE49-F238E27FC236}">
                <a16:creationId xmlns:a16="http://schemas.microsoft.com/office/drawing/2014/main" id="{F8BC365C-DCC3-F643-913B-0A5E6614D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161" y="1488878"/>
            <a:ext cx="4614759" cy="3880243"/>
          </a:xfrm>
          <a:prstGeom prst="rect">
            <a:avLst/>
          </a:prstGeom>
        </p:spPr>
      </p:pic>
    </p:spTree>
    <p:extLst>
      <p:ext uri="{BB962C8B-B14F-4D97-AF65-F5344CB8AC3E}">
        <p14:creationId xmlns:p14="http://schemas.microsoft.com/office/powerpoint/2010/main" val="11035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15C585AA-621E-4CF7-9562-3B1F1CFFFBCE}"/>
              </a:ext>
            </a:extLst>
          </p:cNvPr>
          <p:cNvSpPr>
            <a:spLocks noGrp="1"/>
          </p:cNvSpPr>
          <p:nvPr>
            <p:ph type="title"/>
          </p:nvPr>
        </p:nvSpPr>
        <p:spPr>
          <a:xfrm>
            <a:off x="6513788" y="365125"/>
            <a:ext cx="4840010" cy="1807305"/>
          </a:xfrm>
        </p:spPr>
        <p:txBody>
          <a:bodyPr>
            <a:normAutofit/>
          </a:bodyPr>
          <a:lstStyle/>
          <a:p>
            <a:r>
              <a:rPr lang="en-US" dirty="0"/>
              <a:t>Lisbon Treaty (2007–present)</a:t>
            </a:r>
          </a:p>
        </p:txBody>
      </p:sp>
      <p:pic>
        <p:nvPicPr>
          <p:cNvPr id="4" name="Picture 4" descr="Creation of the European Coal and Steel Community (ECSC) - Multimedia Centre">
            <a:extLst>
              <a:ext uri="{FF2B5EF4-FFF2-40B4-BE49-F238E27FC236}">
                <a16:creationId xmlns:a16="http://schemas.microsoft.com/office/drawing/2014/main" id="{BA017E8F-9F92-4D60-AB01-13FD0BF7B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23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Контейнер за съдържание 2">
            <a:extLst>
              <a:ext uri="{FF2B5EF4-FFF2-40B4-BE49-F238E27FC236}">
                <a16:creationId xmlns:a16="http://schemas.microsoft.com/office/drawing/2014/main" id="{A3D09360-16E3-432A-AD92-19164C3BBFC0}"/>
              </a:ext>
            </a:extLst>
          </p:cNvPr>
          <p:cNvSpPr>
            <a:spLocks noGrp="1"/>
          </p:cNvSpPr>
          <p:nvPr>
            <p:ph idx="1"/>
          </p:nvPr>
        </p:nvSpPr>
        <p:spPr>
          <a:xfrm>
            <a:off x="6513788" y="2333297"/>
            <a:ext cx="4840010" cy="3843666"/>
          </a:xfrm>
        </p:spPr>
        <p:txBody>
          <a:bodyPr>
            <a:normAutofit/>
          </a:bodyPr>
          <a:lstStyle/>
          <a:p>
            <a:r>
              <a:rPr lang="en-US" sz="2000"/>
              <a:t>In 2007, Bulgaria and Romania became EU members. Later that year, Slovenia adopted the euro,[69] followed by Cyprus and Malta in 2008, Slovakia in 2009, Estonia in 2011, Latvia in 2014, and Lithuania in 2015.</a:t>
            </a:r>
          </a:p>
        </p:txBody>
      </p:sp>
    </p:spTree>
    <p:extLst>
      <p:ext uri="{BB962C8B-B14F-4D97-AF65-F5344CB8AC3E}">
        <p14:creationId xmlns:p14="http://schemas.microsoft.com/office/powerpoint/2010/main" val="1600912419"/>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881</Words>
  <Application>Microsoft Office PowerPoint</Application>
  <PresentationFormat>Widescreen</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Тема на Office</vt:lpstr>
      <vt:lpstr>The history of the European Union</vt:lpstr>
      <vt:lpstr>What is the European Union and what is its purpose?</vt:lpstr>
      <vt:lpstr>PowerPoint Presentation</vt:lpstr>
      <vt:lpstr>PowerPoint Presentation</vt:lpstr>
      <vt:lpstr>PowerPoint Presentation</vt:lpstr>
      <vt:lpstr>PowerPoint Presentation</vt:lpstr>
      <vt:lpstr>PowerPoint Presentation</vt:lpstr>
      <vt:lpstr>PowerPoint Presentation</vt:lpstr>
      <vt:lpstr>Lisbon Treaty (2007–present)</vt:lpstr>
      <vt:lpstr>PowerPoint Presentation</vt:lpstr>
      <vt:lpstr>PowerPoint Presentation</vt:lpstr>
      <vt:lpstr>European Commission</vt:lpstr>
      <vt:lpstr>European Parliament</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Димитър Граматиков</dc:creator>
  <cp:lastModifiedBy>dimiatr gramatikov</cp:lastModifiedBy>
  <cp:revision>10</cp:revision>
  <dcterms:created xsi:type="dcterms:W3CDTF">2021-11-27T14:50:57Z</dcterms:created>
  <dcterms:modified xsi:type="dcterms:W3CDTF">2021-12-02T06:47:06Z</dcterms:modified>
</cp:coreProperties>
</file>