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6" r:id="rId3"/>
    <p:sldId id="257" r:id="rId4"/>
    <p:sldId id="258" r:id="rId5"/>
    <p:sldId id="259" r:id="rId6"/>
    <p:sldId id="260" r:id="rId7"/>
    <p:sldId id="277" r:id="rId8"/>
    <p:sldId id="261" r:id="rId9"/>
    <p:sldId id="263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A84E3-AA78-4C86-B68B-8F58FA26AC52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783A2-C9DE-4201-9510-8814A29B25B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132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83A2-C9DE-4201-9510-8814A29B25B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20630A-7699-4CA1-88D2-F1D3DF3F2FCF}" type="datetimeFigureOut">
              <a:rPr lang="sk-SK" smtClean="0"/>
              <a:pPr/>
              <a:t>10. 3. 2018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E2429F-562B-4885-BD01-E209C70F8E9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hyperlink" Target="http://www.google.sk/url?sa=i&amp;rct=j&amp;q=&amp;esrc=s&amp;source=images&amp;cd=&amp;cad=rja&amp;uact=8&amp;ved=&amp;url=http://www.mf-artstudio.sk/sk/fotogaleria/Kroje-na-pozicanie-14.html&amp;ei=m8TcVOSHFYHBUuP9gpAE&amp;bvm=bv.85970519,d.d24&amp;psig=AFQjCNHSR_YIpzH_dKDai6oUVKeRSRLBrA&amp;ust=1423840795798385" TargetMode="External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82880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FFFF00"/>
                </a:solidFill>
                <a:latin typeface="Script MT Bold" pitchFamily="66" charset="0"/>
              </a:rPr>
              <a:t>Folk </a:t>
            </a:r>
            <a:r>
              <a:rPr lang="sk-SK" dirty="0" err="1" smtClean="0">
                <a:solidFill>
                  <a:srgbClr val="FFFF00"/>
                </a:solidFill>
                <a:latin typeface="Script MT Bold" pitchFamily="66" charset="0"/>
              </a:rPr>
              <a:t>culture</a:t>
            </a:r>
            <a:r>
              <a:rPr lang="sk-SK" dirty="0" smtClean="0">
                <a:solidFill>
                  <a:srgbClr val="FFFF00"/>
                </a:solidFill>
                <a:latin typeface="Script MT Bold" pitchFamily="66" charset="0"/>
              </a:rPr>
              <a:t> and </a:t>
            </a:r>
            <a:r>
              <a:rPr lang="sk-SK" dirty="0" err="1" smtClean="0">
                <a:solidFill>
                  <a:srgbClr val="FFFF00"/>
                </a:solidFill>
                <a:latin typeface="Script MT Bold" pitchFamily="66" charset="0"/>
              </a:rPr>
              <a:t>traditional</a:t>
            </a:r>
            <a:r>
              <a:rPr lang="sk-SK" dirty="0" smtClean="0">
                <a:solidFill>
                  <a:srgbClr val="FFFF00"/>
                </a:solidFill>
                <a:latin typeface="Script MT Bold" pitchFamily="66" charset="0"/>
              </a:rPr>
              <a:t> Spiš </a:t>
            </a:r>
            <a:r>
              <a:rPr lang="sk-SK" dirty="0" err="1" smtClean="0">
                <a:solidFill>
                  <a:srgbClr val="FFFF00"/>
                </a:solidFill>
                <a:latin typeface="Script MT Bold" pitchFamily="66" charset="0"/>
              </a:rPr>
              <a:t>cuisine</a:t>
            </a:r>
            <a:endParaRPr lang="sk-SK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717032"/>
            <a:ext cx="7854696" cy="1264104"/>
          </a:xfrm>
        </p:spPr>
        <p:txBody>
          <a:bodyPr/>
          <a:lstStyle/>
          <a:p>
            <a:endParaRPr lang="sk-SK" b="1" dirty="0">
              <a:solidFill>
                <a:srgbClr val="FFC000"/>
              </a:solidFill>
              <a:latin typeface="Script MT Bold" pitchFamily="66" charset="0"/>
            </a:endParaRPr>
          </a:p>
        </p:txBody>
      </p:sp>
      <p:pic>
        <p:nvPicPr>
          <p:cNvPr id="2053" name="Picture 5" descr="C:\Users\Mary\Desktop\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867400"/>
            <a:ext cx="4067175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Folk  </a:t>
            </a:r>
            <a:r>
              <a:rPr lang="sk-SK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architecture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pic>
        <p:nvPicPr>
          <p:cNvPr id="21509" name="Picture 5" descr="C:\Users\Mary\Desktop\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93096"/>
            <a:ext cx="3168352" cy="2373205"/>
          </a:xfrm>
          <a:prstGeom prst="rect">
            <a:avLst/>
          </a:prstGeom>
          <a:noFill/>
        </p:spPr>
      </p:pic>
      <p:pic>
        <p:nvPicPr>
          <p:cNvPr id="21511" name="Picture 7" descr="C:\Users\Mary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3253510" cy="2165063"/>
          </a:xfrm>
          <a:prstGeom prst="rect">
            <a:avLst/>
          </a:prstGeom>
          <a:noFill/>
        </p:spPr>
      </p:pic>
      <p:pic>
        <p:nvPicPr>
          <p:cNvPr id="11" name="Picture 3" descr="C:\Users\Mary\Desktop\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5867400"/>
            <a:ext cx="4067175" cy="990600"/>
          </a:xfrm>
          <a:prstGeom prst="rect">
            <a:avLst/>
          </a:prstGeom>
          <a:noFill/>
        </p:spPr>
      </p:pic>
      <p:pic>
        <p:nvPicPr>
          <p:cNvPr id="1026" name="Picture 2" descr="F:\Poráč_Ľudová-architektúra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628800"/>
            <a:ext cx="3225552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sk-SK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Traditional</a:t>
            </a:r>
            <a:r>
              <a:rPr lang="sk-SK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cuisine</a:t>
            </a:r>
            <a:endParaRPr lang="sk-SK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76672" y="1124744"/>
            <a:ext cx="886732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The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most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typical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Slovak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meals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are:</a:t>
            </a:r>
          </a:p>
          <a:p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u="sng" dirty="0" err="1" smtClean="0">
                <a:solidFill>
                  <a:srgbClr val="FFFF00"/>
                </a:solidFill>
                <a:latin typeface="Script MT Bold" pitchFamily="66" charset="0"/>
              </a:rPr>
              <a:t>sheep</a:t>
            </a:r>
            <a:r>
              <a:rPr lang="sk-SK" sz="2800" b="1" u="sng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u="sng" dirty="0" err="1" smtClean="0">
                <a:solidFill>
                  <a:srgbClr val="FFFF00"/>
                </a:solidFill>
                <a:latin typeface="Script MT Bold" pitchFamily="66" charset="0"/>
              </a:rPr>
              <a:t>cheese</a:t>
            </a:r>
            <a:r>
              <a:rPr lang="sk-SK" sz="2800" b="1" u="sng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u="sng" dirty="0" err="1" smtClean="0">
                <a:solidFill>
                  <a:srgbClr val="FFFF00"/>
                </a:solidFill>
                <a:latin typeface="Script MT Bold" pitchFamily="66" charset="0"/>
              </a:rPr>
              <a:t>gnocchi</a:t>
            </a:r>
            <a:r>
              <a:rPr lang="sk-SK" sz="2800" b="1" u="sng" dirty="0" smtClean="0">
                <a:solidFill>
                  <a:srgbClr val="FFFF00"/>
                </a:solidFill>
                <a:latin typeface="Script MT Bold" pitchFamily="66" charset="0"/>
              </a:rPr>
              <a:t>(halušky) </a:t>
            </a:r>
            <a:r>
              <a:rPr lang="sk-SK" sz="2800" b="1" u="sng" dirty="0" err="1" smtClean="0">
                <a:solidFill>
                  <a:srgbClr val="FFFF00"/>
                </a:solidFill>
                <a:latin typeface="Script MT Bold" pitchFamily="66" charset="0"/>
              </a:rPr>
              <a:t>with</a:t>
            </a:r>
            <a:r>
              <a:rPr lang="sk-SK" sz="2800" b="1" u="sng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u="sng" dirty="0" err="1" smtClean="0">
                <a:solidFill>
                  <a:srgbClr val="FFFF00"/>
                </a:solidFill>
                <a:latin typeface="Script MT Bold" pitchFamily="66" charset="0"/>
              </a:rPr>
              <a:t>bacon</a:t>
            </a:r>
            <a:endParaRPr lang="sk-SK" sz="2800" b="1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r>
              <a:rPr lang="sk-SK" sz="2800" b="1" dirty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pankušky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(a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kind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of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fried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cakes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),                                    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flat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cakes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,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kukuričanka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(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mush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) </a:t>
            </a:r>
          </a:p>
          <a:p>
            <a:r>
              <a:rPr lang="sk-SK" sz="2800" b="1" dirty="0" err="1">
                <a:solidFill>
                  <a:srgbClr val="FFFF00"/>
                </a:solidFill>
                <a:latin typeface="Script MT Bold" pitchFamily="66" charset="0"/>
              </a:rPr>
              <a:t>s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auerkraut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soup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,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garlic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soup</a:t>
            </a:r>
            <a:endParaRPr lang="sk-SK" sz="2800" b="1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800" b="1" dirty="0" err="1">
                <a:solidFill>
                  <a:srgbClr val="FFFF00"/>
                </a:solidFill>
                <a:latin typeface="Script MT Bold" pitchFamily="66" charset="0"/>
              </a:rPr>
              <a:t>y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east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dough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cakes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–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steamed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dumplings</a:t>
            </a:r>
            <a:endParaRPr lang="sk-SK" sz="2800" b="1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2800" b="1" dirty="0" err="1">
                <a:solidFill>
                  <a:srgbClr val="FFFF00"/>
                </a:solidFill>
                <a:latin typeface="Script MT Bold" pitchFamily="66" charset="0"/>
              </a:rPr>
              <a:t>d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žatky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,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kuľaša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(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potato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mash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),                                   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special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soups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– demikát</a:t>
            </a:r>
            <a:r>
              <a:rPr lang="sk-SK" sz="2800" b="1" dirty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and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papcún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sk-SK" sz="2800" b="1" smtClean="0">
                <a:solidFill>
                  <a:srgbClr val="FFFF00"/>
                </a:solidFill>
                <a:latin typeface="Script MT Bold" pitchFamily="66" charset="0"/>
              </a:rPr>
              <a:t>salty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cakes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, kapustník(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sauerkraut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cake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Cracklings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round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cakes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(oškvarkové pagáče) </a:t>
            </a:r>
          </a:p>
          <a:p>
            <a:pPr>
              <a:buFont typeface="Arial" pitchFamily="34" charset="0"/>
              <a:buChar char="•"/>
            </a:pPr>
            <a:endParaRPr lang="sk-SK" sz="2800" b="1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pPr>
              <a:buNone/>
            </a:pP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endParaRPr lang="sk-SK" sz="2800" b="1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pic>
        <p:nvPicPr>
          <p:cNvPr id="1027" name="Picture 3" descr="C:\Users\Mary\Desktop\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957540"/>
            <a:ext cx="1962919" cy="1169541"/>
          </a:xfrm>
          <a:prstGeom prst="rect">
            <a:avLst/>
          </a:prstGeom>
          <a:noFill/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09" y="4797151"/>
            <a:ext cx="1977266" cy="130954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09" y="3284984"/>
            <a:ext cx="1977266" cy="131488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07504" y="1371600"/>
            <a:ext cx="8712968" cy="1828800"/>
          </a:xfrm>
        </p:spPr>
        <p:txBody>
          <a:bodyPr/>
          <a:lstStyle/>
          <a:p>
            <a:r>
              <a:rPr lang="sk-SK" dirty="0" err="1" smtClean="0">
                <a:solidFill>
                  <a:srgbClr val="FFFF00"/>
                </a:solidFill>
                <a:latin typeface="Script MT Bold" pitchFamily="66" charset="0"/>
              </a:rPr>
              <a:t>Thank</a:t>
            </a:r>
            <a:r>
              <a:rPr lang="sk-SK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itchFamily="66" charset="0"/>
              </a:rPr>
              <a:t>you</a:t>
            </a:r>
            <a:r>
              <a:rPr lang="sk-SK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itchFamily="66" charset="0"/>
              </a:rPr>
              <a:t>for</a:t>
            </a:r>
            <a:r>
              <a:rPr lang="sk-SK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itchFamily="66" charset="0"/>
              </a:rPr>
              <a:t>your</a:t>
            </a:r>
            <a:r>
              <a:rPr lang="sk-SK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itchFamily="66" charset="0"/>
              </a:rPr>
              <a:t>attention</a:t>
            </a:r>
            <a:r>
              <a:rPr lang="sk-SK" dirty="0" smtClean="0">
                <a:solidFill>
                  <a:srgbClr val="FFFF00"/>
                </a:solidFill>
                <a:latin typeface="Script MT Bold" pitchFamily="66" charset="0"/>
              </a:rPr>
              <a:t>!</a:t>
            </a:r>
            <a:endParaRPr lang="sk-SK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sz="3500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endParaRPr lang="sk-SK" dirty="0"/>
          </a:p>
        </p:txBody>
      </p:sp>
      <p:pic>
        <p:nvPicPr>
          <p:cNvPr id="5" name="Picture 3" descr="C:\Users\Mary\Desktop\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867400"/>
            <a:ext cx="4067175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sz="5400" dirty="0" smtClean="0">
                <a:solidFill>
                  <a:srgbClr val="FFFF00"/>
                </a:solidFill>
                <a:latin typeface="Script MT Bold" pitchFamily="66" charset="0"/>
              </a:rPr>
              <a:t>Spiš</a:t>
            </a:r>
            <a:r>
              <a:rPr lang="sk-SK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endParaRPr lang="sk-SK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is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a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museum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of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ancient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times</a:t>
            </a:r>
            <a:endParaRPr lang="sk-SK" sz="2800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is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a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rich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thesaurus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of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artistic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relics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and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historical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monuments</a:t>
            </a:r>
            <a:endParaRPr lang="sk-SK" sz="2800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Spiš has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many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sights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that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are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listed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in UNESCO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Heritage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(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Spiš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castle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,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ecclesiastical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town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Spišská Kapitula, Spišské Podhradie, Žehra, Dobšinská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Ice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Cave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) and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many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national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cultural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itchFamily="66" charset="0"/>
              </a:rPr>
              <a:t>monuments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: </a:t>
            </a:r>
          </a:p>
          <a:p>
            <a:pPr marL="0" indent="0">
              <a:buNone/>
            </a:pPr>
            <a:r>
              <a:rPr lang="sk-SK" sz="2800" b="1" i="1" dirty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the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works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of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Master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i="1" dirty="0">
                <a:solidFill>
                  <a:srgbClr val="FFFF00"/>
                </a:solidFill>
                <a:latin typeface="Script MT Bold" pitchFamily="66" charset="0"/>
              </a:rPr>
              <a:t>P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aul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from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Levoča, 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St.Jacob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´s</a:t>
            </a:r>
          </a:p>
          <a:p>
            <a:pPr marL="0" indent="0">
              <a:buNone/>
            </a:pP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Cathedral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in Levoča, Spiš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castle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, </a:t>
            </a:r>
            <a:r>
              <a:rPr lang="sk-SK" sz="2800" b="1" i="1" dirty="0" err="1" smtClean="0">
                <a:solidFill>
                  <a:srgbClr val="FFFF00"/>
                </a:solidFill>
                <a:latin typeface="Script MT Bold" pitchFamily="66" charset="0"/>
              </a:rPr>
              <a:t>Church</a:t>
            </a:r>
            <a:r>
              <a:rPr lang="sk-SK" sz="2800" b="1" i="1" dirty="0" smtClean="0">
                <a:solidFill>
                  <a:srgbClr val="FFFF00"/>
                </a:solidFill>
                <a:latin typeface="Script MT Bold" pitchFamily="66" charset="0"/>
              </a:rPr>
              <a:t> in Žehra</a:t>
            </a:r>
            <a:r>
              <a:rPr lang="sk-SK" sz="2800" dirty="0" smtClean="0">
                <a:solidFill>
                  <a:srgbClr val="FFFF00"/>
                </a:solidFill>
                <a:latin typeface="Script MT Bold" pitchFamily="66" charset="0"/>
              </a:rPr>
              <a:t> </a:t>
            </a:r>
            <a:endParaRPr lang="sk-SK" sz="2800" dirty="0">
              <a:solidFill>
                <a:srgbClr val="FFFF0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367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lovakfolktravel.sk/cms4/img/page/map/slovakia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95" y="2420888"/>
            <a:ext cx="8149409" cy="3888432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95536" y="620688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Spiš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sk-SK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is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sk-SK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the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sk-SK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region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sk-SK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with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sk-SK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its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sk-SK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own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sk-SK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peculiarities</a:t>
            </a:r>
            <a:r>
              <a:rPr lang="sk-S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.</a:t>
            </a:r>
            <a:endParaRPr lang="sk-SK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>
                <a:solidFill>
                  <a:srgbClr val="FFFF00"/>
                </a:solidFill>
                <a:latin typeface="Monotype Corsiva" pitchFamily="66" charset="0"/>
              </a:rPr>
              <a:t>Regional</a:t>
            </a:r>
            <a:r>
              <a:rPr lang="sk-SK" b="1" dirty="0" smtClean="0">
                <a:solidFill>
                  <a:srgbClr val="FFFF00"/>
                </a:solidFill>
                <a:latin typeface="Monotype Corsiva" pitchFamily="66" charset="0"/>
              </a:rPr>
              <a:t> folk </a:t>
            </a:r>
            <a:r>
              <a:rPr lang="sk-SK" b="1" dirty="0" err="1" smtClean="0">
                <a:solidFill>
                  <a:srgbClr val="FFFF00"/>
                </a:solidFill>
                <a:latin typeface="Monotype Corsiva" pitchFamily="66" charset="0"/>
              </a:rPr>
              <a:t>culture</a:t>
            </a:r>
            <a:r>
              <a:rPr lang="sk-SK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latin typeface="Monotype Corsiva" pitchFamily="66" charset="0"/>
              </a:rPr>
              <a:t>consists</a:t>
            </a:r>
            <a:r>
              <a:rPr lang="sk-SK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latin typeface="Monotype Corsiva" pitchFamily="66" charset="0"/>
              </a:rPr>
              <a:t>of</a:t>
            </a:r>
            <a:r>
              <a:rPr lang="sk-SK" b="1" dirty="0" smtClean="0">
                <a:solidFill>
                  <a:srgbClr val="FFFF00"/>
                </a:solidFill>
                <a:latin typeface="Monotype Corsiva" pitchFamily="66" charset="0"/>
              </a:rPr>
              <a:t>:</a:t>
            </a:r>
            <a:endParaRPr lang="sk-SK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v"/>
            </a:pPr>
            <a:endParaRPr lang="sk-SK" sz="2800" b="1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customs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and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traditions</a:t>
            </a:r>
            <a:endParaRPr lang="sk-SK" sz="2800" b="1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songs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and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dances</a:t>
            </a:r>
            <a:endParaRPr lang="sk-SK" sz="2800" b="1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 folk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costumes</a:t>
            </a:r>
            <a:endParaRPr lang="sk-SK" sz="2800" b="1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pPr marL="0" indent="0">
              <a:buFont typeface="Wingdings" pitchFamily="2" charset="2"/>
              <a:buChar char="v"/>
            </a:pP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crafts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</a:p>
          <a:p>
            <a:pPr marL="0" indent="0">
              <a:buFont typeface="Wingdings" pitchFamily="2" charset="2"/>
              <a:buChar char="v"/>
            </a:pP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cuisine</a:t>
            </a: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</a:p>
          <a:p>
            <a:pPr marL="0" indent="0">
              <a:buFont typeface="Wingdings" pitchFamily="2" charset="2"/>
              <a:buChar char="v"/>
            </a:pPr>
            <a:r>
              <a:rPr lang="sk-SK" sz="2800" b="1" dirty="0" smtClean="0">
                <a:solidFill>
                  <a:srgbClr val="FFFF00"/>
                </a:solidFill>
                <a:latin typeface="Script MT Bold" pitchFamily="66" charset="0"/>
              </a:rPr>
              <a:t>  </a:t>
            </a:r>
            <a:r>
              <a:rPr lang="sk-SK" sz="2800" b="1" dirty="0" err="1" smtClean="0">
                <a:solidFill>
                  <a:srgbClr val="FFFF00"/>
                </a:solidFill>
                <a:latin typeface="Script MT Bold" pitchFamily="66" charset="0"/>
              </a:rPr>
              <a:t>architecture</a:t>
            </a:r>
            <a:endParaRPr lang="sk-SK" sz="2800" b="1" dirty="0" smtClean="0">
              <a:solidFill>
                <a:srgbClr val="FFFF00"/>
              </a:solidFill>
              <a:latin typeface="Script MT Bold" pitchFamily="66" charset="0"/>
            </a:endParaRPr>
          </a:p>
          <a:p>
            <a:endParaRPr lang="sk-SK" dirty="0"/>
          </a:p>
        </p:txBody>
      </p:sp>
      <p:pic>
        <p:nvPicPr>
          <p:cNvPr id="1030" name="Picture 6" descr="C:\Users\Mary\Desktop\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2698011" cy="2933303"/>
          </a:xfrm>
          <a:prstGeom prst="rect">
            <a:avLst/>
          </a:prstGeom>
          <a:noFill/>
        </p:spPr>
      </p:pic>
      <p:pic>
        <p:nvPicPr>
          <p:cNvPr id="11" name="Picture 3" descr="C:\Users\Mary\Desktop\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5867400"/>
            <a:ext cx="4067175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  <a:latin typeface="Script MT Bold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itchFamily="66" charset="0"/>
              </a:rPr>
              <a:t>Customs</a:t>
            </a:r>
            <a:r>
              <a:rPr lang="sk-SK" dirty="0" smtClean="0">
                <a:solidFill>
                  <a:srgbClr val="FFFF00"/>
                </a:solidFill>
                <a:latin typeface="Script MT Bold" pitchFamily="66" charset="0"/>
              </a:rPr>
              <a:t> and </a:t>
            </a:r>
            <a:r>
              <a:rPr lang="sk-SK" dirty="0" err="1" smtClean="0">
                <a:solidFill>
                  <a:srgbClr val="FFFF00"/>
                </a:solidFill>
                <a:latin typeface="Script MT Bold" pitchFamily="66" charset="0"/>
              </a:rPr>
              <a:t>Traditions</a:t>
            </a:r>
            <a:endParaRPr lang="sk-SK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sk-SK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Epiphany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–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the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feast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ofThree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Kings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Shrovetide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(Fašiangy)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Carrying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of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Morena(in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the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form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of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</a:p>
          <a:p>
            <a:pPr marL="0" indent="0">
              <a:buNone/>
            </a:pPr>
            <a:r>
              <a:rPr lang="sk-SK" sz="2800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 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straw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effigy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dressed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in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woman´s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clothing</a:t>
            </a:r>
            <a:endParaRPr lang="sk-SK" sz="2800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Easter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customs</a:t>
            </a:r>
            <a:endParaRPr lang="sk-SK" sz="2800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Midsummer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Night</a:t>
            </a:r>
            <a:endParaRPr lang="sk-SK" sz="2800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The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feast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of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St. Ondrej, St.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Nicholas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,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Lucy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.... (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witches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days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Christmas</a:t>
            </a:r>
            <a:endParaRPr lang="sk-SK" sz="2800" dirty="0">
              <a:solidFill>
                <a:srgbClr val="FFFF00"/>
              </a:solidFill>
            </a:endParaRPr>
          </a:p>
        </p:txBody>
      </p:sp>
      <p:pic>
        <p:nvPicPr>
          <p:cNvPr id="11" name="Picture 3" descr="C:\Users\Mary\Desktop\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867400"/>
            <a:ext cx="4067175" cy="990600"/>
          </a:xfrm>
          <a:prstGeom prst="rect">
            <a:avLst/>
          </a:prstGeom>
          <a:noFill/>
        </p:spPr>
      </p:pic>
      <p:pic>
        <p:nvPicPr>
          <p:cNvPr id="5" name="Picture 3" descr="C:\Users\Mary\Desktop\m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80928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sk-SK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Songs</a:t>
            </a:r>
            <a:r>
              <a:rPr lang="sk-SK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and </a:t>
            </a:r>
            <a:r>
              <a:rPr lang="sk-SK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D</a:t>
            </a:r>
            <a:r>
              <a:rPr lang="sk-SK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ances</a:t>
            </a:r>
            <a:endParaRPr lang="sk-SK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>
                <a:latin typeface="Script MT Bold" panose="03040602040607080904" pitchFamily="66" charset="0"/>
              </a:rPr>
              <a:t>„</a:t>
            </a:r>
            <a:r>
              <a:rPr lang="sk-SK" sz="2800" dirty="0" err="1" smtClean="0">
                <a:latin typeface="Script MT Bold" panose="03040602040607080904" pitchFamily="66" charset="0"/>
              </a:rPr>
              <a:t>Each</a:t>
            </a:r>
            <a:r>
              <a:rPr lang="sk-SK" sz="2800" dirty="0" smtClean="0"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latin typeface="Script MT Bold" panose="03040602040607080904" pitchFamily="66" charset="0"/>
              </a:rPr>
              <a:t>of</a:t>
            </a:r>
            <a:r>
              <a:rPr lang="sk-SK" sz="2800" dirty="0" smtClean="0"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latin typeface="Script MT Bold" panose="03040602040607080904" pitchFamily="66" charset="0"/>
              </a:rPr>
              <a:t>our</a:t>
            </a:r>
            <a:r>
              <a:rPr lang="sk-SK" sz="2800" dirty="0" smtClean="0">
                <a:latin typeface="Script MT Bold" panose="03040602040607080904" pitchFamily="66" charset="0"/>
              </a:rPr>
              <a:t> folk </a:t>
            </a:r>
            <a:r>
              <a:rPr lang="sk-SK" sz="2800" dirty="0" err="1" smtClean="0">
                <a:latin typeface="Script MT Bold" panose="03040602040607080904" pitchFamily="66" charset="0"/>
              </a:rPr>
              <a:t>songs</a:t>
            </a:r>
            <a:r>
              <a:rPr lang="sk-SK" sz="2800" dirty="0" smtClean="0"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latin typeface="Script MT Bold" panose="03040602040607080904" pitchFamily="66" charset="0"/>
              </a:rPr>
              <a:t>is</a:t>
            </a:r>
            <a:r>
              <a:rPr lang="sk-SK" sz="2800" dirty="0" smtClean="0"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latin typeface="Script MT Bold" panose="03040602040607080904" pitchFamily="66" charset="0"/>
              </a:rPr>
              <a:t>like</a:t>
            </a:r>
            <a:r>
              <a:rPr lang="sk-SK" sz="2800" dirty="0" smtClean="0">
                <a:latin typeface="Script MT Bold" panose="03040602040607080904" pitchFamily="66" charset="0"/>
              </a:rPr>
              <a:t> a </a:t>
            </a:r>
            <a:r>
              <a:rPr lang="sk-SK" sz="2800" dirty="0" err="1" smtClean="0">
                <a:latin typeface="Script MT Bold" panose="03040602040607080904" pitchFamily="66" charset="0"/>
              </a:rPr>
              <a:t>precious</a:t>
            </a:r>
            <a:r>
              <a:rPr lang="sk-SK" sz="2800" dirty="0" smtClean="0">
                <a:latin typeface="Script MT Bold" panose="03040602040607080904" pitchFamily="66" charset="0"/>
              </a:rPr>
              <a:t> stone, </a:t>
            </a:r>
            <a:r>
              <a:rPr lang="sk-SK" sz="2800" dirty="0" err="1" smtClean="0">
                <a:latin typeface="Script MT Bold" panose="03040602040607080904" pitchFamily="66" charset="0"/>
              </a:rPr>
              <a:t>like</a:t>
            </a:r>
            <a:r>
              <a:rPr lang="sk-SK" sz="2800" dirty="0" smtClean="0"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latin typeface="Script MT Bold" panose="03040602040607080904" pitchFamily="66" charset="0"/>
              </a:rPr>
              <a:t>an</a:t>
            </a:r>
            <a:r>
              <a:rPr lang="sk-SK" sz="2800" dirty="0" smtClean="0"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latin typeface="Script MT Bold" panose="03040602040607080904" pitchFamily="66" charset="0"/>
              </a:rPr>
              <a:t>absolute</a:t>
            </a:r>
            <a:r>
              <a:rPr lang="sk-SK" sz="2800" dirty="0" smtClean="0"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latin typeface="Script MT Bold" panose="03040602040607080904" pitchFamily="66" charset="0"/>
              </a:rPr>
              <a:t>diamond</a:t>
            </a:r>
            <a:r>
              <a:rPr lang="sk-SK" sz="2800" dirty="0" smtClean="0">
                <a:latin typeface="Script MT Bold" panose="03040602040607080904" pitchFamily="66" charset="0"/>
              </a:rPr>
              <a:t> .“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they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were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preserved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by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the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word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of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mouth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they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express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peoples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´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feelings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,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moods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,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thoughts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and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desires</a:t>
            </a:r>
            <a:endParaRPr lang="sk-SK" sz="2800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the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best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known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coupled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twisted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dance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in Spiš 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is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 „</a:t>
            </a:r>
            <a:r>
              <a:rPr lang="sk-SK" sz="2800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Krucena</a:t>
            </a:r>
            <a:r>
              <a:rPr lang="sk-SK" sz="2800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“.</a:t>
            </a:r>
          </a:p>
          <a:p>
            <a:pPr>
              <a:buFont typeface="Wingdings" panose="05000000000000000000" pitchFamily="2" charset="2"/>
              <a:buChar char="v"/>
            </a:pPr>
            <a:endParaRPr lang="sk-SK" sz="3200" dirty="0"/>
          </a:p>
        </p:txBody>
      </p:sp>
      <p:sp>
        <p:nvSpPr>
          <p:cNvPr id="5122" name="AutoShape 2" descr="data:image/jpeg;base64,/9j/4AAQSkZJRgABAQAAAQABAAD/2wCEAAkGBxQTEBUUEhQVFRQVFRUXFxgXFxQVFxYVFhUYHBcYFBUYHCkgGBwmHRUYITEhJSktLi4uFx8zODMsNygtLisBCgoKDg0OGxAQGywkICQwLCwsLjAsLCwsLCwsLDUvLCwsLC8wLCwsNC8sLCwsLCwsLCwvLCwsLSwsLCwsLCwsLP/AABEIASQArQMBIgACEQEDEQH/xAAcAAABBAMBAAAAAAAAAAAAAAAAAQQFBgIDBwj/xABHEAACAQIDBAYHBQYFAQkBAAABAgADEQQSIQUxQVEGEyJhcZEHMoGhwdHwI0JyseEUM1JigqJDkrLC8TQVJERjc4OT0vIW/8QAGgEBAAIDAQAAAAAAAAAAAAAAAAIEAQMFBv/EAC4RAAICAQMCBAYCAgMAAAAAAAABAgMRBCExEkEFE1FhInGBkcHwobEy0RQkUv/aAAwDAQACEQMRAD8A4lCEJkCwhEgyLCJCALCJCAKBHK4B+XzmzY9EvVAVSx5AXlw2b0PrM/WVAF5Kb37ieUjKSROEHLgoZpnkZhOir0ArEH7RNeBBN/GU/pFsKrhKgSqBrqCL2PnMRmmJVyistEVEixJI1hEixIARIsSABiRYkAIQhANsIRJkCwiQgCwhEgCwhCAdA9E1QBq11BIKm/drOgUccjuVVkYjeAwJHjaVbolhFzVnpKoWpSokCwVcxQsdBu0YeU0dXiRU3JnDKEyoFCi5zXbeRa3ke6VJ/E2dCtOCR0ShVRNXKgd5A/OUj0u0VqYRKiWOSqBccmBFvO0nttUKr0k6psjKRmcAE6HW1wbXjsUjUp087ZytVXzEAEqjZgCLctLyCfS8m2cXJNHnhhbSJHW08V1tapU/jdm9hJtGsunLYRIsSDARIsSAESEIAQhCAbIQhMgIQhAFhEhACb8GgLjMLgakbpoj/Z1PQnnp5SE3iJY0tfmWpHQOi/SEEU6GTKyqwDXFiFuVUDwuPZJfaeNARHJysaml75dBc5gN8oOx2y1qbcnTyLC/uvOhsgRiCCRrb279JTzuda6HQ/mSmztoJVpZVqDrDf1FY6+HATT0m2i9LAl1yrUb7MXBIBa4Y2uNQLkSS2HRCr2VtfgFtK/04cNWWiTqtMVCvDtswv8A2Ee2Qm8bmyiEbLFDszkWI2RVTevkQdPDfGBl42jierQZhcKCAe48D8JSqrXYnmSfOW6bXNblDxLR16aSUHz2MIkWJNxzBIRYkAIkUxIAQhCAZwhCZAsIkWAEISzbA6B43FqHp0wtNtz1GyKb8VG8jvAgFZlw2RgMy06aLmc2FuZO/wCPlJTH+i2thaYq1nWolxm6vMAt92YsAbE6XAk5hqFFsOn7OoWqHUZixUqw4liLDcTYHdbulTUT3UTu+F0uEXa++y9vn/AyToWy4kis1qYVCuU2L6H1dNLMTc9w01ksKOM1C9RWtuLF6L+0AMp9lvASb2PtNcZSKsQK1M6ldQSNM6c1PEd/hM8PhKgObKRlaxtqPMbrjXWY+XBquU+pqfKNWzsTjShAoUaZ/ieszhe8IqAt4XHjKB0varR2mOtqmq7UVUtlCLYljlRRuAPMk986ljcQFCZfvMo9nH8pWemvQyri6grJ2Qg3sCM1uCDeTMLfbBGuXlyU88FRr7LD0HaobLlJ01PdK3U6LVupFZMrU2F73II8e/wliq4tjhjRZTnUZT4Ddf64SE2LtJqDNTfMKVQm9tMrHS54leY42HISNHVHKR0fE41WOFjWz5foNaXRHGtS65MO707kXSzm439lSW90iMThnptlqKyMPusCp8jO1dBdoNSFYG+RWpsRrua6lrexT7JcdqbFw+KCmtSp1bC6llBIB/hJG7uluE+pZOJq9L5Njinldjy/Enf9qejTB17DIKVvv0bIfBktlPja84x0s2A+Bxb4d2D5cpDgEB1ZQQQD42PeDJlRrBDxIsSDAQhCAZwhCZATo3oi6IUsY9WtiVz0qRVVS5Aeo2pJsQSFA3cSw5TnM7J6AsYBTxSH7hSoDzzqV92T3wZXJN7V9G2z6ldQlM0crKzBGJVlBuysrXAuNLi2+XbZqB6ma1kTRQNBcDl3CN8JRJSpUO972/Dw8/lJDZtPKoG7T3nfMG3gjdoYf9poVqR++r27mt2PI2PsnFdkbTNOtaxbMLhc5QZ7WuT4TueFXLUYd84B0hpdVjKqj/Dr1FHhnNvdaVr45wzs+FW4jKt8bP8ADLhQsmesDUFSkq5bZWU2QA0yUNj96+gOvhLZsDbq10L0zldR214gndfmpvcH9RKRsvFI2FamVVjmzqA7K7OAT2eCCx1O7Tdffs2vVeiaDpWdWcerlCkEg+sRobXUWN9/jNFc3Hj6lvUaZWy6HznZ+379jqtHGXUbg+4jTfa9weIvG1bGAasbjUjmdACBz3g+c55s/p2dBWpa7iyHiOBVvPfJzD7SpNSfEUqdzTDmzKqtdBfLmF7XH5y1G1Pg5VmhsrfxLbgjtu7CeoMRXyW7I6rT7RmAtYry8d9hKNi+jzNSaqx0U5X/AJGtffx0I3eGsnNqdLMRilNNRlpnelMEkg/xNvPukrUpmvSN1CMKSlqVXMospsz5tDxBynx8K0ppyyjrVaedVXRY1h9ucIjfR4XqiqjKoAoim5BNyyN2WseJB18O+dE6MVWellOuW417t0576MMUjnGp945SvM5QQT5iXzoY+lS/cfzlqG3Jx9S028b4wvtsWCg4K6Hdv527++cA9MdV22o5ZGVRTpqhIsGAQFip49p2nf0w4zkjcd/ce7xlb6YbAp4simVDrmOY3VTTZsouptvtfdfXfe82N4RR6ep4PNcSXnpH6MMXhwz0wtekL6p+8C82pnU/03lHMyahIQhAMosSO9lYQVa9KkWyCpURM1i2XO4XNlG+1727pkGvB4V6tRadNS7uwVVGpLHcBO79BtgUtn0GUk1MTUt1+XMQqj1UQAaqDe7C+p1toBPdF+gWF2eoekmera3Wub1Dc65QNF04KN28masbs8UXNSmGBYsLntKoJB0A4Gw37rAaaSLzk2JRUW5fQcvts30uOFhuFvGbsHtjMUAN2LAHTSxPPwkbtmrSp4Zq2KsiJY3GuY8MnE35W4znOD9JtEMb0KigE5SpVja/ZuptY25GNyXUsHa8Q4Qu53WnnDa+M63E13P36tRh4FiR7pO9KfSjUxFA0aIZc3rO2UNl4qACd/OUui/Ga7eC7oJ4my59E65Dq4NK6EaVDa4bQhRxNrj2ywV8vVVq1jS+00FQGqrksczBSSACeW431OoFP6LYjLXU3UcswJBNxottQ2twe7juN4VUNWrVYOpKEqynsswB/doCQoH828nQXBvTa7fv3O3OzLT9vyVittHTMKWHO7N9kt/dLV0LbrKFYWUAs2gFhZ0AsBw3StnbNS5D2YXNusp0ySvfdd8sfQKtmesLLb7MgIoUffB0HHd5SNG0jdr4f9dyS9O/uUurtDFPor1WtoVQsB/lTSWHZS1VwTpUWpTbPmUlSS4ZcpRlIJAJt2rWEj8bhsW9R0TryiO6rYuEAViLA+rwtH/RvCvQZ84QGohT95T6wE7sqgntXtvkVJJ42JTjmLxj5HPujO12wuKp1b2UOOsA4odG8dCTOu4fpvg8FRZ2qda7nsU6RViy8CTuQa8ZxnpFTVMVWRCCqVGQWFr5TYnzBkbOovU8dKbjmKOxdHPSNi8VXqfYL1Y3dWbdWOALN6x77eydI2ZSKWLas3E65b7gO/Ted84x0D2o/VrSoJksSaj3Bzse7LuHjOlUbqhZ2OoBYkncut+601ytUXg2wo64qTG/pR25Tw+AZWZxWqG1Hq3KOrjXOWBuFAvccb24zzyZPdM9vnF4lnv9mt1pj+W+rHvJ18pATYuNyvLGdghCEyRMpIdH8CK+Ko0ibK7qGPJb3a3fYGR034LFtSqLUQ2ZTcfkfcYZlc7npDC9JFp5UcEU+yofVsq7u2BqQBYD3yeTaNJr5XpubBsqurNk0GYgHvnBtk9MbjLU0+uEuGw8eubMhAJFrjQ25X9kr+ZKGzRd8uE94shfTqmIGJpZj/3Yp9kF0UOPXzc2sR7DpxnLhO99JtjDHYc0i5U5g4Ng1nAIF7621O4jfON7d6N4jCN9qhy8Ki6oeXa4HuOs2QsUivbTKDz2IiPMG2luUZzbhms0lNZRnTz6bEWDYtYrWQgkG+8Zb6gjTNpre2vOW/a2MuDUtlqtlOYMobLZRxJLfiQ5eG8GUSi1iCOBv5S5ri81BgCCtjmu2t7cCUuezbTs2BGpubU5rKO9XLFkWzVS2zXA/fVCO9i35yw9CtoO2JbOQ32Ztoo3Ov8ACBfeZT1FvA7pYehBH7WB/Ejj3A/7ZprSUkzrayuPkS27DPpJR/73WB3dY1vbr8Zu2EAjGoTlWkjOTu3DQe2+64vzm3pXQy42qRxyHzRZoCH9ixNiFzqtPMbgLmNibjhY66fAE18WDMpNaRSXeKOYVahZix3sST4k3MdbJ2a+IqrTpjU+QHEmTb9B8RbMpRgdxuwv7Cs6J0K6LrhkF9XYAsfgO6X5WpLY8ZXp5N/EsIe9GejyUECruA1PMysek7pWApwlE3J0qkfdX+Ad5492nGSnpE6XjCocPQP27DtEf4Skb/xHgOG/lfjTuSbnUnUniSechXXn4mTvuwuiIkSEJYKYQhCALCJFgBJTZm2qlIixJEi4TDSfJKMnF5R1XYHTdGsHNjLphNo06q/dYHwI8p52Bkls7btaiQUc+B1E0un0LUdT/wCkdX296O8NiAWo/YVD/CPsz40+HstKi3o3rpfM6EjcFvbuuSPhLF0Q9IVOqVp1wKb7s1+yx4W5GXt3BGmokeqcdjYoVy+JHCcXs6rQOWqtuAINwZP4Vz1AJuQVA9eovDcTY3F/u+rv3EjM76fkGqlr6Xvyudwvz36SvUMW9NbqzDwJ8vDXdISOlVCUoJ543HuGfS3CT3RMWxtI8yw80aVwjKpPIE+Qli2LT+zcjR1zhWGjAsgCWPDXNNC2eTt2yTqcX3X9kh02S2MJ5oh/MfCNtk42ml1qJmDMh4DRTck8TYgED9Jrw9Rq+FFyz1KblWuWZjYnidT2X93dI2jRdqa1LWAFzuvYGzELvNt/Ls74kn1ZIVSremVc3wv6OnrhRYaeEiemfSJcDh84sar3Wkvfb1mH8I+Q4yGq9JmwtMKF626sVDNZs2mrE30N9BbhoSLGcr29tetiaxqVyS2624IP4VXgJZqipHmdYpU7evDGWJxDVHZ3YszElmOpJO8maoQMtHLEhCEAIQhACEIQAixIQBYRIsA2UUuZbNldMsRQCrfrEXg2+3LNIPCYaw138Zm9KaZSTZ06dPKMPdlifalWsjNks1Uscw3WvazA77Aaa203TbtLDK1FVpU2ZzkIARs2S9y1kFrdk8zLNsnY9sNhjbfTDH+paZH+syw9HtmgHCG2+hUUn8LHL/qkvJTwzC1U45j9CkYnBU3ouKaXZkbLYYgXJFgQXsvnykxs/AVFVfsXUgU2dQNDlI1u9r8QCDbXjLLh9ngU07jVp+4W95MmaaAimedHL/kJ+Ux/xom+XiU284+5VNndEqiL91WYKXVu12gL6WNjvj3ZHQzqw3WVLoXLhEXLbMTcFmLbr71Cnvlt35e9AfID5RaBurqeB9xH6TYqYehWestff1/k43072UtDFMqKFRlDoALAbwwHtUn2ypY3BCqLjRwNDzHfOr+lXB3o0qwGqPlb8NRR/uUec5lx08R8RKs04TeDuadx1OnSnv2f07lUqIQSCLEb5iZO7YwmZc67xv7x+kgiJZhLqWTzmr00tPY4P6fISEISRWCEIQAhCEAIQhACPsBhrnMdw3d5mnC0Mx7hvMmqKWGngPh85qtnhYR0dBpfMl1y4QpWw+vr/gzS5/L3/V5tdvr6+t80VT2T9fXDzmhHUm+Wd7XBAUaIH3UX+2hf81HlDYdTsYa+8F0/vP8A9TJbLZlHIP8A20/1kdTQKadtwqm3ddc3xnQ7HCZupj7Efy4hvj8psww/djk9VPO3zmDfu6w5VyfMmbSbOe6up/zX+UGBxhG0p/1r72+cKNT7Ru8fkZqoGwH8tUj3j5GLS9cfiYe6AMuk2A6/CVaXFkOX8S6p/conDUNx37x4z0JUnDOlOD6jG1k3LnLLyyv2hbu1t7JV1MeGdfwq3DcGRwPkeHfxEru0MPkcjhvHhLC/Pn+cwxeB6yizW1VgAb8SD2QvHde/Caap9LLfiOm86vblcFXhFYWiS4eWCEIQAhCEAJtoUixsPrxmCLc2G8yXXDdVdT63H4Ad0jKWEWNPT5kt+O5lQpAWUbhv7zHTH5fP4D2zGgth3/EzCoeHAfD5m59kqcs9FGKrrwjBzFpi7oObL+d/lMF1P19brzdgtatPvdP7mEkivLg9HV/X/pq/6V/WRtYW/wDlBHgaaj4Hyknid5/r/wBMaV1uh7jTPh2TL5xTDEf+JHJ0Pnb5zLEnWoe+mfd+sK47eI71Q+WX5TGvqH76dM+WWAbm/wAYcqgPmDMmPbJ5OD7G/wCJidXqfzU0byA/WB1v3op9osIMDht/vnMvSrs+zUq443pN4i7L7iZ0xjuPP4yC6XbM/aMLVpj1snWJ+OnrYeIDD2yFseqLLGls6LUzi1NuBj4JloDddnP3TeyjdmOlrnhz1kb9eyOBUJAF9Bu9u+c5np474z2K9tSnaqe/XzjOSO2W+09gkdL0P8UeR1cVG+aXqwhCEkVwiiJM6L2YHkbwZXJJ4PDZBc+sfcPnH6kMhLXupFu8E8e/efKNRUzC/P3nn4SWwKIUNNjlI7eb+a1gp+v1pyb7noqa4KKUOEM208RoPxHf5CNHbX63bh9d8fbQwr09GG7iNRmbv4G3A6yPp74jwTun1NJGy2nu8442Z/1FL/1U8gwHwmg/EnyEcbH/AOppd1Sn73WZRCfB6LxG9v6/ymFNfWH8qf6ZniB2m/qmNLe34E/ICXzhml6VqlUc6R+M1AXUd9Bh5X+UeMt6nilvMRrhjpRPeyn2/wD6gC0Ddqf89Er5XEKf3O8OvxH5iYUjamh406hB8Cf0mdYWDW+44YeH1aAbl9UeUwrNYBhvUhvn8POZ87bjqPA/8iY8LezzgHDekWB6jF1qQ3K5y/hbtJ/aRI+nv+vKXL0k4A9fSqAE9YpRgASc1M6HvOVl/wAsgqdFaHacBqvBdCq7iGbjfw9nMc6xdMmj0unt664yXJWOkeEanWs2l0Rh7VuQRwIN9JEy07YQ1lLHVxc/MfXISrmWKpZicLxHTyqubffcSEITaUAiiFoQCR2ODdjwA9/CS6aC58T48BIDBYjI3cbXkz+0qw7JvxPylW6L6snofDLoeV053XYQ4xlFr6akg6i503TbRwOdc9JSQL5lGpFhoRz0+Mj3a58foR5QJUdkkE6XBIOu/WReyJRXXNyXY0upFwdDYDXf2tZt2a9q6H/zqfuYR7/2kx9cK4LA9ocF5W0G7faNfsWt66EsTp2gB+Z90ymLItbfv7uejMQO2f6/ymunvHfT/I/pMcPUzJTa98yA355qczpb6ffmH5/OXzhs3Bb5SDrb5iR7C1M/yOG99o9RuyDyPwB+BiPQvnF/WB+PzEAbsozVFH3wHHjv+cVNSv8AOuU+O74CKjaUm5XU+z9CZiVsCOKNp7f1AgBQPZHddT9e33TMj5QPrNbcwDD4/GH17RAK101oMcLUZNHQCqDxsLipb+lmP9M5Mzk6k3N9TvJvuP13Tu+ITjYED1geKHRge6x984r0iwqYbE1aYcNTRrBgQbowBXUcQDY94lTUR3TR2vDLkouL7bjQNbfKtimBdiu4kkR1jtoFuyPV/PXjGBmaq+ndlPxPWxvahDhdxIQhNxyhYQhACZK1pjCAPMNiLkBue+Sw/L8zulevHFHGsu43HIzTOrO6OlpNcq1ie/uTNUWB7haN7agchG42ncWYeNpsGJUkm/npNXRJco6L1VM38MvweidgvmweFfgaVH/SI7ptZV19Wpb68pxXo704xWFVURlq0rKMlS7BQpOiEEZb3tx4S5YX0oUGFTrsNVS5uMhWoPbfLaWo2x7nMnprE8pZXsX63rjkfyJ+BmYOqnmB8vlKtT9Iezi1zVqLmXW9KobaDflU8uF4v/8Af7Ny2/aGuLkDqa1zx07HOT64+ppdc12ZYHTRhya/sOnygR2/xr7/APkSsYz0m7NU3D1amYWIWmQR458shqnpRV7Lh8MNCSGqP339RR/umHNIwoSZfkF1BAN1NvYfoiNtrbTo4VSa9QLpdVHadu4KNeWu6c/2j0oxtVHtW6slTYUlCDjbU3b3zk+Kx1Soxao7Mzakkkknmb75HzOrgy1GH+X8f7L9019ILV706fYo6jIDfN2v8Rv9o08Zz+viSx1Ps4TTeJMKPd8kbdRKa6VsvRfn1FMSEJIrhCEIAsIsSAEIQgBCEIAXheJCAOsE2p8I5W8Y0HsY+w76zXJb5LFUth3WXLTLX4SELE75MbZrjqwo3nU+AkLFa2yRull4FBkzsKp9oBIWOtn4vq3DEEgcpKayiNcsPc6RTUWnLn3yb2j0kd1yIMinQnexHjwkFI1xa5JXTUmsBCEJsNIQhCAEIQgGUIQgCQiwgCQhCAJCPxst/wBnNe1kDAd5BNrjuvpFw2yKr0mqhbIoJudLgb8vOAR8VVubDeZKVNkqqI1SsidYoZRldjY87DSR9QZW7LBrEWYXHtAIBEAldkbPCYlBiQFWxIzWysRuBO76HOOduYNatcmjlWmFGd9BTzXN7HcdLbpopY41gzVgGFFSwUC2ZrgDN3eElnqUsMFbEHrKxGZaYAy0xwyruHjv00gDSh0cDpZAe+q91H/t0xqfE6eMgMfQVKhVHFQD7wFgTxtqfOP9rdIKtfS+RP4V4/iP3vykRACE2U6RJ+vdzMyxVDI7ISCVNjY3Fx3wDTCbqWHLKzaWQC9+ZNgBzO8+AM0wAhN+EwxqNYWFgzEncAouST9b5qZSN4tx9kAxhCEAyhFiQAhCEAJlSplmCjexAHiTYTGbcJiDTqK62JUgi+ouOcAte0MbRQvh6uY06a0QqqPWZbs1zwvdQfCMNpYx2pKu5sQRZRoEoqbU1Ud5uZB4uu1R2dvWY3P6TaNoPnpubE0ggUEaWQ3UG2+AS23koZxermCIqKlMXNlFtXOg1vzleMyc3JPM385JbI2WKgNSoctJd5525d0AXo3SLVrWupVg/IKQd58bTb0hfrEoVTozIUYfzUzYn23juvXUUxf7GgfVVR9rVHMA+qp5n3xDtpG7NWkppBQqqPXUcw5+9qSTxgETsfDB3NwGyrmyXC5yCAFudw1ue4GSmKw9I4rUBUo0wa2UBVZgNQgHMkLvkXj9n5R1lM56JOjcQf4XH3W/ONKep1gE5ss3NSqlFCVA6tAGYq19GsTrbUk9w3XmNHMtKo7U6aPwZkTKbaNTCcGN73twMjcVTGUERpAJvG50oIq0lyFFZ3yZgWYaEMb2IBtccbzditkoDY2W7U6KaglnJ7VVxwGpsOOkrsWAT+0MtOi1MIgZ2CLYg1AikEmqebHLpwmzDYCmGZqh6xKdTq+0xAVEAzMbankqjeZXIQAbuiQhAM4WiwgCQtFhAEtCLC0ASEWIYAtNCxAG8kAeJlvq0EFqZ/c0E6yoP4reop7ybmVAaR1/2g3UtT4O4ZmNyzWAsCTwuLwDTjMU1Ry7HUn2AcAO4TSTCEGSR2RtTqSbpmR7Bwdbrx0Ol9ZIbY6P5U67D3akQDzKA7jfiv5SumSeztu1aVJ6QsyOCMrXsL77fKDBHu01whACEW0UL3QDGEyynkYZDyMAxhMsh5HyiFSN4gGcWEJkAIEQhBkIQhBgWHCEIMmJhCEwBIkIQAiGEIMCgQhCAJJPAbaqUUyIFKlgxuCdeyeB3dgaceN9LEIAmD2y9MNZUbMVJLLqShJGoI4m9+MzbpBVItpubW9S4zMSSva0OtvACEIBk/SKqc1wpzZh9/QM+aw7XAkgX4b7wHSKpckKmpJ3Md5J4tzJ+gLEIB/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2038351"/>
            <a:ext cx="2419350" cy="407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Picture 3" descr="C:\Users\Mary\Desktop\o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5867400"/>
            <a:ext cx="4067175" cy="990600"/>
          </a:xfrm>
          <a:prstGeom prst="rect">
            <a:avLst/>
          </a:prstGeom>
          <a:noFill/>
        </p:spPr>
      </p:pic>
      <p:pic>
        <p:nvPicPr>
          <p:cNvPr id="3" name="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1097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28575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G:\Spiš tradície\392558_3775110507662_195166721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23" y="1124744"/>
            <a:ext cx="3494162" cy="232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Spiš tradície\antologia_bacinsky_1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23" y="3691781"/>
            <a:ext cx="3494161" cy="23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221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1143000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sk-SK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Folk </a:t>
            </a:r>
            <a:r>
              <a:rPr lang="sk-SK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costumes</a:t>
            </a:r>
            <a:endParaRPr lang="sk-SK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pic>
        <p:nvPicPr>
          <p:cNvPr id="12" name="Picture 3" descr="C:\Users\Mary\Desktop\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867400"/>
            <a:ext cx="4067175" cy="990600"/>
          </a:xfrm>
          <a:prstGeom prst="rect">
            <a:avLst/>
          </a:prstGeom>
          <a:noFill/>
        </p:spPr>
      </p:pic>
      <p:pic>
        <p:nvPicPr>
          <p:cNvPr id="1026" name="Picture 2" descr="F:\ľudový odev na Spiš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11742"/>
            <a:ext cx="2536676" cy="2536676"/>
          </a:xfrm>
          <a:prstGeom prst="rect">
            <a:avLst/>
          </a:prstGeom>
          <a:noFill/>
        </p:spPr>
      </p:pic>
      <p:pic>
        <p:nvPicPr>
          <p:cNvPr id="1029" name="Picture 5" descr="F:\kroj Tory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57700"/>
            <a:ext cx="3240360" cy="1905000"/>
          </a:xfrm>
          <a:prstGeom prst="rect">
            <a:avLst/>
          </a:prstGeom>
          <a:noFill/>
        </p:spPr>
      </p:pic>
      <p:pic>
        <p:nvPicPr>
          <p:cNvPr id="10" name="Picture 6" descr="F:\ľud.odev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44824"/>
            <a:ext cx="1905000" cy="1905000"/>
          </a:xfrm>
          <a:prstGeom prst="rect">
            <a:avLst/>
          </a:prstGeom>
          <a:noFill/>
        </p:spPr>
      </p:pic>
      <p:pic>
        <p:nvPicPr>
          <p:cNvPr id="2050" name="Picture 2" descr="G:\Spiš tradície\17136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1091"/>
            <a:ext cx="2288005" cy="32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 </a:t>
            </a:r>
            <a:r>
              <a:rPr lang="sk-SK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itchFamily="66" charset="0"/>
              </a:rPr>
              <a:t>Crafts</a:t>
            </a:r>
            <a:endParaRPr lang="sk-SK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itchFamily="66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Pottery</a:t>
            </a:r>
            <a:r>
              <a:rPr lang="sk-SK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and </a:t>
            </a:r>
            <a:r>
              <a:rPr lang="sk-SK" dirty="0" err="1">
                <a:solidFill>
                  <a:srgbClr val="FFFF00"/>
                </a:solidFill>
                <a:latin typeface="Script MT Bold" panose="03040602040607080904" pitchFamily="66" charset="0"/>
              </a:rPr>
              <a:t>J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ug-shaping</a:t>
            </a:r>
            <a:endParaRPr lang="sk-SK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Coopery</a:t>
            </a:r>
            <a:r>
              <a:rPr lang="sk-SK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,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Gingerbread</a:t>
            </a:r>
            <a:r>
              <a:rPr lang="sk-SK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making</a:t>
            </a:r>
            <a:endParaRPr lang="sk-SK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Tinkering</a:t>
            </a:r>
            <a:r>
              <a:rPr lang="sk-SK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,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Tannery</a:t>
            </a:r>
            <a:endParaRPr lang="sk-SK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Stove</a:t>
            </a:r>
            <a:r>
              <a:rPr lang="sk-SK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making</a:t>
            </a:r>
            <a:r>
              <a:rPr lang="sk-SK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,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Smithery</a:t>
            </a:r>
            <a:endParaRPr lang="sk-SK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Basket-making</a:t>
            </a:r>
            <a:endParaRPr lang="sk-SK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Joinery</a:t>
            </a:r>
            <a:endParaRPr lang="sk-SK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Woodcraft</a:t>
            </a:r>
            <a:endParaRPr lang="sk-SK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dirty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jewel</a:t>
            </a:r>
            <a:r>
              <a:rPr lang="sk-SK" dirty="0" err="1">
                <a:solidFill>
                  <a:srgbClr val="FFFF00"/>
                </a:solidFill>
                <a:latin typeface="Script MT Bold" panose="03040602040607080904" pitchFamily="66" charset="0"/>
              </a:rPr>
              <a:t>-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making</a:t>
            </a:r>
            <a:endParaRPr lang="sk-SK" dirty="0" smtClean="0">
              <a:solidFill>
                <a:srgbClr val="FFFF00"/>
              </a:solidFill>
              <a:latin typeface="Script MT Bold" panose="030406020406070809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rgbClr val="FFFF00"/>
                </a:solidFill>
                <a:latin typeface="Script MT Bold" panose="03040602040607080904" pitchFamily="66" charset="0"/>
              </a:rPr>
              <a:t>  </a:t>
            </a:r>
            <a:r>
              <a:rPr lang="sk-SK" dirty="0" err="1" smtClean="0">
                <a:solidFill>
                  <a:srgbClr val="FFFF00"/>
                </a:solidFill>
                <a:latin typeface="Script MT Bold" panose="03040602040607080904" pitchFamily="66" charset="0"/>
              </a:rPr>
              <a:t>Weaving</a:t>
            </a:r>
            <a:endParaRPr lang="sk-SK" dirty="0"/>
          </a:p>
        </p:txBody>
      </p:sp>
      <p:pic>
        <p:nvPicPr>
          <p:cNvPr id="7" name="Picture 3" descr="C:\Users\Mary\Desktop\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867400"/>
            <a:ext cx="4067175" cy="990600"/>
          </a:xfrm>
          <a:prstGeom prst="rect">
            <a:avLst/>
          </a:prstGeom>
          <a:noFill/>
        </p:spPr>
      </p:pic>
      <p:pic>
        <p:nvPicPr>
          <p:cNvPr id="5" name="Picture 3" descr="C:\Users\Mary\Desktop\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181" y="1189863"/>
            <a:ext cx="2466975" cy="1847850"/>
          </a:xfrm>
          <a:prstGeom prst="rect">
            <a:avLst/>
          </a:prstGeom>
          <a:noFill/>
        </p:spPr>
      </p:pic>
      <p:pic>
        <p:nvPicPr>
          <p:cNvPr id="6" name="Picture 4" descr="C:\Users\Mary\Desktop\t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3489" y="3351458"/>
            <a:ext cx="2676525" cy="1704975"/>
          </a:xfrm>
          <a:prstGeom prst="rect">
            <a:avLst/>
          </a:prstGeom>
          <a:noFill/>
        </p:spPr>
      </p:pic>
      <p:pic>
        <p:nvPicPr>
          <p:cNvPr id="8" name="Picture 6" descr="C:\Users\Mary\Desktop\t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3961" y="4005064"/>
            <a:ext cx="2485246" cy="1653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19050" cmpd="sng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956</TotalTime>
  <Words>310</Words>
  <Application>Microsoft Office PowerPoint</Application>
  <PresentationFormat>Prezentácia na obrazovke (4:3)</PresentationFormat>
  <Paragraphs>56</Paragraphs>
  <Slides>12</Slides>
  <Notes>1</Notes>
  <HiddenSlides>0</HiddenSlides>
  <MMClips>1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Constantia</vt:lpstr>
      <vt:lpstr>Monotype Corsiva</vt:lpstr>
      <vt:lpstr>Script MT Bold</vt:lpstr>
      <vt:lpstr>Wingdings</vt:lpstr>
      <vt:lpstr>Wingdings 2</vt:lpstr>
      <vt:lpstr>Tok</vt:lpstr>
      <vt:lpstr>Folk culture and traditional Spiš cuisine</vt:lpstr>
      <vt:lpstr> Spiš </vt:lpstr>
      <vt:lpstr>Prezentácia programu PowerPoint</vt:lpstr>
      <vt:lpstr>Regional folk culture consists of:</vt:lpstr>
      <vt:lpstr> Customs and Traditions</vt:lpstr>
      <vt:lpstr> Songs and Dances</vt:lpstr>
      <vt:lpstr>Prezentácia programu PowerPoint</vt:lpstr>
      <vt:lpstr> Folk costumes</vt:lpstr>
      <vt:lpstr> Crafts</vt:lpstr>
      <vt:lpstr>Folk  architecture</vt:lpstr>
      <vt:lpstr>Traditional cuisine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Kultúrne regióny Slovenska</dc:title>
  <dc:creator>Mary</dc:creator>
  <cp:lastModifiedBy>RTL</cp:lastModifiedBy>
  <cp:revision>92</cp:revision>
  <dcterms:created xsi:type="dcterms:W3CDTF">2015-02-12T14:56:36Z</dcterms:created>
  <dcterms:modified xsi:type="dcterms:W3CDTF">2018-03-10T11:17:47Z</dcterms:modified>
</cp:coreProperties>
</file>