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57" r:id="rId3"/>
    <p:sldId id="261" r:id="rId4"/>
    <p:sldId id="260" r:id="rId5"/>
    <p:sldId id="258" r:id="rId6"/>
    <p:sldId id="264" r:id="rId7"/>
    <p:sldId id="262" r:id="rId8"/>
    <p:sldId id="265" r:id="rId9"/>
    <p:sldId id="26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0E0E"/>
    <a:srgbClr val="D70F0F"/>
    <a:srgbClr val="F45B3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1" autoAdjust="0"/>
    <p:restoredTop sz="94660"/>
  </p:normalViewPr>
  <p:slideViewPr>
    <p:cSldViewPr snapToGrid="0">
      <p:cViewPr>
        <p:scale>
          <a:sx n="71" d="100"/>
          <a:sy n="71" d="100"/>
        </p:scale>
        <p:origin x="-864" y="-84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A72B0B-59B8-49DA-B81F-0C2A5271098C}" type="datetimeFigureOut">
              <a:rPr lang="en-US" smtClean="0"/>
              <a:pPr/>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23E09A-30AB-4868-BEAB-7C53BB77A3EA}" type="slidenum">
              <a:rPr lang="en-US" smtClean="0"/>
              <a:pPr/>
              <a:t>‹#›</a:t>
            </a:fld>
            <a:endParaRPr lang="en-US"/>
          </a:p>
        </p:txBody>
      </p:sp>
    </p:spTree>
    <p:extLst>
      <p:ext uri="{BB962C8B-B14F-4D97-AF65-F5344CB8AC3E}">
        <p14:creationId xmlns:p14="http://schemas.microsoft.com/office/powerpoint/2010/main" xmlns="" val="554176358"/>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A72B0B-59B8-49DA-B81F-0C2A5271098C}" type="datetimeFigureOut">
              <a:rPr lang="en-US" smtClean="0"/>
              <a:pPr/>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23E09A-30AB-4868-BEAB-7C53BB77A3EA}" type="slidenum">
              <a:rPr lang="en-US" smtClean="0"/>
              <a:pPr/>
              <a:t>‹#›</a:t>
            </a:fld>
            <a:endParaRPr lang="en-US"/>
          </a:p>
        </p:txBody>
      </p:sp>
    </p:spTree>
    <p:extLst>
      <p:ext uri="{BB962C8B-B14F-4D97-AF65-F5344CB8AC3E}">
        <p14:creationId xmlns:p14="http://schemas.microsoft.com/office/powerpoint/2010/main" xmlns="" val="2437142901"/>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A72B0B-59B8-49DA-B81F-0C2A5271098C}" type="datetimeFigureOut">
              <a:rPr lang="en-US" smtClean="0"/>
              <a:pPr/>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23E09A-30AB-4868-BEAB-7C53BB77A3EA}" type="slidenum">
              <a:rPr lang="en-US" smtClean="0"/>
              <a:pPr/>
              <a:t>‹#›</a:t>
            </a:fld>
            <a:endParaRPr lang="en-US"/>
          </a:p>
        </p:txBody>
      </p:sp>
    </p:spTree>
    <p:extLst>
      <p:ext uri="{BB962C8B-B14F-4D97-AF65-F5344CB8AC3E}">
        <p14:creationId xmlns:p14="http://schemas.microsoft.com/office/powerpoint/2010/main" xmlns="" val="1297811934"/>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A72B0B-59B8-49DA-B81F-0C2A5271098C}" type="datetimeFigureOut">
              <a:rPr lang="en-US" smtClean="0"/>
              <a:pPr/>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23E09A-30AB-4868-BEAB-7C53BB77A3EA}" type="slidenum">
              <a:rPr lang="en-US" smtClean="0"/>
              <a:pPr/>
              <a:t>‹#›</a:t>
            </a:fld>
            <a:endParaRPr lang="en-US"/>
          </a:p>
        </p:txBody>
      </p:sp>
    </p:spTree>
    <p:extLst>
      <p:ext uri="{BB962C8B-B14F-4D97-AF65-F5344CB8AC3E}">
        <p14:creationId xmlns:p14="http://schemas.microsoft.com/office/powerpoint/2010/main" xmlns="" val="3267001585"/>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9A72B0B-59B8-49DA-B81F-0C2A5271098C}" type="datetimeFigureOut">
              <a:rPr lang="en-US" smtClean="0"/>
              <a:pPr/>
              <a:t>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23E09A-30AB-4868-BEAB-7C53BB77A3EA}" type="slidenum">
              <a:rPr lang="en-US" smtClean="0"/>
              <a:pPr/>
              <a:t>‹#›</a:t>
            </a:fld>
            <a:endParaRPr lang="en-US"/>
          </a:p>
        </p:txBody>
      </p:sp>
    </p:spTree>
    <p:extLst>
      <p:ext uri="{BB962C8B-B14F-4D97-AF65-F5344CB8AC3E}">
        <p14:creationId xmlns:p14="http://schemas.microsoft.com/office/powerpoint/2010/main" xmlns="" val="396790408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A72B0B-59B8-49DA-B81F-0C2A5271098C}" type="datetimeFigureOut">
              <a:rPr lang="en-US" smtClean="0"/>
              <a:pPr/>
              <a:t>2/19/2018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23E09A-30AB-4868-BEAB-7C53BB77A3EA}" type="slidenum">
              <a:rPr lang="en-US" smtClean="0"/>
              <a:pPr/>
              <a:t>‹#›</a:t>
            </a:fld>
            <a:endParaRPr lang="en-US"/>
          </a:p>
        </p:txBody>
      </p:sp>
    </p:spTree>
    <p:extLst>
      <p:ext uri="{BB962C8B-B14F-4D97-AF65-F5344CB8AC3E}">
        <p14:creationId xmlns:p14="http://schemas.microsoft.com/office/powerpoint/2010/main" xmlns="" val="2385279912"/>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A72B0B-59B8-49DA-B81F-0C2A5271098C}" type="datetimeFigureOut">
              <a:rPr lang="en-US" smtClean="0"/>
              <a:pPr/>
              <a:t>2/19/2018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23E09A-30AB-4868-BEAB-7C53BB77A3EA}" type="slidenum">
              <a:rPr lang="en-US" smtClean="0"/>
              <a:pPr/>
              <a:t>‹#›</a:t>
            </a:fld>
            <a:endParaRPr lang="en-US"/>
          </a:p>
        </p:txBody>
      </p:sp>
    </p:spTree>
    <p:extLst>
      <p:ext uri="{BB962C8B-B14F-4D97-AF65-F5344CB8AC3E}">
        <p14:creationId xmlns:p14="http://schemas.microsoft.com/office/powerpoint/2010/main" xmlns="" val="873477993"/>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A72B0B-59B8-49DA-B81F-0C2A5271098C}" type="datetimeFigureOut">
              <a:rPr lang="en-US" smtClean="0"/>
              <a:pPr/>
              <a:t>2/19/2018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23E09A-30AB-4868-BEAB-7C53BB77A3EA}" type="slidenum">
              <a:rPr lang="en-US" smtClean="0"/>
              <a:pPr/>
              <a:t>‹#›</a:t>
            </a:fld>
            <a:endParaRPr lang="en-US"/>
          </a:p>
        </p:txBody>
      </p:sp>
    </p:spTree>
    <p:extLst>
      <p:ext uri="{BB962C8B-B14F-4D97-AF65-F5344CB8AC3E}">
        <p14:creationId xmlns:p14="http://schemas.microsoft.com/office/powerpoint/2010/main" xmlns="" val="375603862"/>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A72B0B-59B8-49DA-B81F-0C2A5271098C}" type="datetimeFigureOut">
              <a:rPr lang="en-US" smtClean="0"/>
              <a:pPr/>
              <a:t>2/19/2018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23E09A-30AB-4868-BEAB-7C53BB77A3EA}" type="slidenum">
              <a:rPr lang="en-US" smtClean="0"/>
              <a:pPr/>
              <a:t>‹#›</a:t>
            </a:fld>
            <a:endParaRPr lang="en-US"/>
          </a:p>
        </p:txBody>
      </p:sp>
    </p:spTree>
    <p:extLst>
      <p:ext uri="{BB962C8B-B14F-4D97-AF65-F5344CB8AC3E}">
        <p14:creationId xmlns:p14="http://schemas.microsoft.com/office/powerpoint/2010/main" xmlns="" val="2646852572"/>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9A72B0B-59B8-49DA-B81F-0C2A5271098C}" type="datetimeFigureOut">
              <a:rPr lang="en-US" smtClean="0"/>
              <a:pPr/>
              <a:t>2/19/2018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23E09A-30AB-4868-BEAB-7C53BB77A3EA}" type="slidenum">
              <a:rPr lang="en-US" smtClean="0"/>
              <a:pPr/>
              <a:t>‹#›</a:t>
            </a:fld>
            <a:endParaRPr lang="en-US"/>
          </a:p>
        </p:txBody>
      </p:sp>
    </p:spTree>
    <p:extLst>
      <p:ext uri="{BB962C8B-B14F-4D97-AF65-F5344CB8AC3E}">
        <p14:creationId xmlns:p14="http://schemas.microsoft.com/office/powerpoint/2010/main" xmlns="" val="4227595235"/>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9A72B0B-59B8-49DA-B81F-0C2A5271098C}" type="datetimeFigureOut">
              <a:rPr lang="en-US" smtClean="0"/>
              <a:pPr/>
              <a:t>2/19/2018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23E09A-30AB-4868-BEAB-7C53BB77A3EA}" type="slidenum">
              <a:rPr lang="en-US" smtClean="0"/>
              <a:pPr/>
              <a:t>‹#›</a:t>
            </a:fld>
            <a:endParaRPr lang="en-US"/>
          </a:p>
        </p:txBody>
      </p:sp>
    </p:spTree>
    <p:extLst>
      <p:ext uri="{BB962C8B-B14F-4D97-AF65-F5344CB8AC3E}">
        <p14:creationId xmlns:p14="http://schemas.microsoft.com/office/powerpoint/2010/main" xmlns="" val="3795649674"/>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A72B0B-59B8-49DA-B81F-0C2A5271098C}" type="datetimeFigureOut">
              <a:rPr lang="en-US" smtClean="0"/>
              <a:pPr/>
              <a:t>2/19/2018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23E09A-30AB-4868-BEAB-7C53BB77A3EA}" type="slidenum">
              <a:rPr lang="en-US" smtClean="0"/>
              <a:pPr/>
              <a:t>‹#›</a:t>
            </a:fld>
            <a:endParaRPr lang="en-US"/>
          </a:p>
        </p:txBody>
      </p:sp>
    </p:spTree>
    <p:extLst>
      <p:ext uri="{BB962C8B-B14F-4D97-AF65-F5344CB8AC3E}">
        <p14:creationId xmlns:p14="http://schemas.microsoft.com/office/powerpoint/2010/main" xmlns="" val="3818716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jpeg"/><Relationship Id="rId5" Type="http://schemas.microsoft.com/office/2007/relationships/hdphoto" Target="../media/hdphoto3.wdp"/><Relationship Id="rId10" Type="http://schemas.openxmlformats.org/officeDocument/2006/relationships/image" Target="../media/image8.png"/><Relationship Id="rId4" Type="http://schemas.openxmlformats.org/officeDocument/2006/relationships/image" Target="../media/image4.png"/><Relationship Id="rId9"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0.jpe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BEBA8EAE-BF5A-486C-A8C5-ECC9F3942E4B}">
                <a14:imgProps xmlns:a14="http://schemas.microsoft.com/office/drawing/2010/main" xmlns="">
                  <a14:imgLayer r:embed="rId3">
                    <a14:imgEffect>
                      <a14:artisticCrisscrossEtching trans="74000"/>
                    </a14:imgEffect>
                  </a14:imgLayer>
                </a14:imgProps>
              </a:ext>
              <a:ext uri="{28A0092B-C50C-407E-A947-70E740481C1C}">
                <a14:useLocalDpi xmlns:a14="http://schemas.microsoft.com/office/drawing/2010/main" xmlns="" val="0"/>
              </a:ext>
            </a:extLst>
          </a:blip>
          <a:stretch>
            <a:fillRect/>
          </a:stretch>
        </p:blipFill>
        <p:spPr>
          <a:xfrm>
            <a:off x="-1" y="0"/>
            <a:ext cx="12195263"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603155" y="-199504"/>
            <a:ext cx="7257008" cy="7257008"/>
          </a:xfrm>
          <a:prstGeom prst="rect">
            <a:avLst/>
          </a:prstGeom>
          <a:effectLst>
            <a:outerShdw blurRad="50800" dist="38100" algn="l" rotWithShape="0">
              <a:prstClr val="black">
                <a:alpha val="40000"/>
              </a:prstClr>
            </a:outerShdw>
          </a:effectLst>
        </p:spPr>
      </p:pic>
      <p:sp>
        <p:nvSpPr>
          <p:cNvPr id="9" name="Rectangle 8"/>
          <p:cNvSpPr/>
          <p:nvPr/>
        </p:nvSpPr>
        <p:spPr>
          <a:xfrm>
            <a:off x="7153275" y="1331198"/>
            <a:ext cx="2987164" cy="1107996"/>
          </a:xfrm>
          <a:prstGeom prst="rect">
            <a:avLst/>
          </a:prstGeom>
          <a:noFill/>
          <a:effectLst>
            <a:outerShdw blurRad="50800" dir="18900000" algn="bl" rotWithShape="0">
              <a:prstClr val="black">
                <a:alpha val="74000"/>
              </a:prstClr>
            </a:outerShdw>
          </a:effectLst>
        </p:spPr>
        <p:txBody>
          <a:bodyPr wrap="none" lIns="91440" tIns="45720" rIns="91440" bIns="45720">
            <a:spAutoFit/>
            <a:scene3d>
              <a:camera prst="obliqueTopLeft"/>
              <a:lightRig rig="threePt" dir="t"/>
            </a:scene3d>
          </a:bodyPr>
          <a:lstStyle/>
          <a:p>
            <a:pPr algn="ctr"/>
            <a:r>
              <a:rPr lang="en-US" sz="6600" b="1" i="1" dirty="0" smtClean="0">
                <a:ln w="9525">
                  <a:solidFill>
                    <a:schemeClr val="bg1"/>
                  </a:solidFill>
                  <a:prstDash val="solid"/>
                </a:ln>
                <a:solidFill>
                  <a:srgbClr val="C20E0E"/>
                </a:solidFill>
                <a:effectLst>
                  <a:outerShdw blurRad="12700" dist="38100" dir="2700000" algn="tl" rotWithShape="0">
                    <a:schemeClr val="bg1">
                      <a:lumMod val="50000"/>
                    </a:schemeClr>
                  </a:outerShdw>
                </a:effectLst>
              </a:rPr>
              <a:t>LEGEND</a:t>
            </a:r>
            <a:endParaRPr lang="en-US" sz="4800" b="1" i="1" cap="none" spc="0" dirty="0">
              <a:ln w="9525">
                <a:solidFill>
                  <a:schemeClr val="bg1"/>
                </a:solidFill>
                <a:prstDash val="solid"/>
              </a:ln>
              <a:solidFill>
                <a:srgbClr val="C20E0E"/>
              </a:solidFill>
              <a:effectLst>
                <a:outerShdw blurRad="12700" dist="38100" dir="2700000" algn="tl" rotWithShape="0">
                  <a:schemeClr val="bg1">
                    <a:lumMod val="50000"/>
                  </a:schemeClr>
                </a:outerShdw>
              </a:effectLst>
            </a:endParaRPr>
          </a:p>
        </p:txBody>
      </p:sp>
      <p:sp>
        <p:nvSpPr>
          <p:cNvPr id="10" name="Rectangle 9"/>
          <p:cNvSpPr/>
          <p:nvPr/>
        </p:nvSpPr>
        <p:spPr>
          <a:xfrm>
            <a:off x="514319" y="1331198"/>
            <a:ext cx="4837927" cy="1107996"/>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6600" b="1" i="1" dirty="0" smtClean="0">
                <a:ln w="9525">
                  <a:solidFill>
                    <a:schemeClr val="bg1"/>
                  </a:solidFill>
                  <a:prstDash val="solid"/>
                </a:ln>
                <a:solidFill>
                  <a:srgbClr val="C20E0E"/>
                </a:solidFill>
                <a:effectLst>
                  <a:outerShdw blurRad="12700" dist="38100" dir="2700000" algn="tl" rotWithShape="0">
                    <a:schemeClr val="bg1">
                      <a:lumMod val="50000"/>
                    </a:schemeClr>
                  </a:outerShdw>
                </a:effectLst>
              </a:rPr>
              <a:t>MARTENITSA</a:t>
            </a:r>
            <a:endParaRPr lang="en-US" sz="6600" b="1" i="1" cap="none" spc="0" dirty="0">
              <a:ln w="9525">
                <a:solidFill>
                  <a:schemeClr val="bg1"/>
                </a:solidFill>
                <a:prstDash val="solid"/>
              </a:ln>
              <a:solidFill>
                <a:srgbClr val="C20E0E"/>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xmlns="" val="450288456"/>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xmlns="">
                  <a14:imgLayer r:embed="rId3">
                    <a14:imgEffect>
                      <a14:artisticCrisscrossEtching/>
                    </a14:imgEffect>
                  </a14:imgLayer>
                </a14:imgProps>
              </a:ext>
              <a:ext uri="{28A0092B-C50C-407E-A947-70E740481C1C}">
                <a14:useLocalDpi xmlns:a14="http://schemas.microsoft.com/office/drawing/2010/main" xmlns="" val="0"/>
              </a:ext>
            </a:extLst>
          </a:blip>
          <a:stretch>
            <a:fillRect/>
          </a:stretch>
        </p:blipFill>
        <p:spPr>
          <a:xfrm rot="1794497">
            <a:off x="8724990" y="115187"/>
            <a:ext cx="1905000" cy="1762125"/>
          </a:xfrm>
          <a:prstGeom prst="rect">
            <a:avLst/>
          </a:prstGeom>
        </p:spPr>
      </p:pic>
      <p:pic>
        <p:nvPicPr>
          <p:cNvPr id="11" name="Picture 2" descr="http://e-ecodb.bas.bg/rdb/drawings/vol2/Ciciconi.jpg"/>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artisticCrisscrossEtching/>
                    </a14:imgEffect>
                  </a14:imgLayer>
                </a14:imgProps>
              </a:ext>
              <a:ext uri="{28A0092B-C50C-407E-A947-70E740481C1C}">
                <a14:useLocalDpi xmlns:a14="http://schemas.microsoft.com/office/drawing/2010/main" xmlns="" val="0"/>
              </a:ext>
            </a:extLst>
          </a:blip>
          <a:srcRect/>
          <a:stretch>
            <a:fillRect/>
          </a:stretch>
        </p:blipFill>
        <p:spPr bwMode="auto">
          <a:xfrm flipH="1">
            <a:off x="8829822" y="2375096"/>
            <a:ext cx="3362178" cy="4482904"/>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Свързано изображение"/>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9118" t="5007" r="12792" b="8684"/>
          <a:stretch/>
        </p:blipFill>
        <p:spPr bwMode="auto">
          <a:xfrm>
            <a:off x="4353275" y="251638"/>
            <a:ext cx="2521132" cy="2786513"/>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4" descr="Свързано изображение"/>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5615" y="1707766"/>
            <a:ext cx="4260971" cy="3813248"/>
          </a:xfrm>
          <a:prstGeom prst="roundRect">
            <a:avLst>
              <a:gd name="adj" fmla="val 8594"/>
            </a:avLst>
          </a:prstGeom>
          <a:solidFill>
            <a:srgbClr val="FFFFFF">
              <a:shade val="85000"/>
            </a:srgbClr>
          </a:solidFill>
          <a:ln>
            <a:noFill/>
          </a:ln>
          <a:effectLst>
            <a:reflection blurRad="6350" stA="52000" endA="300" endPos="35000" dir="5400000" sy="-100000" algn="bl" rotWithShape="0"/>
          </a:effectLst>
          <a:extLst/>
        </p:spPr>
      </p:pic>
      <p:sp>
        <p:nvSpPr>
          <p:cNvPr id="7" name="Rectangle 6"/>
          <p:cNvSpPr/>
          <p:nvPr/>
        </p:nvSpPr>
        <p:spPr>
          <a:xfrm>
            <a:off x="495402" y="1060120"/>
            <a:ext cx="3461396" cy="584775"/>
          </a:xfrm>
          <a:prstGeom prst="rect">
            <a:avLst/>
          </a:prstGeom>
          <a:noFill/>
        </p:spPr>
        <p:txBody>
          <a:bodyPr wrap="none" lIns="91440" tIns="45720" rIns="91440" bIns="45720">
            <a:spAutoFit/>
          </a:bodyPr>
          <a:lstStyle/>
          <a:p>
            <a:pPr algn="ctr"/>
            <a:r>
              <a:rPr lang="en-US" sz="3200" b="1" i="1" cap="none" spc="0" dirty="0" smtClean="0">
                <a:ln w="9525">
                  <a:solidFill>
                    <a:srgbClr val="C00000"/>
                  </a:solidFill>
                  <a:prstDash val="solid"/>
                </a:ln>
                <a:solidFill>
                  <a:srgbClr val="C00000"/>
                </a:solidFill>
                <a:effectLst/>
              </a:rPr>
              <a:t>GRANDMA MARCH</a:t>
            </a:r>
            <a:endParaRPr lang="en-US" sz="3200" b="1" i="1" cap="none" spc="0" dirty="0">
              <a:ln w="9525">
                <a:solidFill>
                  <a:srgbClr val="C00000"/>
                </a:solidFill>
                <a:prstDash val="solid"/>
              </a:ln>
              <a:solidFill>
                <a:srgbClr val="C00000"/>
              </a:solidFill>
              <a:effectLst/>
            </a:endParaRPr>
          </a:p>
        </p:txBody>
      </p:sp>
      <p:sp>
        <p:nvSpPr>
          <p:cNvPr id="13" name="Oval Callout 12"/>
          <p:cNvSpPr/>
          <p:nvPr/>
        </p:nvSpPr>
        <p:spPr>
          <a:xfrm>
            <a:off x="4652897" y="2930852"/>
            <a:ext cx="5024594" cy="2513424"/>
          </a:xfrm>
          <a:prstGeom prst="wedgeEllipseCallout">
            <a:avLst>
              <a:gd name="adj1" fmla="val -12859"/>
              <a:gd name="adj2" fmla="val -71515"/>
            </a:avLst>
          </a:prstGeom>
          <a:noFill/>
          <a:ln w="57150">
            <a:solidFill>
              <a:srgbClr val="C20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b="1" i="1" dirty="0">
                <a:solidFill>
                  <a:srgbClr val="C00000"/>
                </a:solidFill>
                <a:latin typeface="Times New Roman" panose="02020603050405020304" pitchFamily="18" charset="0"/>
                <a:cs typeface="Times New Roman" panose="02020603050405020304" pitchFamily="18" charset="0"/>
              </a:rPr>
              <a:t>For more than 1,000 years, we in Bulgaria have celebrated </a:t>
            </a:r>
            <a:r>
              <a:rPr lang="en-US" b="1" i="1" dirty="0">
                <a:solidFill>
                  <a:srgbClr val="C00000"/>
                </a:solidFill>
                <a:latin typeface="Times New Roman" panose="02020603050405020304" pitchFamily="18" charset="0"/>
                <a:cs typeface="Times New Roman" panose="02020603050405020304" pitchFamily="18" charset="0"/>
              </a:rPr>
              <a:t>a special</a:t>
            </a:r>
            <a:r>
              <a:rPr lang="bg-BG" b="1" i="1" dirty="0">
                <a:solidFill>
                  <a:srgbClr val="C00000"/>
                </a:solidFill>
                <a:latin typeface="Times New Roman" panose="02020603050405020304" pitchFamily="18" charset="0"/>
                <a:cs typeface="Times New Roman" panose="02020603050405020304" pitchFamily="18" charset="0"/>
              </a:rPr>
              <a:t> holiday on March 1st called ‘Baba Marta,’ Grandma March. ‘Mart’ in Bulgarian is the name for the month of March. This holiday symbolizes the coming of spring.</a:t>
            </a:r>
            <a:endParaRPr lang="en-US" b="1" i="1" dirty="0">
              <a:solidFill>
                <a:srgbClr val="C00000"/>
              </a:solidFill>
              <a:latin typeface="Times New Roman" panose="02020603050405020304" pitchFamily="18" charset="0"/>
              <a:cs typeface="Times New Roman" panose="02020603050405020304" pitchFamily="18" charset="0"/>
            </a:endParaRPr>
          </a:p>
        </p:txBody>
      </p:sp>
      <p:pic>
        <p:nvPicPr>
          <p:cNvPr id="10" name="Picture 6" descr="Резултат с изображение за мартеници"/>
          <p:cNvPicPr>
            <a:picLocks noChangeAspect="1" noChangeArrowheads="1"/>
          </p:cNvPicPr>
          <p:nvPr/>
        </p:nvPicPr>
        <p:blipFill rotWithShape="1">
          <a:blip r:embed="rId8" cstate="print">
            <a:extLst>
              <a:ext uri="{BEBA8EAE-BF5A-486C-A8C5-ECC9F3942E4B}">
                <a14:imgProps xmlns:a14="http://schemas.microsoft.com/office/drawing/2010/main" xmlns="">
                  <a14:imgLayer r:embed="rId9">
                    <a14:imgEffect>
                      <a14:artisticCrisscrossEtching/>
                    </a14:imgEffect>
                  </a14:imgLayer>
                </a14:imgProps>
              </a:ext>
              <a:ext uri="{28A0092B-C50C-407E-A947-70E740481C1C}">
                <a14:useLocalDpi xmlns:a14="http://schemas.microsoft.com/office/drawing/2010/main" xmlns="" val="0"/>
              </a:ext>
            </a:extLst>
          </a:blip>
          <a:srcRect l="4277" t="2746"/>
          <a:stretch/>
        </p:blipFill>
        <p:spPr bwMode="auto">
          <a:xfrm rot="20219428">
            <a:off x="10592190" y="113660"/>
            <a:ext cx="1437488" cy="1918087"/>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183203" y="5711238"/>
            <a:ext cx="4960778" cy="857968"/>
          </a:xfrm>
          <a:prstGeom prst="rect">
            <a:avLst/>
          </a:prstGeom>
        </p:spPr>
      </p:pic>
    </p:spTree>
    <p:extLst>
      <p:ext uri="{BB962C8B-B14F-4D97-AF65-F5344CB8AC3E}">
        <p14:creationId xmlns:p14="http://schemas.microsoft.com/office/powerpoint/2010/main" xmlns="" val="13649754"/>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1034"/>
                                        </p:tgtEl>
                                        <p:attrNameLst>
                                          <p:attrName>style.visibility</p:attrName>
                                        </p:attrNameLst>
                                      </p:cBhvr>
                                      <p:to>
                                        <p:strVal val="visible"/>
                                      </p:to>
                                    </p:set>
                                    <p:animEffect transition="in" filter="wipe(up)">
                                      <p:cBhvr>
                                        <p:cTn id="7" dur="500"/>
                                        <p:tgtEl>
                                          <p:spTgt spid="1034"/>
                                        </p:tgtEl>
                                      </p:cBhvr>
                                    </p:animEffect>
                                  </p:childTnLst>
                                </p:cTn>
                              </p:par>
                            </p:childTnLst>
                          </p:cTn>
                        </p:par>
                        <p:par>
                          <p:cTn id="8" fill="hold">
                            <p:stCondLst>
                              <p:cond delay="1000"/>
                            </p:stCondLst>
                            <p:childTnLst>
                              <p:par>
                                <p:cTn id="9" presetID="22" presetClass="entr" presetSubtype="1" fill="hold" grpId="0"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022681">
            <a:off x="216418" y="-69595"/>
            <a:ext cx="1905000" cy="1762125"/>
          </a:xfrm>
          <a:prstGeom prst="rect">
            <a:avLst/>
          </a:prstGeom>
        </p:spPr>
      </p:pic>
      <p:pic>
        <p:nvPicPr>
          <p:cNvPr id="12" name="Picture 2" descr="http://e-ecodb.bas.bg/rdb/drawings/vol2/Ciciconi.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artisticCrisscrossEtching/>
                    </a14:imgEffect>
                  </a14:imgLayer>
                </a14:imgProps>
              </a:ext>
              <a:ext uri="{28A0092B-C50C-407E-A947-70E740481C1C}">
                <a14:useLocalDpi xmlns:a14="http://schemas.microsoft.com/office/drawing/2010/main" xmlns="" val="0"/>
              </a:ext>
            </a:extLst>
          </a:blip>
          <a:srcRect/>
          <a:stretch>
            <a:fillRect/>
          </a:stretch>
        </p:blipFill>
        <p:spPr bwMode="auto">
          <a:xfrm>
            <a:off x="1" y="2150015"/>
            <a:ext cx="3121410" cy="4707986"/>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Свързано изображение"/>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255176" y="2289700"/>
            <a:ext cx="3744566" cy="427950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Oval Callout 3"/>
          <p:cNvSpPr/>
          <p:nvPr/>
        </p:nvSpPr>
        <p:spPr>
          <a:xfrm>
            <a:off x="2620765" y="2655217"/>
            <a:ext cx="5267034" cy="2757267"/>
          </a:xfrm>
          <a:prstGeom prst="wedgeEllipseCallout">
            <a:avLst>
              <a:gd name="adj1" fmla="val 64259"/>
              <a:gd name="adj2" fmla="val -845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000" b="1" i="1" dirty="0">
                <a:solidFill>
                  <a:schemeClr val="bg1"/>
                </a:solidFill>
                <a:latin typeface="Times New Roman" panose="02020603050405020304" pitchFamily="18" charset="0"/>
                <a:cs typeface="Times New Roman" panose="02020603050405020304" pitchFamily="18" charset="0"/>
              </a:rPr>
              <a:t>Some </a:t>
            </a:r>
            <a:r>
              <a:rPr lang="en-US" sz="2000" b="1" i="1" dirty="0">
                <a:solidFill>
                  <a:schemeClr val="bg1"/>
                </a:solidFill>
                <a:latin typeface="Times New Roman" panose="02020603050405020304" pitchFamily="18" charset="0"/>
                <a:cs typeface="Times New Roman" panose="02020603050405020304" pitchFamily="18" charset="0"/>
              </a:rPr>
              <a:t>people </a:t>
            </a:r>
            <a:r>
              <a:rPr lang="bg-BG" sz="2000" b="1" i="1" dirty="0">
                <a:solidFill>
                  <a:schemeClr val="bg1"/>
                </a:solidFill>
                <a:latin typeface="Times New Roman" panose="02020603050405020304" pitchFamily="18" charset="0"/>
                <a:cs typeface="Times New Roman" panose="02020603050405020304" pitchFamily="18" charset="0"/>
              </a:rPr>
              <a:t>like wear</a:t>
            </a:r>
            <a:r>
              <a:rPr lang="en-US" sz="2000" b="1" i="1" dirty="0" err="1">
                <a:solidFill>
                  <a:schemeClr val="bg1"/>
                </a:solidFill>
                <a:latin typeface="Times New Roman" panose="02020603050405020304" pitchFamily="18" charset="0"/>
                <a:cs typeface="Times New Roman" panose="02020603050405020304" pitchFamily="18" charset="0"/>
              </a:rPr>
              <a:t>ing</a:t>
            </a:r>
            <a:r>
              <a:rPr lang="bg-BG" sz="2000" b="1" i="1" dirty="0">
                <a:solidFill>
                  <a:schemeClr val="bg1"/>
                </a:solidFill>
                <a:latin typeface="Times New Roman" panose="02020603050405020304" pitchFamily="18" charset="0"/>
                <a:cs typeface="Times New Roman" panose="02020603050405020304" pitchFamily="18" charset="0"/>
              </a:rPr>
              <a:t> the Martenitsa around their wrists. Sometimes people tie it to the branch of a tree or bush to leave there. You can find the Martenitsas hanging there in the branches as you walk outside.</a:t>
            </a:r>
            <a:endParaRPr lang="en-US" sz="2000" b="1" i="1" dirty="0">
              <a:solidFill>
                <a:schemeClr val="bg1"/>
              </a:solidFill>
              <a:latin typeface="Times New Roman" panose="02020603050405020304" pitchFamily="18" charset="0"/>
              <a:cs typeface="Times New Roman" panose="02020603050405020304" pitchFamily="18" charset="0"/>
            </a:endParaRPr>
          </a:p>
          <a:p>
            <a:endParaRPr lang="en-US" dirty="0">
              <a:solidFill>
                <a:schemeClr val="bg1"/>
              </a:solidFill>
            </a:endParaRPr>
          </a:p>
        </p:txBody>
      </p:sp>
      <p:sp>
        <p:nvSpPr>
          <p:cNvPr id="11" name="Oval Callout 10"/>
          <p:cNvSpPr/>
          <p:nvPr/>
        </p:nvSpPr>
        <p:spPr>
          <a:xfrm>
            <a:off x="5475189" y="178678"/>
            <a:ext cx="4825219" cy="2342772"/>
          </a:xfrm>
          <a:prstGeom prst="wedgeEllipseCallout">
            <a:avLst>
              <a:gd name="adj1" fmla="val 20374"/>
              <a:gd name="adj2" fmla="val 8010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000" b="1" i="1" dirty="0">
                <a:solidFill>
                  <a:schemeClr val="bg1"/>
                </a:solidFill>
                <a:latin typeface="Times New Roman" panose="02020603050405020304" pitchFamily="18" charset="0"/>
                <a:cs typeface="Times New Roman" panose="02020603050405020304" pitchFamily="18" charset="0"/>
              </a:rPr>
              <a:t>The belief is that if you wear the Martenitsa, Baba Marta will help you, and spring will come more quickly. People often give a Martenitsa as a gift to a friend or relative.</a:t>
            </a:r>
            <a:endParaRPr lang="en-US" sz="2000" b="1" i="1" dirty="0">
              <a:solidFill>
                <a:schemeClr val="bg1"/>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294398" y="5715592"/>
            <a:ext cx="4960778" cy="857968"/>
          </a:xfrm>
          <a:prstGeom prst="rect">
            <a:avLst/>
          </a:prstGeom>
        </p:spPr>
      </p:pic>
      <p:pic>
        <p:nvPicPr>
          <p:cNvPr id="19" name="Picture 6" descr="Резултат с изображение за мартеници"/>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4277" t="2746"/>
          <a:stretch/>
        </p:blipFill>
        <p:spPr bwMode="auto">
          <a:xfrm rot="20273877">
            <a:off x="1902020" y="-194920"/>
            <a:ext cx="1437488" cy="19180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81370180"/>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childTnLst>
                          </p:cTn>
                        </p:par>
                        <p:par>
                          <p:cTn id="8" fill="hold">
                            <p:stCondLst>
                              <p:cond delay="1000"/>
                            </p:stCondLst>
                            <p:childTnLst>
                              <p:par>
                                <p:cTn id="9" presetID="22" presetClass="entr" presetSubtype="2"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2000"/>
                            </p:stCondLst>
                            <p:childTnLst>
                              <p:par>
                                <p:cTn id="13" presetID="22" presetClass="entr" presetSubtype="4" fill="hold" grpId="0" nodeType="afterEffect">
                                  <p:stCondLst>
                                    <p:cond delay="200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BEBA8EAE-BF5A-486C-A8C5-ECC9F3942E4B}">
                <a14:imgProps xmlns:a14="http://schemas.microsoft.com/office/drawing/2010/main" xmlns="">
                  <a14:imgLayer r:embed="rId3">
                    <a14:imgEffect>
                      <a14:artisticCrisscrossEtching trans="74000"/>
                    </a14:imgEffect>
                  </a14:imgLayer>
                </a14:imgProps>
              </a:ext>
              <a:ext uri="{28A0092B-C50C-407E-A947-70E740481C1C}">
                <a14:useLocalDpi xmlns:a14="http://schemas.microsoft.com/office/drawing/2010/main" xmlns="" val="0"/>
              </a:ext>
            </a:extLst>
          </a:blip>
          <a:stretch>
            <a:fillRect/>
          </a:stretch>
        </p:blipFill>
        <p:spPr>
          <a:xfrm>
            <a:off x="-1" y="0"/>
            <a:ext cx="12195263" cy="6858000"/>
          </a:xfrm>
          <a:prstGeom prst="rect">
            <a:avLst/>
          </a:prstGeom>
        </p:spPr>
      </p:pic>
      <p:pic>
        <p:nvPicPr>
          <p:cNvPr id="2052" name="Picture 4" descr="Резултат с изображение за мартеница 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17316" y="-78196"/>
            <a:ext cx="2796631" cy="2424183"/>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xmlns="" val="0"/>
              </a:ext>
            </a:extLst>
          </a:blip>
          <a:srcRect l="10742" t="1797" r="22515"/>
          <a:stretch/>
        </p:blipFill>
        <p:spPr>
          <a:xfrm rot="749830">
            <a:off x="6398833" y="3022542"/>
            <a:ext cx="1794427" cy="2564750"/>
          </a:xfrm>
          <a:prstGeom prst="rect">
            <a:avLst/>
          </a:prstGeom>
        </p:spPr>
      </p:pic>
      <p:sp>
        <p:nvSpPr>
          <p:cNvPr id="12" name="Oval Callout 11"/>
          <p:cNvSpPr/>
          <p:nvPr/>
        </p:nvSpPr>
        <p:spPr>
          <a:xfrm>
            <a:off x="7043828" y="1493303"/>
            <a:ext cx="4888609" cy="1926239"/>
          </a:xfrm>
          <a:prstGeom prst="wedgeEllipseCallout">
            <a:avLst>
              <a:gd name="adj1" fmla="val -9896"/>
              <a:gd name="adj2" fmla="val 47888"/>
            </a:avLst>
          </a:prstGeom>
          <a:noFill/>
          <a:ln w="57150">
            <a:solidFill>
              <a:srgbClr val="C20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400" b="1" i="1" dirty="0">
                <a:solidFill>
                  <a:srgbClr val="C00000"/>
                </a:solidFill>
                <a:latin typeface="Times New Roman" panose="02020603050405020304" pitchFamily="18" charset="0"/>
                <a:cs typeface="Times New Roman" panose="02020603050405020304" pitchFamily="18" charset="0"/>
              </a:rPr>
              <a:t>We wear it until March 22, and some people wear it until they see a stork or the first buds of a tree</a:t>
            </a:r>
            <a:r>
              <a:rPr lang="bg-BG" sz="2400" b="1" i="1" dirty="0" smtClean="0">
                <a:solidFill>
                  <a:srgbClr val="C00000"/>
                </a:solidFill>
                <a:latin typeface="Times New Roman" panose="02020603050405020304" pitchFamily="18" charset="0"/>
                <a:cs typeface="Times New Roman" panose="02020603050405020304" pitchFamily="18" charset="0"/>
              </a:rPr>
              <a:t>. </a:t>
            </a:r>
            <a:endParaRPr lang="en-US" sz="2400" b="1" i="1" dirty="0">
              <a:solidFill>
                <a:srgbClr val="C00000"/>
              </a:solidFill>
              <a:latin typeface="Times New Roman" panose="02020603050405020304" pitchFamily="18" charset="0"/>
              <a:cs typeface="Times New Roman" panose="02020603050405020304" pitchFamily="18" charset="0"/>
            </a:endParaRPr>
          </a:p>
        </p:txBody>
      </p:sp>
      <p:sp>
        <p:nvSpPr>
          <p:cNvPr id="13" name="Oval Callout 12"/>
          <p:cNvSpPr/>
          <p:nvPr/>
        </p:nvSpPr>
        <p:spPr>
          <a:xfrm>
            <a:off x="104598" y="1536692"/>
            <a:ext cx="4987017" cy="1892308"/>
          </a:xfrm>
          <a:prstGeom prst="wedgeEllipseCallout">
            <a:avLst>
              <a:gd name="adj1" fmla="val -9896"/>
              <a:gd name="adj2" fmla="val 47888"/>
            </a:avLst>
          </a:prstGeom>
          <a:noFill/>
          <a:ln w="57150">
            <a:solidFill>
              <a:srgbClr val="C20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400" b="1" i="1" dirty="0">
                <a:solidFill>
                  <a:srgbClr val="C00000"/>
                </a:solidFill>
                <a:latin typeface="Times New Roman" panose="02020603050405020304" pitchFamily="18" charset="0"/>
                <a:cs typeface="Times New Roman" panose="02020603050405020304" pitchFamily="18" charset="0"/>
              </a:rPr>
              <a:t>Bulgarians wear a small special ornament made of red and white yarn on this day, called ‘Martenitsa’</a:t>
            </a:r>
            <a:r>
              <a:rPr lang="en-US" sz="2400" b="1" i="1" dirty="0">
                <a:solidFill>
                  <a:srgbClr val="C00000"/>
                </a:solidFill>
                <a:latin typeface="Times New Roman" panose="02020603050405020304" pitchFamily="18" charset="0"/>
                <a:cs typeface="Times New Roman" panose="02020603050405020304" pitchFamily="18" charset="0"/>
              </a:rPr>
              <a:t>.</a:t>
            </a:r>
            <a:r>
              <a:rPr lang="bg-BG" sz="2000" b="1" i="1" dirty="0">
                <a:solidFill>
                  <a:srgbClr val="C00000"/>
                </a:solidFill>
                <a:latin typeface="Times New Roman" panose="02020603050405020304" pitchFamily="18" charset="0"/>
                <a:cs typeface="Times New Roman" panose="02020603050405020304" pitchFamily="18" charset="0"/>
              </a:rPr>
              <a:t> </a:t>
            </a:r>
            <a:endParaRPr lang="en-US" sz="2000" b="1" i="1" dirty="0">
              <a:solidFill>
                <a:srgbClr val="C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20358934">
            <a:off x="3540864" y="2994497"/>
            <a:ext cx="2572246" cy="2572246"/>
          </a:xfrm>
          <a:prstGeom prst="rect">
            <a:avLst/>
          </a:prstGeom>
        </p:spPr>
      </p:pic>
      <p:sp>
        <p:nvSpPr>
          <p:cNvPr id="10" name="Rectangle 9"/>
          <p:cNvSpPr/>
          <p:nvPr/>
        </p:nvSpPr>
        <p:spPr>
          <a:xfrm>
            <a:off x="3541558" y="5743028"/>
            <a:ext cx="5112144" cy="707886"/>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000" b="1" i="1" dirty="0">
                <a:ln w="9525">
                  <a:solidFill>
                    <a:schemeClr val="bg1"/>
                  </a:solidFill>
                  <a:prstDash val="solid"/>
                </a:ln>
                <a:solidFill>
                  <a:srgbClr val="C20E0E"/>
                </a:solidFill>
                <a:effectLst>
                  <a:outerShdw blurRad="12700" dist="38100" dir="2700000" algn="tl" rotWithShape="0">
                    <a:schemeClr val="bg1">
                      <a:lumMod val="50000"/>
                    </a:schemeClr>
                  </a:outerShdw>
                  <a:reflection blurRad="6350" stA="60000" endA="900" endPos="58000" dir="5400000" sy="-100000" algn="bl" rotWithShape="0"/>
                </a:effectLst>
              </a:rPr>
              <a:t>MARTENITSA </a:t>
            </a:r>
            <a:r>
              <a:rPr lang="en-US" sz="4000" b="1" i="1" dirty="0" smtClean="0">
                <a:ln w="9525">
                  <a:solidFill>
                    <a:schemeClr val="bg1"/>
                  </a:solidFill>
                  <a:prstDash val="solid"/>
                </a:ln>
                <a:solidFill>
                  <a:srgbClr val="C20E0E"/>
                </a:solidFill>
                <a:effectLst>
                  <a:outerShdw blurRad="12700" dist="38100" dir="2700000" algn="tl" rotWithShape="0">
                    <a:schemeClr val="bg1">
                      <a:lumMod val="50000"/>
                    </a:schemeClr>
                  </a:outerShdw>
                  <a:reflection blurRad="6350" stA="60000" endA="900" endPos="58000" dir="5400000" sy="-100000" algn="bl" rotWithShape="0"/>
                </a:effectLst>
              </a:rPr>
              <a:t>LEGEND</a:t>
            </a:r>
            <a:endParaRPr lang="en-US" sz="4000" b="1" i="1" cap="none" spc="0" dirty="0">
              <a:ln w="9525">
                <a:solidFill>
                  <a:schemeClr val="bg1"/>
                </a:solidFill>
                <a:prstDash val="solid"/>
              </a:ln>
              <a:solidFill>
                <a:srgbClr val="C20E0E"/>
              </a:solidFill>
              <a:effectLst>
                <a:outerShdw blurRad="12700" dist="38100" dir="2700000" algn="tl" rotWithShape="0">
                  <a:schemeClr val="bg1">
                    <a:lumMod val="50000"/>
                  </a:schemeClr>
                </a:outerShdw>
                <a:reflection blurRad="6350" stA="60000" endA="900" endPos="58000" dir="5400000" sy="-100000" algn="bl" rotWithShape="0"/>
              </a:effectLst>
            </a:endParaRPr>
          </a:p>
        </p:txBody>
      </p:sp>
    </p:spTree>
    <p:extLst>
      <p:ext uri="{BB962C8B-B14F-4D97-AF65-F5344CB8AC3E}">
        <p14:creationId xmlns:p14="http://schemas.microsoft.com/office/powerpoint/2010/main" xmlns="" val="2716130312"/>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1000"/>
                            </p:stCondLst>
                            <p:childTnLst>
                              <p:par>
                                <p:cTn id="9" presetID="22" presetClass="entr" presetSubtype="1"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2000"/>
                            </p:stCondLst>
                            <p:childTnLst>
                              <p:par>
                                <p:cTn id="13" presetID="22" presetClass="entr" presetSubtype="2" fill="hold" grpId="0" nodeType="afterEffect">
                                  <p:stCondLst>
                                    <p:cond delay="200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childTnLst>
                          </p:cTn>
                        </p:par>
                        <p:par>
                          <p:cTn id="16" fill="hold">
                            <p:stCondLst>
                              <p:cond delay="4500"/>
                            </p:stCondLst>
                            <p:childTnLst>
                              <p:par>
                                <p:cTn id="17" presetID="22" presetClass="entr" presetSubtype="1" fill="hold" nodeType="after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BEBA8EAE-BF5A-486C-A8C5-ECC9F3942E4B}">
                <a14:imgProps xmlns:a14="http://schemas.microsoft.com/office/drawing/2010/main" xmlns="">
                  <a14:imgLayer r:embed="rId3">
                    <a14:imgEffect>
                      <a14:artisticCrisscrossEtching trans="74000"/>
                    </a14:imgEffect>
                  </a14:imgLayer>
                </a14:imgProps>
              </a:ext>
              <a:ext uri="{28A0092B-C50C-407E-A947-70E740481C1C}">
                <a14:useLocalDpi xmlns:a14="http://schemas.microsoft.com/office/drawing/2010/main" xmlns="" val="0"/>
              </a:ext>
            </a:extLst>
          </a:blip>
          <a:stretch>
            <a:fillRect/>
          </a:stretch>
        </p:blipFill>
        <p:spPr>
          <a:xfrm>
            <a:off x="-1" y="0"/>
            <a:ext cx="12195263" cy="6858000"/>
          </a:xfrm>
          <a:prstGeom prst="rect">
            <a:avLst/>
          </a:prstGeom>
        </p:spPr>
      </p:pic>
      <p:sp>
        <p:nvSpPr>
          <p:cNvPr id="4" name="Oval Callout 3"/>
          <p:cNvSpPr/>
          <p:nvPr/>
        </p:nvSpPr>
        <p:spPr>
          <a:xfrm>
            <a:off x="664967" y="260387"/>
            <a:ext cx="2700997" cy="1111348"/>
          </a:xfrm>
          <a:prstGeom prst="wedgeEllipseCallout">
            <a:avLst>
              <a:gd name="adj1" fmla="val 27344"/>
              <a:gd name="adj2" fmla="val 29715"/>
            </a:avLst>
          </a:prstGeom>
          <a:noFill/>
          <a:ln w="57150">
            <a:solidFill>
              <a:srgbClr val="C20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b="1" dirty="0">
                <a:solidFill>
                  <a:srgbClr val="C00000"/>
                </a:solidFill>
              </a:rPr>
              <a:t>The tradition comes from the following </a:t>
            </a:r>
            <a:r>
              <a:rPr lang="bg-BG" b="1" dirty="0" smtClean="0">
                <a:solidFill>
                  <a:srgbClr val="C00000"/>
                </a:solidFill>
              </a:rPr>
              <a:t>legend</a:t>
            </a:r>
            <a:r>
              <a:rPr lang="en-US" b="1" dirty="0" smtClean="0">
                <a:solidFill>
                  <a:srgbClr val="C00000"/>
                </a:solidFill>
              </a:rPr>
              <a:t>:</a:t>
            </a:r>
            <a:endParaRPr lang="en-US" b="1" dirty="0">
              <a:solidFill>
                <a:srgbClr val="C00000"/>
              </a:solidFill>
            </a:endParaRPr>
          </a:p>
        </p:txBody>
      </p:sp>
      <p:pic>
        <p:nvPicPr>
          <p:cNvPr id="2052" name="Picture 4" descr="Резултат с изображение за легендата за мартениците"/>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16877" y="2253896"/>
            <a:ext cx="2577654" cy="1924648"/>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7" name="Oval Callout 6"/>
          <p:cNvSpPr/>
          <p:nvPr/>
        </p:nvSpPr>
        <p:spPr>
          <a:xfrm>
            <a:off x="446298" y="2414403"/>
            <a:ext cx="4052584" cy="1547445"/>
          </a:xfrm>
          <a:prstGeom prst="wedgeEllipseCallout">
            <a:avLst>
              <a:gd name="adj1" fmla="val -9896"/>
              <a:gd name="adj2" fmla="val 47888"/>
            </a:avLst>
          </a:prstGeom>
          <a:noFill/>
          <a:ln w="57150">
            <a:solidFill>
              <a:srgbClr val="C20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b="1" dirty="0">
                <a:solidFill>
                  <a:srgbClr val="C00000"/>
                </a:solidFill>
              </a:rPr>
              <a:t>Khan Asparuh, the first Bulgarian king, had a sister called Huba. She was held captive in another kingdom. </a:t>
            </a:r>
            <a:endParaRPr lang="en-US" b="1" dirty="0">
              <a:solidFill>
                <a:srgbClr val="C00000"/>
              </a:solidFill>
            </a:endParaRPr>
          </a:p>
        </p:txBody>
      </p:sp>
      <p:sp>
        <p:nvSpPr>
          <p:cNvPr id="8" name="Oval Callout 7"/>
          <p:cNvSpPr/>
          <p:nvPr/>
        </p:nvSpPr>
        <p:spPr>
          <a:xfrm>
            <a:off x="4047166" y="234841"/>
            <a:ext cx="4606631" cy="1885070"/>
          </a:xfrm>
          <a:prstGeom prst="wedgeEllipseCallout">
            <a:avLst>
              <a:gd name="adj1" fmla="val -9896"/>
              <a:gd name="adj2" fmla="val 47888"/>
            </a:avLst>
          </a:prstGeom>
          <a:noFill/>
          <a:ln w="57150">
            <a:solidFill>
              <a:srgbClr val="C20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b="1" dirty="0" smtClean="0">
                <a:solidFill>
                  <a:srgbClr val="C00000"/>
                </a:solidFill>
              </a:rPr>
              <a:t>Asparuh sent a message to his sister that he had found a land where they could settle down south of the Danube River, a place that nowadays is Bulgaria</a:t>
            </a:r>
            <a:r>
              <a:rPr lang="bg-BG" dirty="0" smtClean="0">
                <a:solidFill>
                  <a:srgbClr val="C00000"/>
                </a:solidFill>
              </a:rPr>
              <a:t>.</a:t>
            </a:r>
            <a:endParaRPr lang="en-US" b="1" dirty="0">
              <a:solidFill>
                <a:srgbClr val="C00000"/>
              </a:solidFill>
            </a:endParaRPr>
          </a:p>
        </p:txBody>
      </p:sp>
      <p:sp>
        <p:nvSpPr>
          <p:cNvPr id="9" name="Oval Callout 8"/>
          <p:cNvSpPr/>
          <p:nvPr/>
        </p:nvSpPr>
        <p:spPr>
          <a:xfrm>
            <a:off x="7712318" y="2321340"/>
            <a:ext cx="3950199" cy="2575673"/>
          </a:xfrm>
          <a:prstGeom prst="wedgeEllipseCallout">
            <a:avLst>
              <a:gd name="adj1" fmla="val -9896"/>
              <a:gd name="adj2" fmla="val 47888"/>
            </a:avLst>
          </a:prstGeom>
          <a:noFill/>
          <a:ln w="57150">
            <a:solidFill>
              <a:srgbClr val="C20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b="1" dirty="0">
                <a:solidFill>
                  <a:srgbClr val="C00000"/>
                </a:solidFill>
              </a:rPr>
              <a:t>When Huba got the good news from her brother, she managed to escape from captivity and run away. She rode on horseback without stopping until she reached the Danube </a:t>
            </a:r>
            <a:r>
              <a:rPr lang="bg-BG" b="1" dirty="0" smtClean="0">
                <a:solidFill>
                  <a:srgbClr val="C00000"/>
                </a:solidFill>
              </a:rPr>
              <a:t>River. </a:t>
            </a:r>
            <a:endParaRPr lang="en-US" b="1" dirty="0">
              <a:solidFill>
                <a:srgbClr val="C00000"/>
              </a:solidFill>
            </a:endParaRPr>
          </a:p>
        </p:txBody>
      </p:sp>
      <p:sp>
        <p:nvSpPr>
          <p:cNvPr id="11" name="Oval Callout 10"/>
          <p:cNvSpPr/>
          <p:nvPr/>
        </p:nvSpPr>
        <p:spPr>
          <a:xfrm>
            <a:off x="3365964" y="4305216"/>
            <a:ext cx="3890305" cy="1512277"/>
          </a:xfrm>
          <a:prstGeom prst="wedgeEllipseCallout">
            <a:avLst>
              <a:gd name="adj1" fmla="val -9896"/>
              <a:gd name="adj2" fmla="val 47888"/>
            </a:avLst>
          </a:prstGeom>
          <a:noFill/>
          <a:ln w="57150">
            <a:solidFill>
              <a:srgbClr val="C20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b="1" dirty="0">
                <a:solidFill>
                  <a:srgbClr val="C00000"/>
                </a:solidFill>
              </a:rPr>
              <a:t>She looked for some way to cross the mighty river but couldn’t find a ford to pass across. </a:t>
            </a:r>
            <a:endParaRPr lang="en-US" b="1" dirty="0">
              <a:solidFill>
                <a:srgbClr val="C00000"/>
              </a:solidFill>
            </a:endParaRPr>
          </a:p>
        </p:txBody>
      </p:sp>
      <p:sp>
        <p:nvSpPr>
          <p:cNvPr id="19" name="Left Arrow 18"/>
          <p:cNvSpPr/>
          <p:nvPr/>
        </p:nvSpPr>
        <p:spPr>
          <a:xfrm rot="19221330" flipH="1">
            <a:off x="3475345" y="1830190"/>
            <a:ext cx="693337" cy="352697"/>
          </a:xfrm>
          <a:prstGeom prst="leftArrow">
            <a:avLst/>
          </a:prstGeom>
          <a:solidFill>
            <a:srgbClr val="C20E0E"/>
          </a:solidFill>
          <a:ln>
            <a:solidFill>
              <a:srgbClr val="C20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0E0E"/>
              </a:solidFill>
            </a:endParaRPr>
          </a:p>
        </p:txBody>
      </p:sp>
      <p:sp>
        <p:nvSpPr>
          <p:cNvPr id="20" name="Left Arrow 19"/>
          <p:cNvSpPr/>
          <p:nvPr/>
        </p:nvSpPr>
        <p:spPr>
          <a:xfrm rot="13480678">
            <a:off x="8489686" y="1804837"/>
            <a:ext cx="693337" cy="352697"/>
          </a:xfrm>
          <a:prstGeom prst="leftArrow">
            <a:avLst/>
          </a:prstGeom>
          <a:solidFill>
            <a:srgbClr val="C20E0E"/>
          </a:solidFill>
          <a:ln>
            <a:solidFill>
              <a:srgbClr val="C20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0E0E"/>
              </a:solidFill>
            </a:endParaRPr>
          </a:p>
        </p:txBody>
      </p:sp>
      <p:sp>
        <p:nvSpPr>
          <p:cNvPr id="21" name="Left Arrow 20"/>
          <p:cNvSpPr/>
          <p:nvPr/>
        </p:nvSpPr>
        <p:spPr>
          <a:xfrm rot="19837981">
            <a:off x="7515990" y="4694535"/>
            <a:ext cx="693337" cy="352697"/>
          </a:xfrm>
          <a:prstGeom prst="leftArrow">
            <a:avLst/>
          </a:prstGeom>
          <a:solidFill>
            <a:srgbClr val="C20E0E"/>
          </a:solidFill>
          <a:ln>
            <a:solidFill>
              <a:srgbClr val="C20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0E0E"/>
              </a:solidFill>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20506264">
            <a:off x="658161" y="4150197"/>
            <a:ext cx="2393502" cy="2393502"/>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xmlns="" val="888263987"/>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2500"/>
                            </p:stCondLst>
                            <p:childTnLst>
                              <p:par>
                                <p:cTn id="13" presetID="22" presetClass="entr" presetSubtype="8" fill="hold" grpId="0" nodeType="afterEffect">
                                  <p:stCondLst>
                                    <p:cond delay="200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5000"/>
                            </p:stCondLst>
                            <p:childTnLst>
                              <p:par>
                                <p:cTn id="17" presetID="22" presetClass="entr" presetSubtype="8" fill="hold" grpId="0"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6500"/>
                            </p:stCondLst>
                            <p:childTnLst>
                              <p:par>
                                <p:cTn id="21" presetID="22" presetClass="entr" presetSubtype="8" fill="hold" grpId="0" nodeType="afterEffect">
                                  <p:stCondLst>
                                    <p:cond delay="200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par>
                          <p:cTn id="24" fill="hold">
                            <p:stCondLst>
                              <p:cond delay="9000"/>
                            </p:stCondLst>
                            <p:childTnLst>
                              <p:par>
                                <p:cTn id="25" presetID="22" presetClass="entr" presetSubtype="1" fill="hold" grpId="0" nodeType="after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par>
                          <p:cTn id="28" fill="hold">
                            <p:stCondLst>
                              <p:cond delay="10500"/>
                            </p:stCondLst>
                            <p:childTnLst>
                              <p:par>
                                <p:cTn id="29" presetID="22" presetClass="entr" presetSubtype="2" fill="hold" grpId="0" nodeType="afterEffect">
                                  <p:stCondLst>
                                    <p:cond delay="2000"/>
                                  </p:stCondLst>
                                  <p:childTnLst>
                                    <p:set>
                                      <p:cBhvr>
                                        <p:cTn id="30" dur="1" fill="hold">
                                          <p:stCondLst>
                                            <p:cond delay="0"/>
                                          </p:stCondLst>
                                        </p:cTn>
                                        <p:tgtEl>
                                          <p:spTgt spid="21"/>
                                        </p:tgtEl>
                                        <p:attrNameLst>
                                          <p:attrName>style.visibility</p:attrName>
                                        </p:attrNameLst>
                                      </p:cBhvr>
                                      <p:to>
                                        <p:strVal val="visible"/>
                                      </p:to>
                                    </p:set>
                                    <p:animEffect transition="in" filter="wipe(right)">
                                      <p:cBhvr>
                                        <p:cTn id="31" dur="250"/>
                                        <p:tgtEl>
                                          <p:spTgt spid="21"/>
                                        </p:tgtEl>
                                      </p:cBhvr>
                                    </p:animEffect>
                                  </p:childTnLst>
                                </p:cTn>
                              </p:par>
                            </p:childTnLst>
                          </p:cTn>
                        </p:par>
                        <p:par>
                          <p:cTn id="32" fill="hold">
                            <p:stCondLst>
                              <p:cond delay="12750"/>
                            </p:stCondLst>
                            <p:childTnLst>
                              <p:par>
                                <p:cTn id="33" presetID="22" presetClass="entr" presetSubtype="2" fill="hold" grpId="0" nodeType="afterEffect">
                                  <p:stCondLst>
                                    <p:cond delay="1000"/>
                                  </p:stCondLst>
                                  <p:childTnLst>
                                    <p:set>
                                      <p:cBhvr>
                                        <p:cTn id="34" dur="1" fill="hold">
                                          <p:stCondLst>
                                            <p:cond delay="0"/>
                                          </p:stCondLst>
                                        </p:cTn>
                                        <p:tgtEl>
                                          <p:spTgt spid="11"/>
                                        </p:tgtEl>
                                        <p:attrNameLst>
                                          <p:attrName>style.visibility</p:attrName>
                                        </p:attrNameLst>
                                      </p:cBhvr>
                                      <p:to>
                                        <p:strVal val="visible"/>
                                      </p:to>
                                    </p:set>
                                    <p:animEffect transition="in" filter="wipe(righ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1" grpId="0" animBg="1"/>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BEBA8EAE-BF5A-486C-A8C5-ECC9F3942E4B}">
                <a14:imgProps xmlns:a14="http://schemas.microsoft.com/office/drawing/2010/main" xmlns="">
                  <a14:imgLayer r:embed="rId3">
                    <a14:imgEffect>
                      <a14:artisticCrisscrossEtching trans="74000"/>
                    </a14:imgEffect>
                  </a14:imgLayer>
                </a14:imgProps>
              </a:ext>
              <a:ext uri="{28A0092B-C50C-407E-A947-70E740481C1C}">
                <a14:useLocalDpi xmlns:a14="http://schemas.microsoft.com/office/drawing/2010/main" xmlns="" val="0"/>
              </a:ext>
            </a:extLst>
          </a:blip>
          <a:stretch>
            <a:fillRect/>
          </a:stretch>
        </p:blipFill>
        <p:spPr>
          <a:xfrm>
            <a:off x="-3263" y="0"/>
            <a:ext cx="12195263" cy="6858000"/>
          </a:xfrm>
          <a:prstGeom prst="rect">
            <a:avLst/>
          </a:prstGeom>
        </p:spPr>
      </p:pic>
      <p:sp>
        <p:nvSpPr>
          <p:cNvPr id="6" name="Oval Callout 5"/>
          <p:cNvSpPr/>
          <p:nvPr/>
        </p:nvSpPr>
        <p:spPr>
          <a:xfrm>
            <a:off x="97872" y="1865467"/>
            <a:ext cx="5032821" cy="1882713"/>
          </a:xfrm>
          <a:prstGeom prst="wedgeEllipseCallout">
            <a:avLst>
              <a:gd name="adj1" fmla="val -9896"/>
              <a:gd name="adj2" fmla="val 47888"/>
            </a:avLst>
          </a:prstGeom>
          <a:noFill/>
          <a:ln w="57150">
            <a:solidFill>
              <a:srgbClr val="C20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b="1" dirty="0">
                <a:solidFill>
                  <a:srgbClr val="C00000"/>
                </a:solidFill>
              </a:rPr>
              <a:t>So then she tied a thread of white yarn to one of the legs of a falcon sent by her brother and let him fly up into the air, holding the other end of the thin thread in her hands.</a:t>
            </a:r>
            <a:endParaRPr lang="en-US" b="1" dirty="0">
              <a:solidFill>
                <a:srgbClr val="C00000"/>
              </a:solidFill>
            </a:endParaRPr>
          </a:p>
        </p:txBody>
      </p:sp>
      <p:sp>
        <p:nvSpPr>
          <p:cNvPr id="7" name="Oval Callout 6"/>
          <p:cNvSpPr/>
          <p:nvPr/>
        </p:nvSpPr>
        <p:spPr>
          <a:xfrm>
            <a:off x="3328170" y="91705"/>
            <a:ext cx="5588774" cy="1693939"/>
          </a:xfrm>
          <a:prstGeom prst="wedgeEllipseCallout">
            <a:avLst>
              <a:gd name="adj1" fmla="val -9896"/>
              <a:gd name="adj2" fmla="val 47888"/>
            </a:avLst>
          </a:prstGeom>
          <a:noFill/>
          <a:ln w="57150">
            <a:solidFill>
              <a:srgbClr val="C20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b="1" dirty="0">
                <a:solidFill>
                  <a:srgbClr val="C00000"/>
                </a:solidFill>
              </a:rPr>
              <a:t>The falcon flew away to find a ford for passage across the river and just then, when he found a place, an arrow shot by an enemy pierced the falcon, and he fell to the ground dead. </a:t>
            </a:r>
            <a:endParaRPr lang="en-US" b="1" dirty="0">
              <a:solidFill>
                <a:srgbClr val="C00000"/>
              </a:solidFill>
            </a:endParaRPr>
          </a:p>
        </p:txBody>
      </p:sp>
      <p:sp>
        <p:nvSpPr>
          <p:cNvPr id="8" name="Oval Callout 7"/>
          <p:cNvSpPr/>
          <p:nvPr/>
        </p:nvSpPr>
        <p:spPr>
          <a:xfrm>
            <a:off x="9303154" y="1159368"/>
            <a:ext cx="2837592" cy="1415038"/>
          </a:xfrm>
          <a:prstGeom prst="wedgeEllipseCallout">
            <a:avLst>
              <a:gd name="adj1" fmla="val -9896"/>
              <a:gd name="adj2" fmla="val 47888"/>
            </a:avLst>
          </a:prstGeom>
          <a:noFill/>
          <a:ln w="57150">
            <a:solidFill>
              <a:srgbClr val="C20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b="1" dirty="0" smtClean="0">
                <a:solidFill>
                  <a:srgbClr val="C00000"/>
                </a:solidFill>
              </a:rPr>
              <a:t>The </a:t>
            </a:r>
            <a:r>
              <a:rPr lang="bg-BG" b="1" dirty="0">
                <a:solidFill>
                  <a:srgbClr val="C00000"/>
                </a:solidFill>
              </a:rPr>
              <a:t>yarn became red from his blood.</a:t>
            </a:r>
            <a:endParaRPr lang="en-US" b="1" dirty="0">
              <a:solidFill>
                <a:srgbClr val="C00000"/>
              </a:solidFill>
            </a:endParaRPr>
          </a:p>
        </p:txBody>
      </p:sp>
      <p:sp>
        <p:nvSpPr>
          <p:cNvPr id="9" name="Oval Callout 8"/>
          <p:cNvSpPr/>
          <p:nvPr/>
        </p:nvSpPr>
        <p:spPr>
          <a:xfrm>
            <a:off x="5286092" y="2497483"/>
            <a:ext cx="4976189" cy="1882713"/>
          </a:xfrm>
          <a:prstGeom prst="wedgeEllipseCallout">
            <a:avLst>
              <a:gd name="adj1" fmla="val -9896"/>
              <a:gd name="adj2" fmla="val 47888"/>
            </a:avLst>
          </a:prstGeom>
          <a:noFill/>
          <a:ln w="57150">
            <a:solidFill>
              <a:srgbClr val="C20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b="1" dirty="0">
                <a:solidFill>
                  <a:srgbClr val="C00000"/>
                </a:solidFill>
              </a:rPr>
              <a:t>Huba followed the thread she was holding and so she found the way to cross the great river and reach the country where her brother Asparuh had made his new home. </a:t>
            </a:r>
            <a:endParaRPr lang="en-US" b="1" dirty="0">
              <a:solidFill>
                <a:srgbClr val="C00000"/>
              </a:solidFill>
            </a:endParaRPr>
          </a:p>
        </p:txBody>
      </p:sp>
      <p:sp>
        <p:nvSpPr>
          <p:cNvPr id="10" name="Oval Callout 9"/>
          <p:cNvSpPr/>
          <p:nvPr/>
        </p:nvSpPr>
        <p:spPr>
          <a:xfrm>
            <a:off x="1988807" y="4236998"/>
            <a:ext cx="3044014" cy="1415038"/>
          </a:xfrm>
          <a:prstGeom prst="wedgeEllipseCallout">
            <a:avLst>
              <a:gd name="adj1" fmla="val -9896"/>
              <a:gd name="adj2" fmla="val 47888"/>
            </a:avLst>
          </a:prstGeom>
          <a:noFill/>
          <a:ln w="57150">
            <a:solidFill>
              <a:srgbClr val="C20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b="1" dirty="0" smtClean="0">
                <a:solidFill>
                  <a:srgbClr val="C00000"/>
                </a:solidFill>
              </a:rPr>
              <a:t>Then they lived free and happy in the new land they called Bulgaria.</a:t>
            </a:r>
            <a:endParaRPr lang="en-US" b="1" dirty="0">
              <a:solidFill>
                <a:srgbClr val="C00000"/>
              </a:solidFill>
            </a:endParaRPr>
          </a:p>
        </p:txBody>
      </p:sp>
      <p:sp>
        <p:nvSpPr>
          <p:cNvPr id="11" name="Left Arrow 10"/>
          <p:cNvSpPr/>
          <p:nvPr/>
        </p:nvSpPr>
        <p:spPr>
          <a:xfrm rot="8724734">
            <a:off x="2646740" y="1300982"/>
            <a:ext cx="693337" cy="352697"/>
          </a:xfrm>
          <a:prstGeom prst="leftArrow">
            <a:avLst/>
          </a:prstGeom>
          <a:solidFill>
            <a:srgbClr val="C20E0E"/>
          </a:solidFill>
          <a:ln>
            <a:solidFill>
              <a:srgbClr val="C20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0E0E"/>
              </a:solidFill>
            </a:endParaRPr>
          </a:p>
        </p:txBody>
      </p:sp>
      <p:sp>
        <p:nvSpPr>
          <p:cNvPr id="12" name="Left Arrow 11"/>
          <p:cNvSpPr/>
          <p:nvPr/>
        </p:nvSpPr>
        <p:spPr>
          <a:xfrm rot="13009292">
            <a:off x="9069390" y="874845"/>
            <a:ext cx="693337" cy="352697"/>
          </a:xfrm>
          <a:prstGeom prst="leftArrow">
            <a:avLst/>
          </a:prstGeom>
          <a:solidFill>
            <a:srgbClr val="C20E0E"/>
          </a:solidFill>
          <a:ln>
            <a:solidFill>
              <a:srgbClr val="C20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0E0E"/>
              </a:solidFill>
            </a:endParaRPr>
          </a:p>
        </p:txBody>
      </p:sp>
      <p:sp>
        <p:nvSpPr>
          <p:cNvPr id="13" name="Left Arrow 12"/>
          <p:cNvSpPr/>
          <p:nvPr/>
        </p:nvSpPr>
        <p:spPr>
          <a:xfrm rot="19317290">
            <a:off x="10317922" y="2812902"/>
            <a:ext cx="693337" cy="352697"/>
          </a:xfrm>
          <a:prstGeom prst="leftArrow">
            <a:avLst/>
          </a:prstGeom>
          <a:solidFill>
            <a:srgbClr val="C20E0E"/>
          </a:solidFill>
          <a:ln>
            <a:solidFill>
              <a:srgbClr val="C20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0E0E"/>
              </a:solidFill>
            </a:endParaRPr>
          </a:p>
        </p:txBody>
      </p:sp>
      <p:sp>
        <p:nvSpPr>
          <p:cNvPr id="14" name="Left Arrow 13"/>
          <p:cNvSpPr/>
          <p:nvPr/>
        </p:nvSpPr>
        <p:spPr>
          <a:xfrm rot="19432248">
            <a:off x="5058714" y="4261720"/>
            <a:ext cx="693337" cy="352697"/>
          </a:xfrm>
          <a:prstGeom prst="leftArrow">
            <a:avLst/>
          </a:prstGeom>
          <a:solidFill>
            <a:srgbClr val="C20E0E"/>
          </a:solidFill>
          <a:ln>
            <a:solidFill>
              <a:srgbClr val="C20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0E0E"/>
              </a:solidFill>
            </a:endParaRPr>
          </a:p>
        </p:txBody>
      </p:sp>
      <p:pic>
        <p:nvPicPr>
          <p:cNvPr id="17" name="Picture 4" descr="Резултат с изображение за легендата за мартениците"/>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059594" y="4369630"/>
            <a:ext cx="2669312" cy="1993086"/>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01508485"/>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1250"/>
                            </p:stCondLst>
                            <p:childTnLst>
                              <p:par>
                                <p:cTn id="9" presetID="22" presetClass="entr" presetSubtype="8" fill="hold" grpId="0" nodeType="afterEffect">
                                  <p:stCondLst>
                                    <p:cond delay="20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3750"/>
                            </p:stCondLst>
                            <p:childTnLst>
                              <p:par>
                                <p:cTn id="13" presetID="22" presetClass="entr" presetSubtype="8" fill="hold" grpId="0"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250"/>
                            </p:stCondLst>
                            <p:childTnLst>
                              <p:par>
                                <p:cTn id="17" presetID="22" presetClass="entr" presetSubtype="8" fill="hold" grpId="0" nodeType="afterEffect">
                                  <p:stCondLst>
                                    <p:cond delay="200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7750"/>
                            </p:stCondLst>
                            <p:childTnLst>
                              <p:par>
                                <p:cTn id="21" presetID="22" presetClass="entr" presetSubtype="1" fill="hold" grpId="0"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par>
                          <p:cTn id="24" fill="hold">
                            <p:stCondLst>
                              <p:cond delay="9250"/>
                            </p:stCondLst>
                            <p:childTnLst>
                              <p:par>
                                <p:cTn id="25" presetID="22" presetClass="entr" presetSubtype="2" fill="hold" grpId="0" nodeType="afterEffect">
                                  <p:stCondLst>
                                    <p:cond delay="150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500"/>
                                        <p:tgtEl>
                                          <p:spTgt spid="13"/>
                                        </p:tgtEl>
                                      </p:cBhvr>
                                    </p:animEffect>
                                  </p:childTnLst>
                                </p:cTn>
                              </p:par>
                            </p:childTnLst>
                          </p:cTn>
                        </p:par>
                        <p:par>
                          <p:cTn id="28" fill="hold">
                            <p:stCondLst>
                              <p:cond delay="11250"/>
                            </p:stCondLst>
                            <p:childTnLst>
                              <p:par>
                                <p:cTn id="29" presetID="22" presetClass="entr" presetSubtype="2" fill="hold" grpId="0" nodeType="afterEffect">
                                  <p:stCondLst>
                                    <p:cond delay="1000"/>
                                  </p:stCondLst>
                                  <p:childTnLst>
                                    <p:set>
                                      <p:cBhvr>
                                        <p:cTn id="30" dur="1" fill="hold">
                                          <p:stCondLst>
                                            <p:cond delay="0"/>
                                          </p:stCondLst>
                                        </p:cTn>
                                        <p:tgtEl>
                                          <p:spTgt spid="9"/>
                                        </p:tgtEl>
                                        <p:attrNameLst>
                                          <p:attrName>style.visibility</p:attrName>
                                        </p:attrNameLst>
                                      </p:cBhvr>
                                      <p:to>
                                        <p:strVal val="visible"/>
                                      </p:to>
                                    </p:set>
                                    <p:animEffect transition="in" filter="wipe(right)">
                                      <p:cBhvr>
                                        <p:cTn id="31" dur="500"/>
                                        <p:tgtEl>
                                          <p:spTgt spid="9"/>
                                        </p:tgtEl>
                                      </p:cBhvr>
                                    </p:animEffect>
                                  </p:childTnLst>
                                </p:cTn>
                              </p:par>
                            </p:childTnLst>
                          </p:cTn>
                        </p:par>
                        <p:par>
                          <p:cTn id="32" fill="hold">
                            <p:stCondLst>
                              <p:cond delay="12750"/>
                            </p:stCondLst>
                            <p:childTnLst>
                              <p:par>
                                <p:cTn id="33" presetID="22" presetClass="entr" presetSubtype="2" fill="hold" grpId="0" nodeType="afterEffect">
                                  <p:stCondLst>
                                    <p:cond delay="2000"/>
                                  </p:stCondLst>
                                  <p:childTnLst>
                                    <p:set>
                                      <p:cBhvr>
                                        <p:cTn id="34" dur="1" fill="hold">
                                          <p:stCondLst>
                                            <p:cond delay="0"/>
                                          </p:stCondLst>
                                        </p:cTn>
                                        <p:tgtEl>
                                          <p:spTgt spid="14"/>
                                        </p:tgtEl>
                                        <p:attrNameLst>
                                          <p:attrName>style.visibility</p:attrName>
                                        </p:attrNameLst>
                                      </p:cBhvr>
                                      <p:to>
                                        <p:strVal val="visible"/>
                                      </p:to>
                                    </p:set>
                                    <p:animEffect transition="in" filter="wipe(right)">
                                      <p:cBhvr>
                                        <p:cTn id="35" dur="500"/>
                                        <p:tgtEl>
                                          <p:spTgt spid="14"/>
                                        </p:tgtEl>
                                      </p:cBhvr>
                                    </p:animEffect>
                                  </p:childTnLst>
                                </p:cTn>
                              </p:par>
                            </p:childTnLst>
                          </p:cTn>
                        </p:par>
                        <p:par>
                          <p:cTn id="36" fill="hold">
                            <p:stCondLst>
                              <p:cond delay="15250"/>
                            </p:stCondLst>
                            <p:childTnLst>
                              <p:par>
                                <p:cTn id="37" presetID="22" presetClass="entr" presetSubtype="2" fill="hold" grpId="0" nodeType="afterEffect">
                                  <p:stCondLst>
                                    <p:cond delay="1000"/>
                                  </p:stCondLst>
                                  <p:childTnLst>
                                    <p:set>
                                      <p:cBhvr>
                                        <p:cTn id="38" dur="1" fill="hold">
                                          <p:stCondLst>
                                            <p:cond delay="0"/>
                                          </p:stCondLst>
                                        </p:cTn>
                                        <p:tgtEl>
                                          <p:spTgt spid="10"/>
                                        </p:tgtEl>
                                        <p:attrNameLst>
                                          <p:attrName>style.visibility</p:attrName>
                                        </p:attrNameLst>
                                      </p:cBhvr>
                                      <p:to>
                                        <p:strVal val="visible"/>
                                      </p:to>
                                    </p:set>
                                    <p:animEffect transition="in" filter="wipe(right)">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2" descr="Свързано изображение"/>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2640" r="9379" b="9813"/>
          <a:stretch/>
        </p:blipFill>
        <p:spPr bwMode="auto">
          <a:xfrm flipH="1">
            <a:off x="10028772" y="3106958"/>
            <a:ext cx="1987151" cy="2298155"/>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Свързано изображение"/>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2640" r="9379" b="9813"/>
          <a:stretch/>
        </p:blipFill>
        <p:spPr bwMode="auto">
          <a:xfrm>
            <a:off x="207724" y="3079595"/>
            <a:ext cx="1987151" cy="229815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1295392" y="5359366"/>
            <a:ext cx="9561006" cy="461665"/>
          </a:xfrm>
          <a:prstGeom prst="rect">
            <a:avLst/>
          </a:prstGeom>
          <a:noFill/>
        </p:spPr>
        <p:txBody>
          <a:bodyPr wrap="square" rtlCol="0">
            <a:spAutoFit/>
          </a:bodyPr>
          <a:lstStyle/>
          <a:p>
            <a:r>
              <a:rPr lang="bg-BG" sz="2400" b="1" i="1" dirty="0" smtClean="0">
                <a:solidFill>
                  <a:srgbClr val="C00000"/>
                </a:solidFill>
                <a:latin typeface="Times New Roman" panose="02020603050405020304" pitchFamily="18" charset="0"/>
                <a:cs typeface="Times New Roman" panose="02020603050405020304" pitchFamily="18" charset="0"/>
              </a:rPr>
              <a:t>The Martenitsa became a symbol of peace and love, health and happiness. </a:t>
            </a:r>
            <a:endParaRPr lang="en-US" sz="2400" b="1" i="1" dirty="0">
              <a:solidFill>
                <a:srgbClr val="C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615073" y="5882258"/>
            <a:ext cx="617521" cy="617521"/>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899238" y="5972877"/>
            <a:ext cx="1019328" cy="528086"/>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222373" y="5873048"/>
            <a:ext cx="626731" cy="626731"/>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xmlns="" val="0"/>
              </a:ext>
            </a:extLst>
          </a:blip>
          <a:srcRect l="25385" t="335" r="25553"/>
          <a:stretch/>
        </p:blipFill>
        <p:spPr>
          <a:xfrm>
            <a:off x="6033276" y="5843763"/>
            <a:ext cx="503699" cy="644769"/>
          </a:xfrm>
          <a:prstGeom prst="rect">
            <a:avLst/>
          </a:prstGeom>
        </p:spPr>
      </p:pic>
      <p:sp>
        <p:nvSpPr>
          <p:cNvPr id="4" name="Oval Callout 3"/>
          <p:cNvSpPr/>
          <p:nvPr/>
        </p:nvSpPr>
        <p:spPr>
          <a:xfrm>
            <a:off x="1571145" y="1406060"/>
            <a:ext cx="3303503" cy="1746644"/>
          </a:xfrm>
          <a:prstGeom prst="wedgeEllipseCallout">
            <a:avLst>
              <a:gd name="adj1" fmla="val -33044"/>
              <a:gd name="adj2" fmla="val 55572"/>
            </a:avLst>
          </a:prstGeom>
          <a:noFill/>
          <a:ln w="38100">
            <a:solidFill>
              <a:srgbClr val="C20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sz="2200" b="1" i="1" dirty="0">
                <a:solidFill>
                  <a:srgbClr val="C00000"/>
                </a:solidFill>
                <a:latin typeface="Times New Roman" panose="02020603050405020304" pitchFamily="18" charset="0"/>
                <a:cs typeface="Times New Roman" panose="02020603050405020304" pitchFamily="18" charset="0"/>
              </a:rPr>
              <a:t>The white color symbolizes</a:t>
            </a:r>
            <a:r>
              <a:rPr lang="en-US" sz="2200" b="1" i="1" dirty="0">
                <a:solidFill>
                  <a:srgbClr val="C00000"/>
                </a:solidFill>
                <a:latin typeface="Times New Roman" panose="02020603050405020304" pitchFamily="18" charset="0"/>
                <a:cs typeface="Times New Roman" panose="02020603050405020304" pitchFamily="18" charset="0"/>
              </a:rPr>
              <a:t/>
            </a:r>
            <a:br>
              <a:rPr lang="en-US" sz="2200" b="1" i="1" dirty="0">
                <a:solidFill>
                  <a:srgbClr val="C00000"/>
                </a:solidFill>
                <a:latin typeface="Times New Roman" panose="02020603050405020304" pitchFamily="18" charset="0"/>
                <a:cs typeface="Times New Roman" panose="02020603050405020304" pitchFamily="18" charset="0"/>
              </a:rPr>
            </a:br>
            <a:r>
              <a:rPr lang="bg-BG" sz="2200" b="1" i="1" dirty="0">
                <a:solidFill>
                  <a:srgbClr val="C00000"/>
                </a:solidFill>
                <a:latin typeface="Times New Roman" panose="02020603050405020304" pitchFamily="18" charset="0"/>
                <a:cs typeface="Times New Roman" panose="02020603050405020304" pitchFamily="18" charset="0"/>
              </a:rPr>
              <a:t>purity and honesty in relationships</a:t>
            </a:r>
            <a:r>
              <a:rPr lang="en-US" sz="2200" b="1" i="1" dirty="0">
                <a:solidFill>
                  <a:srgbClr val="C00000"/>
                </a:solidFill>
                <a:latin typeface="Times New Roman" panose="02020603050405020304" pitchFamily="18" charset="0"/>
                <a:cs typeface="Times New Roman" panose="02020603050405020304" pitchFamily="18" charset="0"/>
              </a:rPr>
              <a:t>.</a:t>
            </a:r>
            <a:endParaRPr lang="en-US" sz="2200" dirty="0"/>
          </a:p>
        </p:txBody>
      </p:sp>
      <p:pic>
        <p:nvPicPr>
          <p:cNvPr id="19" name="Picture 18"/>
          <p:cNvPicPr>
            <a:picLocks noChangeAspect="1"/>
          </p:cNvPicPr>
          <p:nvPr/>
        </p:nvPicPr>
        <p:blipFill rotWithShape="1">
          <a:blip r:embed="rId7" cstate="print">
            <a:extLst>
              <a:ext uri="{28A0092B-C50C-407E-A947-70E740481C1C}">
                <a14:useLocalDpi xmlns:a14="http://schemas.microsoft.com/office/drawing/2010/main" xmlns="" val="0"/>
              </a:ext>
            </a:extLst>
          </a:blip>
          <a:srcRect l="10507" t="3794" r="15418" b="3995"/>
          <a:stretch/>
        </p:blipFill>
        <p:spPr>
          <a:xfrm>
            <a:off x="4459959" y="1130997"/>
            <a:ext cx="3149176" cy="3920138"/>
          </a:xfrm>
          <a:prstGeom prst="rect">
            <a:avLst/>
          </a:prstGeom>
          <a:effectLst>
            <a:outerShdw blurRad="50800" dist="38100" algn="l" rotWithShape="0">
              <a:prstClr val="black">
                <a:alpha val="40000"/>
              </a:prstClr>
            </a:outerShdw>
          </a:effectLst>
        </p:spPr>
      </p:pic>
      <p:sp>
        <p:nvSpPr>
          <p:cNvPr id="20" name="Oval Callout 19"/>
          <p:cNvSpPr/>
          <p:nvPr/>
        </p:nvSpPr>
        <p:spPr>
          <a:xfrm>
            <a:off x="7294285" y="1363772"/>
            <a:ext cx="4018107" cy="1788932"/>
          </a:xfrm>
          <a:prstGeom prst="wedgeEllipseCallout">
            <a:avLst>
              <a:gd name="adj1" fmla="val 19563"/>
              <a:gd name="adj2" fmla="val 59623"/>
            </a:avLst>
          </a:prstGeom>
          <a:noFill/>
          <a:ln w="38100">
            <a:solidFill>
              <a:srgbClr val="C20E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1" dirty="0">
                <a:solidFill>
                  <a:srgbClr val="C00000"/>
                </a:solidFill>
                <a:latin typeface="Times New Roman" panose="02020603050405020304" pitchFamily="18" charset="0"/>
                <a:cs typeface="Times New Roman" panose="02020603050405020304" pitchFamily="18" charset="0"/>
              </a:rPr>
              <a:t>T</a:t>
            </a:r>
            <a:r>
              <a:rPr lang="bg-BG" sz="2200" b="1" i="1" dirty="0">
                <a:solidFill>
                  <a:srgbClr val="C00000"/>
                </a:solidFill>
                <a:latin typeface="Times New Roman" panose="02020603050405020304" pitchFamily="18" charset="0"/>
                <a:cs typeface="Times New Roman" panose="02020603050405020304" pitchFamily="18" charset="0"/>
              </a:rPr>
              <a:t>he red color means life, passion, and cordiality in friendship and mutual love.</a:t>
            </a:r>
            <a:endParaRPr lang="en-US" sz="2200" dirty="0"/>
          </a:p>
        </p:txBody>
      </p:sp>
      <p:sp>
        <p:nvSpPr>
          <p:cNvPr id="5" name="Rectangle 4"/>
          <p:cNvSpPr/>
          <p:nvPr/>
        </p:nvSpPr>
        <p:spPr>
          <a:xfrm>
            <a:off x="708677" y="238184"/>
            <a:ext cx="10734436" cy="816890"/>
          </a:xfrm>
          <a:prstGeom prst="rect">
            <a:avLst/>
          </a:prstGeom>
        </p:spPr>
        <p:txBody>
          <a:bodyPr wrap="square">
            <a:spAutoFit/>
          </a:bodyPr>
          <a:lstStyle/>
          <a:p>
            <a:pPr algn="ctr">
              <a:lnSpc>
                <a:spcPct val="107000"/>
              </a:lnSpc>
              <a:spcAft>
                <a:spcPts val="800"/>
              </a:spcAft>
            </a:pPr>
            <a:r>
              <a:rPr lang="bg-BG" sz="2200" b="1" i="1" dirty="0">
                <a:solidFill>
                  <a:srgbClr val="C20E0E"/>
                </a:solidFill>
                <a:latin typeface="Times New Roman" panose="02020603050405020304" pitchFamily="18" charset="0"/>
                <a:ea typeface="Calibri" panose="020F0502020204030204" pitchFamily="34" charset="0"/>
                <a:cs typeface="Times New Roman" panose="02020603050405020304" pitchFamily="18" charset="0"/>
              </a:rPr>
              <a:t>That day was March 1st, the new year in the tradition of those times. They called the white and red threads of yarn after the name of the month March, and named it ‘Martenitsa.’</a:t>
            </a:r>
            <a:endParaRPr lang="en-US" sz="2200" b="1" i="1" dirty="0">
              <a:solidFill>
                <a:srgbClr val="C20E0E"/>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99766922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1000"/>
                            </p:stCondLst>
                            <p:childTnLst>
                              <p:par>
                                <p:cTn id="9" presetID="22" presetClass="entr" presetSubtype="1" fill="hold" nodeType="afterEffect">
                                  <p:stCondLst>
                                    <p:cond delay="200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3500"/>
                            </p:stCondLst>
                            <p:childTnLst>
                              <p:par>
                                <p:cTn id="13" presetID="22" presetClass="entr" presetSubtype="4" fill="hold" nodeType="afterEffect">
                                  <p:stCondLst>
                                    <p:cond delay="50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par>
                          <p:cTn id="16" fill="hold">
                            <p:stCondLst>
                              <p:cond delay="4500"/>
                            </p:stCondLst>
                            <p:childTnLst>
                              <p:par>
                                <p:cTn id="17" presetID="22" presetClass="entr" presetSubtype="8" fill="hold" grpId="0"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5500"/>
                            </p:stCondLst>
                            <p:childTnLst>
                              <p:par>
                                <p:cTn id="21" presetID="22" presetClass="entr" presetSubtype="4" fill="hold" nodeType="afterEffect">
                                  <p:stCondLst>
                                    <p:cond delay="125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par>
                          <p:cTn id="24" fill="hold">
                            <p:stCondLst>
                              <p:cond delay="7250"/>
                            </p:stCondLst>
                            <p:childTnLst>
                              <p:par>
                                <p:cTn id="25" presetID="22" presetClass="entr" presetSubtype="2" fill="hold" grpId="0" nodeType="afterEffect">
                                  <p:stCondLst>
                                    <p:cond delay="500"/>
                                  </p:stCondLst>
                                  <p:childTnLst>
                                    <p:set>
                                      <p:cBhvr>
                                        <p:cTn id="26" dur="1" fill="hold">
                                          <p:stCondLst>
                                            <p:cond delay="0"/>
                                          </p:stCondLst>
                                        </p:cTn>
                                        <p:tgtEl>
                                          <p:spTgt spid="20"/>
                                        </p:tgtEl>
                                        <p:attrNameLst>
                                          <p:attrName>style.visibility</p:attrName>
                                        </p:attrNameLst>
                                      </p:cBhvr>
                                      <p:to>
                                        <p:strVal val="visible"/>
                                      </p:to>
                                    </p:set>
                                    <p:animEffect transition="in" filter="wipe(right)">
                                      <p:cBhvr>
                                        <p:cTn id="27" dur="500"/>
                                        <p:tgtEl>
                                          <p:spTgt spid="20"/>
                                        </p:tgtEl>
                                      </p:cBhvr>
                                    </p:animEffect>
                                  </p:childTnLst>
                                </p:cTn>
                              </p:par>
                            </p:childTnLst>
                          </p:cTn>
                        </p:par>
                        <p:par>
                          <p:cTn id="28" fill="hold">
                            <p:stCondLst>
                              <p:cond delay="8250"/>
                            </p:stCondLst>
                            <p:childTnLst>
                              <p:par>
                                <p:cTn id="29" presetID="22" presetClass="entr" presetSubtype="1" fill="hold" grpId="0" nodeType="afterEffect">
                                  <p:stCondLst>
                                    <p:cond delay="2000"/>
                                  </p:stCondLst>
                                  <p:childTnLst>
                                    <p:set>
                                      <p:cBhvr>
                                        <p:cTn id="30" dur="1" fill="hold">
                                          <p:stCondLst>
                                            <p:cond delay="0"/>
                                          </p:stCondLst>
                                        </p:cTn>
                                        <p:tgtEl>
                                          <p:spTgt spid="8"/>
                                        </p:tgtEl>
                                        <p:attrNameLst>
                                          <p:attrName>style.visibility</p:attrName>
                                        </p:attrNameLst>
                                      </p:cBhvr>
                                      <p:to>
                                        <p:strVal val="visible"/>
                                      </p:to>
                                    </p:set>
                                    <p:animEffect transition="in" filter="wipe(up)">
                                      <p:cBhvr>
                                        <p:cTn id="31" dur="500"/>
                                        <p:tgtEl>
                                          <p:spTgt spid="8"/>
                                        </p:tgtEl>
                                      </p:cBhvr>
                                    </p:animEffect>
                                  </p:childTnLst>
                                </p:cTn>
                              </p:par>
                              <p:par>
                                <p:cTn id="32" presetID="22" presetClass="entr" presetSubtype="1" fill="hold" nodeType="withEffect">
                                  <p:stCondLst>
                                    <p:cond delay="200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par>
                                <p:cTn id="35" presetID="22" presetClass="entr" presetSubtype="1" fill="hold" nodeType="withEffect">
                                  <p:stCondLst>
                                    <p:cond delay="200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par>
                                <p:cTn id="38" presetID="22" presetClass="entr" presetSubtype="1" fill="hold" nodeType="withEffect">
                                  <p:stCondLst>
                                    <p:cond delay="200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00"/>
                                        <p:tgtEl>
                                          <p:spTgt spid="14"/>
                                        </p:tgtEl>
                                      </p:cBhvr>
                                    </p:animEffect>
                                  </p:childTnLst>
                                </p:cTn>
                              </p:par>
                              <p:par>
                                <p:cTn id="41" presetID="22" presetClass="entr" presetSubtype="1" fill="hold" nodeType="withEffect">
                                  <p:stCondLst>
                                    <p:cond delay="200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20"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BEBA8EAE-BF5A-486C-A8C5-ECC9F3942E4B}">
                <a14:imgProps xmlns:a14="http://schemas.microsoft.com/office/drawing/2010/main" xmlns="">
                  <a14:imgLayer r:embed="rId3">
                    <a14:imgEffect>
                      <a14:artisticCrisscrossEtching/>
                    </a14:imgEffect>
                    <a14:imgEffect>
                      <a14:colorTemperature colorTemp="4700"/>
                    </a14:imgEffect>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0" y="-4164"/>
            <a:ext cx="12192000" cy="6862164"/>
          </a:xfrm>
          <a:prstGeom prst="rect">
            <a:avLst/>
          </a:prstGeom>
        </p:spPr>
      </p:pic>
      <p:sp>
        <p:nvSpPr>
          <p:cNvPr id="2" name="TextBox 1"/>
          <p:cNvSpPr txBox="1"/>
          <p:nvPr/>
        </p:nvSpPr>
        <p:spPr>
          <a:xfrm>
            <a:off x="91440" y="1802674"/>
            <a:ext cx="9000309" cy="984885"/>
          </a:xfrm>
          <a:prstGeom prst="rect">
            <a:avLst/>
          </a:prstGeom>
          <a:noFill/>
        </p:spPr>
        <p:txBody>
          <a:bodyPr wrap="square" rtlCol="0">
            <a:spAutoFit/>
          </a:bodyPr>
          <a:lstStyle/>
          <a:p>
            <a:pPr algn="ctr"/>
            <a:r>
              <a:rPr lang="bg-BG" sz="2000" b="1" i="1" dirty="0">
                <a:solidFill>
                  <a:srgbClr val="C00000"/>
                </a:solidFill>
                <a:latin typeface="Times New Roman" panose="02020603050405020304" pitchFamily="18" charset="0"/>
                <a:cs typeface="Times New Roman" panose="02020603050405020304" pitchFamily="18" charset="0"/>
              </a:rPr>
              <a:t>Since that time the red and white threads of yarn have come to symbolize the strong bond among Bulgarians around the world.</a:t>
            </a:r>
            <a:endParaRPr lang="en-US" sz="2000" b="1" i="1" dirty="0">
              <a:solidFill>
                <a:srgbClr val="C00000"/>
              </a:solidFill>
              <a:latin typeface="Times New Roman" panose="02020603050405020304" pitchFamily="18" charset="0"/>
              <a:cs typeface="Times New Roman" panose="02020603050405020304" pitchFamily="18" charset="0"/>
            </a:endParaRPr>
          </a:p>
          <a:p>
            <a:pPr algn="ctr"/>
            <a:endParaRPr lang="en-US" dirty="0"/>
          </a:p>
        </p:txBody>
      </p:sp>
      <p:sp>
        <p:nvSpPr>
          <p:cNvPr id="3" name="Rectangle 2"/>
          <p:cNvSpPr/>
          <p:nvPr/>
        </p:nvSpPr>
        <p:spPr>
          <a:xfrm>
            <a:off x="2290354" y="3241938"/>
            <a:ext cx="7402286" cy="750975"/>
          </a:xfrm>
          <a:prstGeom prst="rect">
            <a:avLst/>
          </a:prstGeom>
        </p:spPr>
        <p:txBody>
          <a:bodyPr wrap="square">
            <a:spAutoFit/>
          </a:bodyPr>
          <a:lstStyle/>
          <a:p>
            <a:pPr algn="ctr">
              <a:lnSpc>
                <a:spcPct val="107000"/>
              </a:lnSpc>
              <a:spcAft>
                <a:spcPts val="800"/>
              </a:spcAft>
            </a:pPr>
            <a:r>
              <a:rPr lang="bg-BG" sz="20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This special national holiday on March 1st reminds us of the values which the Martenitsa has carried down through the centuries.</a:t>
            </a:r>
            <a:endParaRPr lang="en-US"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0" y="4447292"/>
            <a:ext cx="7210696" cy="750975"/>
          </a:xfrm>
          <a:prstGeom prst="rect">
            <a:avLst/>
          </a:prstGeom>
        </p:spPr>
        <p:txBody>
          <a:bodyPr wrap="square">
            <a:spAutoFit/>
          </a:bodyPr>
          <a:lstStyle/>
          <a:p>
            <a:pPr algn="ctr">
              <a:lnSpc>
                <a:spcPct val="107000"/>
              </a:lnSpc>
              <a:spcAft>
                <a:spcPts val="800"/>
              </a:spcAft>
            </a:pPr>
            <a:r>
              <a:rPr lang="bg-BG" sz="2000" b="1"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And all Bulgarians everywhere wear it as an ornament on this special day, and for three weeks after that, until spring begins.</a:t>
            </a:r>
            <a:r>
              <a:rPr lang="bg-BG" sz="2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4" descr="Резултат с изображение за мартеница 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21062417">
            <a:off x="223556" y="-85948"/>
            <a:ext cx="2117024" cy="18624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11085223"/>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1000"/>
                            </p:stCondLst>
                            <p:childTnLst>
                              <p:par>
                                <p:cTn id="9" presetID="22" presetClass="entr" presetSubtype="1" fill="hold" grpId="0" nodeType="afterEffect">
                                  <p:stCondLst>
                                    <p:cond delay="200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3500"/>
                            </p:stCondLst>
                            <p:childTnLst>
                              <p:par>
                                <p:cTn id="13" presetID="22" presetClass="entr" presetSubtype="1" fill="hold" grpId="0" nodeType="afterEffect">
                                  <p:stCondLst>
                                    <p:cond delay="200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l="52292" t="16203" b="17436"/>
          <a:stretch/>
        </p:blipFill>
        <p:spPr>
          <a:xfrm>
            <a:off x="4612341" y="3514555"/>
            <a:ext cx="2205317" cy="2935748"/>
          </a:xfrm>
          <a:prstGeom prst="rect">
            <a:avLst/>
          </a:prstGeom>
        </p:spPr>
      </p:pic>
      <p:sp>
        <p:nvSpPr>
          <p:cNvPr id="6" name="Rectangle 5"/>
          <p:cNvSpPr/>
          <p:nvPr/>
        </p:nvSpPr>
        <p:spPr>
          <a:xfrm>
            <a:off x="914402" y="1568254"/>
            <a:ext cx="7124860" cy="1107996"/>
          </a:xfrm>
          <a:prstGeom prst="rect">
            <a:avLst/>
          </a:prstGeom>
          <a:noFill/>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6600" b="1" i="1" dirty="0" smtClean="0">
                <a:ln w="9525">
                  <a:solidFill>
                    <a:schemeClr val="bg1"/>
                  </a:solidFill>
                  <a:prstDash val="solid"/>
                </a:ln>
                <a:solidFill>
                  <a:srgbClr val="C20E0E"/>
                </a:solidFill>
                <a:effectLst>
                  <a:outerShdw blurRad="12700" dist="38100" dir="2700000" algn="tl" rotWithShape="0">
                    <a:schemeClr val="bg1">
                      <a:lumMod val="50000"/>
                    </a:schemeClr>
                  </a:outerShdw>
                </a:effectLst>
              </a:rPr>
              <a:t>THANK YOU FOR</a:t>
            </a:r>
            <a:endParaRPr lang="en-US" sz="6600" b="1" i="1" cap="none" spc="0" dirty="0">
              <a:ln w="9525">
                <a:solidFill>
                  <a:schemeClr val="bg1"/>
                </a:solidFill>
                <a:prstDash val="solid"/>
              </a:ln>
              <a:solidFill>
                <a:srgbClr val="C20E0E"/>
              </a:solidFill>
              <a:effectLst>
                <a:outerShdw blurRad="12700" dist="38100" dir="2700000" algn="tl" rotWithShape="0">
                  <a:schemeClr val="bg1">
                    <a:lumMod val="50000"/>
                  </a:schemeClr>
                </a:outerShdw>
              </a:effectLst>
            </a:endParaRPr>
          </a:p>
        </p:txBody>
      </p:sp>
      <p:sp>
        <p:nvSpPr>
          <p:cNvPr id="5" name="Rectangle 4"/>
          <p:cNvSpPr/>
          <p:nvPr/>
        </p:nvSpPr>
        <p:spPr>
          <a:xfrm>
            <a:off x="4109746" y="2272088"/>
            <a:ext cx="6688819" cy="1107996"/>
          </a:xfrm>
          <a:prstGeom prst="rect">
            <a:avLst/>
          </a:prstGeom>
        </p:spPr>
        <p:txBody>
          <a:bodyPr wrap="none">
            <a:spAutoFit/>
          </a:bodyPr>
          <a:lstStyle/>
          <a:p>
            <a:pPr algn="ctr"/>
            <a:r>
              <a:rPr lang="en-US" sz="6600" b="1" i="1" dirty="0">
                <a:ln w="9525">
                  <a:solidFill>
                    <a:schemeClr val="bg1"/>
                  </a:solidFill>
                  <a:prstDash val="solid"/>
                </a:ln>
                <a:solidFill>
                  <a:srgbClr val="C20E0E"/>
                </a:solidFill>
                <a:effectLst>
                  <a:outerShdw blurRad="63500" sx="102000" sy="102000" algn="ctr" rotWithShape="0">
                    <a:prstClr val="black">
                      <a:alpha val="40000"/>
                    </a:prstClr>
                  </a:outerShdw>
                </a:effectLst>
              </a:rPr>
              <a:t>YOUR ATTENTION!</a:t>
            </a:r>
          </a:p>
        </p:txBody>
      </p:sp>
    </p:spTree>
    <p:extLst>
      <p:ext uri="{BB962C8B-B14F-4D97-AF65-F5344CB8AC3E}">
        <p14:creationId xmlns:p14="http://schemas.microsoft.com/office/powerpoint/2010/main" xmlns="" val="3669648987"/>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TotalTime>
  <Words>578</Words>
  <Application>Microsoft Office PowerPoint</Application>
  <PresentationFormat>По избор</PresentationFormat>
  <Paragraphs>28</Paragraphs>
  <Slides>9</Slides>
  <Notes>0</Notes>
  <HiddenSlides>0</HiddenSlides>
  <MMClips>0</MMClips>
  <ScaleCrop>false</ScaleCrop>
  <HeadingPairs>
    <vt:vector size="4" baseType="variant">
      <vt:variant>
        <vt:lpstr>Тема</vt:lpstr>
      </vt:variant>
      <vt:variant>
        <vt:i4>1</vt:i4>
      </vt:variant>
      <vt:variant>
        <vt:lpstr>Заглавия на слайдовете</vt:lpstr>
      </vt:variant>
      <vt:variant>
        <vt:i4>9</vt:i4>
      </vt:variant>
    </vt:vector>
  </HeadingPairs>
  <TitlesOfParts>
    <vt:vector size="10" baseType="lpstr">
      <vt:lpstr>Office Theme</vt:lpstr>
      <vt:lpstr>Слайд 1</vt:lpstr>
      <vt:lpstr>Слайд 2</vt:lpstr>
      <vt:lpstr>Слайд 3</vt:lpstr>
      <vt:lpstr>Слайд 4</vt:lpstr>
      <vt:lpstr>Слайд 5</vt:lpstr>
      <vt:lpstr>Слайд 6</vt:lpstr>
      <vt:lpstr>Слайд 7</vt:lpstr>
      <vt:lpstr>Слайд 8</vt:lpstr>
      <vt:lpstr>Слайд 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Petq</dc:creator>
  <cp:lastModifiedBy>Mikrevo</cp:lastModifiedBy>
  <cp:revision>86</cp:revision>
  <dcterms:created xsi:type="dcterms:W3CDTF">2017-11-16T15:35:34Z</dcterms:created>
  <dcterms:modified xsi:type="dcterms:W3CDTF">2018-02-19T12:16:50Z</dcterms:modified>
</cp:coreProperties>
</file>