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 id="268" r:id="rId14"/>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24" y="2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1578CB-502D-4958-A1CA-F5F5B588C580}" type="datetimeFigureOut">
              <a:rPr lang="bg-BG"/>
              <a:pPr>
                <a:defRPr/>
              </a:pPr>
              <a:t>8.3.2018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noProof="0" smtClean="0"/>
              <a:t>Щракн., за да ред. стил на загл. в обр.</a:t>
            </a:r>
          </a:p>
          <a:p>
            <a:pPr lvl="1"/>
            <a:r>
              <a:rPr lang="bg-BG" noProof="0" smtClean="0"/>
              <a:t>Второ ниво</a:t>
            </a:r>
          </a:p>
          <a:p>
            <a:pPr lvl="2"/>
            <a:r>
              <a:rPr lang="bg-BG" noProof="0" smtClean="0"/>
              <a:t>Трето ниво</a:t>
            </a:r>
          </a:p>
          <a:p>
            <a:pPr lvl="3"/>
            <a:r>
              <a:rPr lang="bg-BG" noProof="0" smtClean="0"/>
              <a:t>Четвърто ниво</a:t>
            </a:r>
          </a:p>
          <a:p>
            <a:pPr lvl="4"/>
            <a:r>
              <a:rPr lang="bg-BG" noProof="0" smtClean="0"/>
              <a:t>Пето ниво</a:t>
            </a:r>
            <a:endParaRPr lang="bg-BG" noProof="0"/>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E646757-FA21-4E90-87D3-3587B5ED1C3F}" type="slidenum">
              <a:rPr lang="bg-BG"/>
              <a:pPr>
                <a:defRPr/>
              </a:pPr>
              <a:t>‹#›</a:t>
            </a:fld>
            <a:endParaRPr lang="bg-BG"/>
          </a:p>
        </p:txBody>
      </p:sp>
    </p:spTree>
    <p:extLst>
      <p:ext uri="{BB962C8B-B14F-4D97-AF65-F5344CB8AC3E}">
        <p14:creationId xmlns:p14="http://schemas.microsoft.com/office/powerpoint/2010/main" val="1557357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Контейнер за изображение на слайда 1"/>
          <p:cNvSpPr>
            <a:spLocks noGrp="1" noRot="1" noChangeAspect="1"/>
          </p:cNvSpPr>
          <p:nvPr>
            <p:ph type="sldImg"/>
          </p:nvPr>
        </p:nvSpPr>
        <p:spPr bwMode="auto">
          <a:noFill/>
          <a:ln>
            <a:solidFill>
              <a:srgbClr val="000000"/>
            </a:solidFill>
            <a:miter lim="800000"/>
            <a:headEnd/>
            <a:tailEnd/>
          </a:ln>
        </p:spPr>
      </p:sp>
      <p:sp>
        <p:nvSpPr>
          <p:cNvPr id="15362" name="Контейнер за бележ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bg-BG" smtClean="0"/>
          </a:p>
        </p:txBody>
      </p:sp>
      <p:sp>
        <p:nvSpPr>
          <p:cNvPr id="15363" name="Контейнер за номер на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3CF7CA-6BE6-4B7D-9EF4-928196636EE5}" type="slidenum">
              <a:rPr lang="bg-BG">
                <a:cs typeface="Arial" charset="0"/>
              </a:rPr>
              <a:pPr fontAlgn="base">
                <a:spcBef>
                  <a:spcPct val="0"/>
                </a:spcBef>
                <a:spcAft>
                  <a:spcPct val="0"/>
                </a:spcAft>
                <a:defRPr/>
              </a:pPr>
              <a:t>1</a:t>
            </a:fld>
            <a:endParaRPr lang="bg-BG">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5" name="Footer Placeholder 4"/>
          <p:cNvSpPr>
            <a:spLocks noGrp="1"/>
          </p:cNvSpPr>
          <p:nvPr>
            <p:ph type="ftr" sz="quarter" idx="11"/>
          </p:nvPr>
        </p:nvSpPr>
        <p:spPr/>
        <p:txBody>
          <a:bodyPr/>
          <a:lstStyle/>
          <a:p>
            <a:pPr>
              <a:defRPr/>
            </a:pPr>
            <a:endParaRPr lang="bg-BG"/>
          </a:p>
        </p:txBody>
      </p:sp>
      <p:sp>
        <p:nvSpPr>
          <p:cNvPr id="6" name="Slide Number Placeholder 5"/>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8" name="Footer Placeholder 7"/>
          <p:cNvSpPr>
            <a:spLocks noGrp="1"/>
          </p:cNvSpPr>
          <p:nvPr>
            <p:ph type="ftr" sz="quarter" idx="11"/>
          </p:nvPr>
        </p:nvSpPr>
        <p:spPr/>
        <p:txBody>
          <a:bodyPr/>
          <a:lstStyle/>
          <a:p>
            <a:pPr>
              <a:defRPr/>
            </a:pPr>
            <a:endParaRPr lang="bg-BG"/>
          </a:p>
        </p:txBody>
      </p:sp>
      <p:sp>
        <p:nvSpPr>
          <p:cNvPr id="9" name="Slide Number Placeholder 8"/>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4" name="Footer Placeholder 3"/>
          <p:cNvSpPr>
            <a:spLocks noGrp="1"/>
          </p:cNvSpPr>
          <p:nvPr>
            <p:ph type="ftr" sz="quarter" idx="11"/>
          </p:nvPr>
        </p:nvSpPr>
        <p:spPr/>
        <p:txBody>
          <a:bodyPr/>
          <a:lstStyle/>
          <a:p>
            <a:pPr>
              <a:defRPr/>
            </a:pPr>
            <a:endParaRPr lang="bg-BG"/>
          </a:p>
        </p:txBody>
      </p:sp>
      <p:sp>
        <p:nvSpPr>
          <p:cNvPr id="5" name="Slide Number Placeholder 4"/>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3" name="Footer Placeholder 2"/>
          <p:cNvSpPr>
            <a:spLocks noGrp="1"/>
          </p:cNvSpPr>
          <p:nvPr>
            <p:ph type="ftr" sz="quarter" idx="11"/>
          </p:nvPr>
        </p:nvSpPr>
        <p:spPr/>
        <p:txBody>
          <a:bodyPr/>
          <a:lstStyle/>
          <a:p>
            <a:pPr>
              <a:defRPr/>
            </a:pPr>
            <a:endParaRPr lang="bg-BG"/>
          </a:p>
        </p:txBody>
      </p:sp>
      <p:sp>
        <p:nvSpPr>
          <p:cNvPr id="4" name="Slide Number Placeholder 3"/>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01B5587-5A56-4F8A-8EFB-3C2189B3E284}" type="datetimeFigureOut">
              <a:rPr lang="bg-BG" smtClean="0"/>
              <a:pPr>
                <a:defRPr/>
              </a:pPr>
              <a:t>8.3.2018 г.</a:t>
            </a:fld>
            <a:endParaRPr lang="bg-BG"/>
          </a:p>
        </p:txBody>
      </p:sp>
      <p:sp>
        <p:nvSpPr>
          <p:cNvPr id="6" name="Footer Placeholder 5"/>
          <p:cNvSpPr>
            <a:spLocks noGrp="1"/>
          </p:cNvSpPr>
          <p:nvPr>
            <p:ph type="ftr" sz="quarter" idx="11"/>
          </p:nvPr>
        </p:nvSpPr>
        <p:spPr/>
        <p:txBody>
          <a:bodyPr/>
          <a:lstStyle/>
          <a:p>
            <a:pPr>
              <a:defRPr/>
            </a:pPr>
            <a:endParaRPr lang="bg-BG"/>
          </a:p>
        </p:txBody>
      </p:sp>
      <p:sp>
        <p:nvSpPr>
          <p:cNvPr id="7" name="Slide Number Placeholder 6"/>
          <p:cNvSpPr>
            <a:spLocks noGrp="1"/>
          </p:cNvSpPr>
          <p:nvPr>
            <p:ph type="sldNum" sz="quarter" idx="12"/>
          </p:nvPr>
        </p:nvSpPr>
        <p:spPr/>
        <p:txBody>
          <a:bodyPr/>
          <a:lstStyle/>
          <a:p>
            <a:pPr>
              <a:defRPr/>
            </a:pPr>
            <a:fld id="{AF6D02A8-E39A-40CA-A599-17DF8EEE8380}" type="slidenum">
              <a:rPr lang="bg-BG" smtClean="0"/>
              <a:pPr>
                <a:defRPr/>
              </a:pPr>
              <a:t>‹#›</a:t>
            </a:fld>
            <a:endParaRPr lang="bg-BG"/>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701B5587-5A56-4F8A-8EFB-3C2189B3E284}" type="datetimeFigureOut">
              <a:rPr lang="bg-BG" smtClean="0"/>
              <a:pPr>
                <a:defRPr/>
              </a:pPr>
              <a:t>8.3.2018 г.</a:t>
            </a:fld>
            <a:endParaRPr lang="bg-BG"/>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bg-BG"/>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a:defRPr/>
            </a:pPr>
            <a:fld id="{AF6D02A8-E39A-40CA-A599-17DF8EEE8380}" type="slidenum">
              <a:rPr lang="bg-BG" smtClean="0"/>
              <a:pPr>
                <a:defRPr/>
              </a:pPr>
              <a:t>‹#›</a:t>
            </a:fld>
            <a:endParaRPr lang="bg-BG"/>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лавие 1"/>
          <p:cNvSpPr>
            <a:spLocks noGrp="1"/>
          </p:cNvSpPr>
          <p:nvPr>
            <p:ph type="ctrTitle"/>
          </p:nvPr>
        </p:nvSpPr>
        <p:spPr>
          <a:xfrm>
            <a:off x="642938" y="928688"/>
            <a:ext cx="7772400" cy="3652440"/>
          </a:xfrm>
        </p:spPr>
        <p:txBody>
          <a:bodyPr>
            <a:normAutofit/>
          </a:bodyPr>
          <a:lstStyle/>
          <a:p>
            <a:pPr algn="ctr" eaLnBrk="1" hangingPunct="1"/>
            <a:r>
              <a:rPr lang="en-US" sz="3600" b="1" dirty="0" smtClean="0">
                <a:latin typeface="Arial Black" pitchFamily="34" charset="0"/>
              </a:rPr>
              <a:t>Let's get to know </a:t>
            </a:r>
            <a:br>
              <a:rPr lang="en-US" sz="3600" b="1" dirty="0" smtClean="0">
                <a:latin typeface="Arial Black" pitchFamily="34" charset="0"/>
              </a:rPr>
            </a:br>
            <a:r>
              <a:rPr lang="en-US" sz="3600" b="1" dirty="0" smtClean="0">
                <a:latin typeface="Arial Black" pitchFamily="34" charset="0"/>
              </a:rPr>
              <a:t>each other through </a:t>
            </a:r>
            <a:br>
              <a:rPr lang="en-US" sz="3600" b="1" dirty="0" smtClean="0">
                <a:latin typeface="Arial Black" pitchFamily="34" charset="0"/>
              </a:rPr>
            </a:br>
            <a:r>
              <a:rPr lang="en-US" sz="3600" b="1" dirty="0" smtClean="0">
                <a:latin typeface="Arial Black" pitchFamily="34" charset="0"/>
              </a:rPr>
              <a:t>myths and legends - </a:t>
            </a:r>
            <a:r>
              <a:rPr lang="en-US" sz="3600" b="1" dirty="0" err="1" smtClean="0">
                <a:latin typeface="Arial Black" pitchFamily="34" charset="0"/>
              </a:rPr>
              <a:t>Strumyani</a:t>
            </a:r>
            <a:r>
              <a:rPr lang="en-US" sz="3600" b="1" dirty="0" smtClean="0">
                <a:latin typeface="Arial Black" pitchFamily="34" charset="0"/>
              </a:rPr>
              <a:t> Municipality – </a:t>
            </a:r>
            <a:br>
              <a:rPr lang="en-US" sz="3600" b="1" dirty="0" smtClean="0">
                <a:latin typeface="Arial Black" pitchFamily="34" charset="0"/>
              </a:rPr>
            </a:br>
            <a:r>
              <a:rPr lang="en-US" sz="3600" b="1" dirty="0" smtClean="0">
                <a:latin typeface="Arial Black" pitchFamily="34" charset="0"/>
              </a:rPr>
              <a:t>mythology and legends</a:t>
            </a:r>
            <a:endParaRPr lang="bg-BG" sz="3600" b="1" dirty="0" smtClean="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r>
              <a:rPr lang="en-US" sz="3200" dirty="0" smtClean="0"/>
              <a:t>King Marco freed three chains of slaves</a:t>
            </a:r>
            <a:endParaRPr lang="bg-BG" sz="3200" dirty="0" smtClean="0"/>
          </a:p>
        </p:txBody>
      </p:sp>
      <p:sp>
        <p:nvSpPr>
          <p:cNvPr id="23554" name="Content Placeholder 2"/>
          <p:cNvSpPr>
            <a:spLocks noGrp="1"/>
          </p:cNvSpPr>
          <p:nvPr>
            <p:ph idx="1"/>
          </p:nvPr>
        </p:nvSpPr>
        <p:spPr/>
        <p:txBody>
          <a:bodyPr>
            <a:normAutofit/>
          </a:bodyPr>
          <a:lstStyle/>
          <a:p>
            <a:pPr marL="0" indent="0"/>
            <a:r>
              <a:rPr lang="en-US" sz="1600" b="1" dirty="0" smtClean="0"/>
              <a:t>The legend tells that King Marco decided on a Sunday to go to a church. As he prepares, his mother notices that he habitually takes his weapon with and advises him to leave his gun because he goes to church and does not need it. But despite all his wife Elena secretly puts him in the saddle of his horse. When the hero arrives at the field of </a:t>
            </a:r>
            <a:r>
              <a:rPr lang="en-US" sz="1600" b="1" dirty="0" err="1" smtClean="0"/>
              <a:t>Strumyani</a:t>
            </a:r>
            <a:r>
              <a:rPr lang="en-US" sz="1600" b="1" dirty="0" smtClean="0"/>
              <a:t>, he can hear the cry of slaves. He directs himself there, and when he reaches them he sees black </a:t>
            </a:r>
            <a:r>
              <a:rPr lang="en-US" sz="1600" b="1" dirty="0" err="1" smtClean="0"/>
              <a:t>turkish</a:t>
            </a:r>
            <a:r>
              <a:rPr lang="en-US" sz="1600" b="1" dirty="0" smtClean="0"/>
              <a:t> </a:t>
            </a:r>
            <a:r>
              <a:rPr lang="en-US" sz="1600" b="1" dirty="0" err="1" smtClean="0"/>
              <a:t>araps</a:t>
            </a:r>
            <a:r>
              <a:rPr lang="en-US" sz="1600" b="1" dirty="0" smtClean="0"/>
              <a:t> that lead three chains of slaves - one with young girls, one with young boys and others with young brides. King Marko asks the </a:t>
            </a:r>
            <a:r>
              <a:rPr lang="en-US" sz="1600" b="1" dirty="0" err="1" smtClean="0"/>
              <a:t>araps</a:t>
            </a:r>
            <a:r>
              <a:rPr lang="en-US" sz="1600" b="1" dirty="0" smtClean="0"/>
              <a:t> to release the slaves by promising to give them coins, but they refuse him and threaten him to be bonded to the slaves.</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r>
              <a:rPr lang="en-US" sz="3200" dirty="0" smtClean="0"/>
              <a:t>King Marco freed three chains of slaves</a:t>
            </a:r>
            <a:endParaRPr lang="bg-BG" sz="3200" dirty="0" smtClean="0"/>
          </a:p>
        </p:txBody>
      </p:sp>
      <p:sp>
        <p:nvSpPr>
          <p:cNvPr id="23554" name="Content Placeholder 2"/>
          <p:cNvSpPr>
            <a:spLocks noGrp="1"/>
          </p:cNvSpPr>
          <p:nvPr>
            <p:ph idx="1"/>
          </p:nvPr>
        </p:nvSpPr>
        <p:spPr/>
        <p:txBody>
          <a:bodyPr>
            <a:normAutofit/>
          </a:bodyPr>
          <a:lstStyle/>
          <a:p>
            <a:pPr marL="0" indent="0"/>
            <a:r>
              <a:rPr lang="en-US" sz="1600" b="1" dirty="0" smtClean="0"/>
              <a:t>   At that moment, the henna Mark's blood is boiling. He scratches his waist for his weapon, but regrets that he has left him on the advice of his mother. The horse reminds him of checking in the saddlebags, because his wife is petulant and probably put the weapon. Then he finds him and returns to the </a:t>
            </a:r>
            <a:r>
              <a:rPr lang="en-US" sz="1600" b="1" dirty="0" err="1" smtClean="0"/>
              <a:t>araps</a:t>
            </a:r>
            <a:r>
              <a:rPr lang="en-US" sz="1600" b="1" dirty="0" smtClean="0"/>
              <a:t> that make the slaves.</a:t>
            </a:r>
          </a:p>
          <a:p>
            <a:pPr marL="0" indent="0"/>
            <a:r>
              <a:rPr lang="en-US" sz="1600" b="1" dirty="0" smtClean="0"/>
              <a:t>In one shot he cuts off the heads of all three </a:t>
            </a:r>
            <a:r>
              <a:rPr lang="en-US" sz="1600" b="1" dirty="0" err="1" smtClean="0"/>
              <a:t>araps</a:t>
            </a:r>
            <a:r>
              <a:rPr lang="en-US" sz="1600" b="1" dirty="0" smtClean="0"/>
              <a:t>, releases the slaves and gives them one coin of gold to avoid going naked, thirsty and hungry. Then he continued his journey to the church.</a:t>
            </a:r>
          </a:p>
          <a:p>
            <a:pPr marL="0" indent="0"/>
            <a:r>
              <a:rPr lang="en-US" sz="1600" b="1" dirty="0" smtClean="0"/>
              <a:t>Students participating in the Erasmus + project tried to make the legend that you would see in the video after the presentation.</a:t>
            </a:r>
            <a:endParaRPr lang="bg-BG" sz="1600" b="1" dirty="0" smtClean="0"/>
          </a:p>
        </p:txBody>
      </p:sp>
    </p:spTree>
    <p:extLst>
      <p:ext uri="{BB962C8B-B14F-4D97-AF65-F5344CB8AC3E}">
        <p14:creationId xmlns:p14="http://schemas.microsoft.com/office/powerpoint/2010/main" val="95647245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bg-BG" sz="3600" dirty="0" smtClean="0">
                <a:latin typeface="Arial" charset="0"/>
              </a:rPr>
              <a:t>Legend Dramatization Process</a:t>
            </a:r>
          </a:p>
        </p:txBody>
      </p:sp>
      <p:sp>
        <p:nvSpPr>
          <p:cNvPr id="24578" name="Content Placeholder 2"/>
          <p:cNvSpPr>
            <a:spLocks noGrp="1"/>
          </p:cNvSpPr>
          <p:nvPr>
            <p:ph idx="1"/>
          </p:nvPr>
        </p:nvSpPr>
        <p:spPr>
          <a:xfrm>
            <a:off x="468313" y="1628775"/>
            <a:ext cx="8229600" cy="4525963"/>
          </a:xfrm>
        </p:spPr>
        <p:txBody>
          <a:bodyPr>
            <a:normAutofit/>
          </a:bodyPr>
          <a:lstStyle/>
          <a:p>
            <a:pPr marL="0" indent="0"/>
            <a:r>
              <a:rPr lang="bg-BG" sz="2400" dirty="0" smtClean="0"/>
              <a:t>	</a:t>
            </a:r>
            <a:r>
              <a:rPr lang="en-US" sz="2400" dirty="0" smtClean="0"/>
              <a:t>The work on the dramatization of the legend began with the choice of children to play the roles. First we started by studying the lyrics of the legend, then learning the actions, gestures and movements of the heroes. The work went on to play the cast in scenes, and then assemble the whole storyline.</a:t>
            </a: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bg-BG" sz="3600" dirty="0" smtClean="0">
                <a:latin typeface="Arial" charset="0"/>
              </a:rPr>
              <a:t>Legend Dramatization Process</a:t>
            </a:r>
          </a:p>
        </p:txBody>
      </p:sp>
      <p:sp>
        <p:nvSpPr>
          <p:cNvPr id="24578" name="Content Placeholder 2"/>
          <p:cNvSpPr>
            <a:spLocks noGrp="1"/>
          </p:cNvSpPr>
          <p:nvPr>
            <p:ph idx="1"/>
          </p:nvPr>
        </p:nvSpPr>
        <p:spPr>
          <a:xfrm>
            <a:off x="468313" y="1628775"/>
            <a:ext cx="8229600" cy="4525963"/>
          </a:xfrm>
        </p:spPr>
        <p:txBody>
          <a:bodyPr>
            <a:normAutofit/>
          </a:bodyPr>
          <a:lstStyle/>
          <a:p>
            <a:pPr marL="0" indent="0"/>
            <a:r>
              <a:rPr lang="en-US" sz="2400" dirty="0" smtClean="0"/>
              <a:t>In the course of the work students developed some of the requisite requisites for dramatization.</a:t>
            </a:r>
          </a:p>
          <a:p>
            <a:pPr marL="0" indent="0"/>
            <a:r>
              <a:rPr lang="en-US" sz="2400" dirty="0" smtClean="0"/>
              <a:t>We provided stage costumes from the museum in </a:t>
            </a:r>
            <a:r>
              <a:rPr lang="en-US" sz="2400" dirty="0" err="1" smtClean="0"/>
              <a:t>Strumyani</a:t>
            </a:r>
            <a:r>
              <a:rPr lang="en-US" sz="2400" dirty="0" smtClean="0"/>
              <a:t> Municipality.</a:t>
            </a:r>
          </a:p>
          <a:p>
            <a:pPr marL="0" indent="0"/>
            <a:r>
              <a:rPr lang="en-US" sz="2400" dirty="0" smtClean="0"/>
              <a:t>The horse for dramatization provided the child who played the role of King Marko.</a:t>
            </a:r>
          </a:p>
          <a:p>
            <a:pPr marL="0" indent="0"/>
            <a:r>
              <a:rPr lang="en-US" sz="2400" dirty="0" smtClean="0"/>
              <a:t>The pictures of the dramatization we made in the vicinity of the village of </a:t>
            </a:r>
            <a:r>
              <a:rPr lang="en-US" sz="2400" dirty="0" err="1" smtClean="0"/>
              <a:t>Ilindentsi</a:t>
            </a:r>
            <a:r>
              <a:rPr lang="en-US" sz="2400" dirty="0" smtClean="0"/>
              <a:t>, </a:t>
            </a:r>
            <a:r>
              <a:rPr lang="en-US" sz="2400" dirty="0" err="1" smtClean="0"/>
              <a:t>Strumyani</a:t>
            </a:r>
            <a:r>
              <a:rPr lang="en-US" sz="2400" dirty="0" smtClean="0"/>
              <a:t> municipality.</a:t>
            </a:r>
          </a:p>
        </p:txBody>
      </p:sp>
    </p:spTree>
    <p:extLst>
      <p:ext uri="{BB962C8B-B14F-4D97-AF65-F5344CB8AC3E}">
        <p14:creationId xmlns:p14="http://schemas.microsoft.com/office/powerpoint/2010/main" val="194020542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718036"/>
            <a:ext cx="8496944" cy="1865126"/>
          </a:xfrm>
          <a:prstGeom prst="rect">
            <a:avLst/>
          </a:prstGeom>
        </p:spPr>
        <p:txBody>
          <a:bodyPr wrap="square">
            <a:spAutoFit/>
          </a:bodyPr>
          <a:lstStyle/>
          <a:p>
            <a:pPr algn="ctr" eaLnBrk="1" hangingPunct="1">
              <a:lnSpc>
                <a:spcPct val="80000"/>
              </a:lnSpc>
            </a:pPr>
            <a:r>
              <a:rPr lang="en-US" sz="2400" dirty="0"/>
              <a:t>Project </a:t>
            </a:r>
            <a:r>
              <a:rPr lang="en-US" sz="2400" dirty="0" smtClean="0"/>
              <a:t>Managers</a:t>
            </a:r>
            <a:br>
              <a:rPr lang="en-US" sz="2400" dirty="0" smtClean="0"/>
            </a:br>
            <a:r>
              <a:rPr lang="en-US" sz="2400" dirty="0" smtClean="0"/>
              <a:t> </a:t>
            </a:r>
            <a:r>
              <a:rPr lang="en-US" sz="2400" dirty="0" err="1"/>
              <a:t>Simo</a:t>
            </a:r>
            <a:r>
              <a:rPr lang="en-US" sz="2400" dirty="0"/>
              <a:t> </a:t>
            </a:r>
            <a:r>
              <a:rPr lang="en-US" sz="2400" dirty="0" err="1"/>
              <a:t>Parov</a:t>
            </a:r>
            <a:r>
              <a:rPr lang="en-US" sz="2400" dirty="0"/>
              <a:t> and </a:t>
            </a:r>
            <a:r>
              <a:rPr lang="en-US" sz="2400" dirty="0" err="1"/>
              <a:t>Hristina</a:t>
            </a:r>
            <a:r>
              <a:rPr lang="en-US" sz="2400" dirty="0"/>
              <a:t> </a:t>
            </a:r>
            <a:r>
              <a:rPr lang="en-US" sz="2400" dirty="0" err="1" smtClean="0"/>
              <a:t>Chorbadjiyska</a:t>
            </a:r>
            <a:r>
              <a:rPr lang="en-US" sz="2400" dirty="0" smtClean="0"/>
              <a:t> </a:t>
            </a:r>
            <a:br>
              <a:rPr lang="en-US" sz="2400" dirty="0" smtClean="0"/>
            </a:br>
            <a:r>
              <a:rPr lang="en-US" sz="2400" dirty="0" smtClean="0"/>
              <a:t>after </a:t>
            </a:r>
            <a:r>
              <a:rPr lang="en-US" sz="2400" dirty="0"/>
              <a:t>exploring and commenting </a:t>
            </a:r>
            <a:r>
              <a:rPr lang="en-US" sz="2400" dirty="0" smtClean="0"/>
              <a:t/>
            </a:r>
            <a:br>
              <a:rPr lang="en-US" sz="2400" dirty="0" smtClean="0"/>
            </a:br>
            <a:r>
              <a:rPr lang="en-US" sz="2400" dirty="0" smtClean="0"/>
              <a:t>on </a:t>
            </a:r>
            <a:r>
              <a:rPr lang="en-US" sz="2400" dirty="0"/>
              <a:t>local myths and legends</a:t>
            </a:r>
            <a:r>
              <a:rPr lang="en-US" sz="2400" dirty="0" smtClean="0"/>
              <a:t>,</a:t>
            </a:r>
            <a:br>
              <a:rPr lang="en-US" sz="2400" dirty="0" smtClean="0"/>
            </a:br>
            <a:r>
              <a:rPr lang="en-US" sz="2400" dirty="0" smtClean="0"/>
              <a:t> </a:t>
            </a:r>
            <a:r>
              <a:rPr lang="en-US" sz="2400" dirty="0" smtClean="0"/>
              <a:t>turned </a:t>
            </a:r>
            <a:r>
              <a:rPr lang="en-US" sz="2400" dirty="0"/>
              <a:t>to the legend of King Marko, </a:t>
            </a:r>
            <a:r>
              <a:rPr lang="en-US" sz="2400" dirty="0" smtClean="0"/>
              <a:t/>
            </a:r>
            <a:br>
              <a:rPr lang="en-US" sz="2400" dirty="0" smtClean="0"/>
            </a:br>
            <a:r>
              <a:rPr lang="en-US" sz="2400" dirty="0" smtClean="0"/>
              <a:t>who </a:t>
            </a:r>
            <a:r>
              <a:rPr lang="en-US" sz="2400" dirty="0"/>
              <a:t>freed three chains of slaves.</a:t>
            </a:r>
            <a:endParaRPr lang="bg-BG" sz="2400" dirty="0"/>
          </a:p>
        </p:txBody>
      </p:sp>
    </p:spTree>
    <p:extLst>
      <p:ext uri="{BB962C8B-B14F-4D97-AF65-F5344CB8AC3E}">
        <p14:creationId xmlns:p14="http://schemas.microsoft.com/office/powerpoint/2010/main" val="390522932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лавие 1"/>
          <p:cNvSpPr>
            <a:spLocks noGrp="1"/>
          </p:cNvSpPr>
          <p:nvPr>
            <p:ph type="title"/>
          </p:nvPr>
        </p:nvSpPr>
        <p:spPr/>
        <p:txBody>
          <a:bodyPr>
            <a:normAutofit fontScale="90000"/>
          </a:bodyPr>
          <a:lstStyle/>
          <a:p>
            <a:pPr eaLnBrk="1" hangingPunct="1"/>
            <a:r>
              <a:rPr lang="en-US" sz="2800" b="1" smtClean="0"/>
              <a:t>Strumyani Municipality - mythology and legends</a:t>
            </a:r>
            <a:endParaRPr lang="bg-BG" sz="2800" b="1" smtClean="0"/>
          </a:p>
        </p:txBody>
      </p:sp>
      <p:sp>
        <p:nvSpPr>
          <p:cNvPr id="16386" name="Контейнер за съдържание 2"/>
          <p:cNvSpPr>
            <a:spLocks noGrp="1"/>
          </p:cNvSpPr>
          <p:nvPr>
            <p:ph idx="1"/>
          </p:nvPr>
        </p:nvSpPr>
        <p:spPr/>
        <p:txBody>
          <a:bodyPr>
            <a:normAutofit fontScale="92500" lnSpcReduction="20000"/>
          </a:bodyPr>
          <a:lstStyle/>
          <a:p>
            <a:pPr eaLnBrk="1" hangingPunct="1">
              <a:buFont typeface="Arial" charset="0"/>
              <a:buNone/>
            </a:pPr>
            <a:r>
              <a:rPr lang="bg-BG" sz="2800" dirty="0" smtClean="0">
                <a:latin typeface="Arial" charset="0"/>
              </a:rPr>
              <a:t>       </a:t>
            </a:r>
            <a:r>
              <a:rPr lang="en-US" sz="2800" dirty="0" smtClean="0"/>
              <a:t>Managers stood on this legend, because in the vicinity of our native land there are names of places and natural landmarks associated with the name of King Marko:</a:t>
            </a:r>
          </a:p>
          <a:p>
            <a:pPr eaLnBrk="1" hangingPunct="1"/>
            <a:r>
              <a:rPr lang="en-US" sz="2800" dirty="0" smtClean="0"/>
              <a:t>     Marko Rock;</a:t>
            </a:r>
          </a:p>
          <a:p>
            <a:pPr eaLnBrk="1" hangingPunct="1"/>
            <a:r>
              <a:rPr lang="en-US" sz="2800" dirty="0" smtClean="0"/>
              <a:t>   </a:t>
            </a:r>
            <a:r>
              <a:rPr lang="bg-BG" sz="2800" dirty="0" smtClean="0">
                <a:latin typeface="Arial" charset="0"/>
              </a:rPr>
              <a:t> </a:t>
            </a:r>
            <a:r>
              <a:rPr lang="en-US" sz="2800" dirty="0" smtClean="0"/>
              <a:t> Marko step;</a:t>
            </a:r>
          </a:p>
          <a:p>
            <a:pPr eaLnBrk="1" hangingPunct="1"/>
            <a:r>
              <a:rPr lang="en-US" sz="2800" dirty="0" smtClean="0"/>
              <a:t>   </a:t>
            </a:r>
            <a:r>
              <a:rPr lang="bg-BG" sz="2800" dirty="0" smtClean="0">
                <a:latin typeface="Arial" charset="0"/>
              </a:rPr>
              <a:t> </a:t>
            </a:r>
            <a:r>
              <a:rPr lang="en-US" sz="2800" dirty="0" smtClean="0"/>
              <a:t> The </a:t>
            </a:r>
            <a:r>
              <a:rPr lang="en-US" sz="2800" dirty="0" smtClean="0"/>
              <a:t>church </a:t>
            </a:r>
            <a:r>
              <a:rPr lang="en-US" sz="2800" dirty="0" smtClean="0"/>
              <a:t>“St. Spas”</a:t>
            </a:r>
          </a:p>
          <a:p>
            <a:pPr eaLnBrk="1" hangingPunct="1"/>
            <a:r>
              <a:rPr lang="en-US" sz="2800" dirty="0" smtClean="0"/>
              <a:t>     Dragon hole;</a:t>
            </a:r>
          </a:p>
          <a:p>
            <a:r>
              <a:rPr lang="en-US" sz="2800" dirty="0" smtClean="0"/>
              <a:t>     Marco </a:t>
            </a:r>
            <a:r>
              <a:rPr lang="en-US" sz="2800" dirty="0" smtClean="0"/>
              <a:t>wells</a:t>
            </a:r>
            <a:r>
              <a:rPr lang="en-US" dirty="0" smtClean="0"/>
              <a:t> </a:t>
            </a:r>
            <a:endParaRPr lang="bg-BG"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лавие 1"/>
          <p:cNvSpPr>
            <a:spLocks noGrp="1"/>
          </p:cNvSpPr>
          <p:nvPr>
            <p:ph type="title"/>
          </p:nvPr>
        </p:nvSpPr>
        <p:spPr>
          <a:xfrm>
            <a:off x="468313" y="260350"/>
            <a:ext cx="8229600" cy="1143000"/>
          </a:xfrm>
        </p:spPr>
        <p:txBody>
          <a:bodyPr/>
          <a:lstStyle/>
          <a:p>
            <a:pPr algn="ctr" eaLnBrk="1" hangingPunct="1"/>
            <a:r>
              <a:rPr lang="en-US" sz="3200" b="1" dirty="0" err="1" smtClean="0"/>
              <a:t>Strumyani</a:t>
            </a:r>
            <a:r>
              <a:rPr lang="en-US" sz="3200" b="1" dirty="0" smtClean="0"/>
              <a:t> Municipality - mythology and legends</a:t>
            </a:r>
            <a:endParaRPr lang="bg-BG" sz="3200" b="1" dirty="0" smtClean="0"/>
          </a:p>
        </p:txBody>
      </p:sp>
      <p:sp>
        <p:nvSpPr>
          <p:cNvPr id="17410" name="Контейнер за съдържание 2"/>
          <p:cNvSpPr>
            <a:spLocks noGrp="1"/>
          </p:cNvSpPr>
          <p:nvPr>
            <p:ph idx="1"/>
          </p:nvPr>
        </p:nvSpPr>
        <p:spPr>
          <a:xfrm>
            <a:off x="323850" y="1484313"/>
            <a:ext cx="8229600" cy="4525962"/>
          </a:xfrm>
        </p:spPr>
        <p:txBody>
          <a:bodyPr>
            <a:normAutofit lnSpcReduction="10000"/>
          </a:bodyPr>
          <a:lstStyle/>
          <a:p>
            <a:pPr eaLnBrk="1" hangingPunct="1">
              <a:buFont typeface="Arial" charset="0"/>
              <a:buNone/>
            </a:pPr>
            <a:r>
              <a:rPr lang="bg-BG" sz="3000" dirty="0" smtClean="0"/>
              <a:t>    </a:t>
            </a:r>
            <a:endParaRPr lang="en-US" sz="3000" dirty="0" smtClean="0"/>
          </a:p>
          <a:p>
            <a:pPr eaLnBrk="1" hangingPunct="1">
              <a:buFont typeface="Arial" charset="0"/>
              <a:buNone/>
            </a:pPr>
            <a:r>
              <a:rPr lang="en-US" sz="2800" dirty="0" smtClean="0"/>
              <a:t>The Marko </a:t>
            </a:r>
            <a:r>
              <a:rPr lang="en-US" sz="2800" dirty="0" smtClean="0">
                <a:latin typeface="Arial" charset="0"/>
              </a:rPr>
              <a:t>Rock</a:t>
            </a:r>
            <a:r>
              <a:rPr lang="en-US" sz="2800" dirty="0" smtClean="0"/>
              <a:t>, also called "Water Rock", is a typical ancient Thracian altar dotted with fragments of ceramics. According to the legend, the water appeared in the footsteps of King Marko. The legend tells that once Marco jumped here from </a:t>
            </a:r>
            <a:r>
              <a:rPr lang="en-US" sz="2800" dirty="0" err="1" smtClean="0"/>
              <a:t>Pirin</a:t>
            </a:r>
            <a:r>
              <a:rPr lang="en-US" sz="2800" dirty="0" smtClean="0"/>
              <a:t>, and because he was very thirsty, God gave water bleeding from the rock.</a:t>
            </a:r>
            <a:endParaRPr lang="ru-RU" sz="2800" dirty="0" smtClean="0"/>
          </a:p>
          <a:p>
            <a:pPr eaLnBrk="1" hangingPunct="1">
              <a:buFont typeface="Arial" charset="0"/>
              <a:buNone/>
            </a:pPr>
            <a:r>
              <a:rPr lang="ru-RU" sz="3000" dirty="0" smtClean="0"/>
              <a:t> </a:t>
            </a:r>
            <a:endParaRPr lang="bg-BG" sz="3000" dirty="0" smtClean="0"/>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лавие 1"/>
          <p:cNvSpPr>
            <a:spLocks noGrp="1"/>
          </p:cNvSpPr>
          <p:nvPr>
            <p:ph type="title"/>
          </p:nvPr>
        </p:nvSpPr>
        <p:spPr>
          <a:xfrm>
            <a:off x="500063" y="928688"/>
            <a:ext cx="8229600" cy="1143000"/>
          </a:xfrm>
        </p:spPr>
        <p:txBody>
          <a:bodyPr>
            <a:normAutofit fontScale="90000"/>
          </a:bodyPr>
          <a:lstStyle/>
          <a:p>
            <a:pPr algn="ctr" eaLnBrk="1" hangingPunct="1"/>
            <a:r>
              <a:rPr lang="en-US" sz="2800" dirty="0" smtClean="0"/>
              <a:t>“Marko step” – </a:t>
            </a:r>
            <a:br>
              <a:rPr lang="en-US" sz="2800" dirty="0" smtClean="0"/>
            </a:br>
            <a:r>
              <a:rPr lang="en-US" sz="2800" dirty="0" smtClean="0"/>
              <a:t>The hero's footsteps were seen printed on other rocks between the villages of </a:t>
            </a:r>
            <a:r>
              <a:rPr lang="en-US" sz="2800" dirty="0" err="1" smtClean="0"/>
              <a:t>Palat</a:t>
            </a:r>
            <a:r>
              <a:rPr lang="en-US" sz="2800" dirty="0" smtClean="0"/>
              <a:t> and </a:t>
            </a:r>
            <a:r>
              <a:rPr lang="en-US" sz="2800" dirty="0" err="1" smtClean="0"/>
              <a:t>Igralishte</a:t>
            </a:r>
            <a:r>
              <a:rPr lang="en-US" sz="2800" dirty="0" smtClean="0"/>
              <a:t>.</a:t>
            </a:r>
            <a:r>
              <a:rPr lang="ru-RU" sz="2800" dirty="0" smtClean="0"/>
              <a:t/>
            </a:r>
            <a:br>
              <a:rPr lang="ru-RU" sz="2800" dirty="0" smtClean="0"/>
            </a:br>
            <a:r>
              <a:rPr lang="ru-RU" sz="4000" b="1" dirty="0" smtClean="0"/>
              <a:t> </a:t>
            </a:r>
            <a:endParaRPr lang="bg-BG" sz="4000" b="1" dirty="0" smtClean="0"/>
          </a:p>
        </p:txBody>
      </p:sp>
      <p:pic>
        <p:nvPicPr>
          <p:cNvPr id="18434" name="Picture 3"/>
          <p:cNvPicPr>
            <a:picLocks noGrp="1" noChangeAspect="1" noChangeArrowheads="1"/>
          </p:cNvPicPr>
          <p:nvPr>
            <p:ph idx="1"/>
          </p:nvPr>
        </p:nvPicPr>
        <p:blipFill>
          <a:blip r:embed="rId2"/>
          <a:stretch>
            <a:fillRect/>
          </a:stretch>
        </p:blipFill>
        <p:spPr>
          <a:xfrm>
            <a:off x="2051720" y="2636912"/>
            <a:ext cx="5019675" cy="3762375"/>
          </a:xfrm>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лавие 1"/>
          <p:cNvSpPr>
            <a:spLocks noGrp="1"/>
          </p:cNvSpPr>
          <p:nvPr>
            <p:ph type="title"/>
          </p:nvPr>
        </p:nvSpPr>
        <p:spPr>
          <a:xfrm>
            <a:off x="395288" y="404813"/>
            <a:ext cx="8229600" cy="1728787"/>
          </a:xfrm>
        </p:spPr>
        <p:txBody>
          <a:bodyPr>
            <a:normAutofit fontScale="90000"/>
          </a:bodyPr>
          <a:lstStyle/>
          <a:p>
            <a:pPr algn="ctr" eaLnBrk="1" hangingPunct="1"/>
            <a:r>
              <a:rPr lang="bg-BG" sz="2800" dirty="0" smtClean="0"/>
              <a:t/>
            </a:r>
            <a:br>
              <a:rPr lang="bg-BG" sz="2800" dirty="0" smtClean="0"/>
            </a:br>
            <a:r>
              <a:rPr lang="en-US" sz="2800" dirty="0" smtClean="0"/>
              <a:t>The </a:t>
            </a:r>
            <a:r>
              <a:rPr lang="en-US" sz="2800" dirty="0" smtClean="0"/>
              <a:t>Church </a:t>
            </a:r>
            <a:r>
              <a:rPr lang="en-US" sz="2800" dirty="0" smtClean="0"/>
              <a:t>“St. Spas””-  </a:t>
            </a:r>
            <a:br>
              <a:rPr lang="en-US" sz="2800" dirty="0" smtClean="0"/>
            </a:br>
            <a:r>
              <a:rPr lang="en-US" sz="2800" dirty="0" smtClean="0"/>
              <a:t>Legends connect another holy place </a:t>
            </a:r>
            <a:br>
              <a:rPr lang="en-US" sz="2800" dirty="0" smtClean="0"/>
            </a:br>
            <a:r>
              <a:rPr lang="en-US" sz="2800" dirty="0" smtClean="0"/>
              <a:t>with King Marko - the churches of “St. Spas”, located about 4 km. Northwest </a:t>
            </a:r>
            <a:br>
              <a:rPr lang="en-US" sz="2800" dirty="0" smtClean="0"/>
            </a:br>
            <a:r>
              <a:rPr lang="en-US" sz="2800" dirty="0" smtClean="0"/>
              <a:t>of the village of </a:t>
            </a:r>
            <a:r>
              <a:rPr lang="en-US" sz="2800" dirty="0" err="1" smtClean="0"/>
              <a:t>Krastiltsi</a:t>
            </a:r>
            <a:endParaRPr lang="bg-BG" sz="2800" dirty="0" smtClean="0"/>
          </a:p>
        </p:txBody>
      </p:sp>
      <p:sp>
        <p:nvSpPr>
          <p:cNvPr id="19458" name="Контейнер за съдържание 2"/>
          <p:cNvSpPr>
            <a:spLocks noGrp="1"/>
          </p:cNvSpPr>
          <p:nvPr>
            <p:ph idx="1"/>
          </p:nvPr>
        </p:nvSpPr>
        <p:spPr>
          <a:xfrm>
            <a:off x="468313" y="1628775"/>
            <a:ext cx="8229600" cy="4525963"/>
          </a:xfrm>
        </p:spPr>
        <p:txBody>
          <a:bodyPr/>
          <a:lstStyle/>
          <a:p>
            <a:pPr eaLnBrk="1" hangingPunct="1">
              <a:buFont typeface="Arial" charset="0"/>
              <a:buNone/>
            </a:pPr>
            <a:r>
              <a:rPr lang="ru-RU" dirty="0" smtClean="0"/>
              <a:t>    </a:t>
            </a:r>
            <a:r>
              <a:rPr lang="en-US" dirty="0" smtClean="0"/>
              <a:t/>
            </a:r>
            <a:br>
              <a:rPr lang="en-US" dirty="0" smtClean="0"/>
            </a:br>
            <a:endParaRPr lang="bg-BG" sz="1900" dirty="0" smtClean="0"/>
          </a:p>
        </p:txBody>
      </p:sp>
      <p:pic>
        <p:nvPicPr>
          <p:cNvPr id="19459" name="Picture 3"/>
          <p:cNvPicPr>
            <a:picLocks noChangeAspect="1" noChangeArrowheads="1"/>
          </p:cNvPicPr>
          <p:nvPr/>
        </p:nvPicPr>
        <p:blipFill>
          <a:blip r:embed="rId2"/>
          <a:srcRect/>
          <a:stretch>
            <a:fillRect/>
          </a:stretch>
        </p:blipFill>
        <p:spPr bwMode="auto">
          <a:xfrm>
            <a:off x="2286000" y="2852738"/>
            <a:ext cx="4572000" cy="29575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лавие 1"/>
          <p:cNvSpPr>
            <a:spLocks noGrp="1"/>
          </p:cNvSpPr>
          <p:nvPr>
            <p:ph type="title"/>
          </p:nvPr>
        </p:nvSpPr>
        <p:spPr>
          <a:xfrm>
            <a:off x="467544" y="1124744"/>
            <a:ext cx="8229600" cy="1143000"/>
          </a:xfrm>
        </p:spPr>
        <p:txBody>
          <a:bodyPr>
            <a:normAutofit fontScale="90000"/>
          </a:bodyPr>
          <a:lstStyle/>
          <a:p>
            <a:pPr eaLnBrk="1" hangingPunct="1"/>
            <a:r>
              <a:rPr lang="ru-RU" sz="2000" dirty="0" smtClean="0"/>
              <a:t>                                                       </a:t>
            </a:r>
            <a:r>
              <a:rPr lang="en-US" sz="2000" dirty="0" smtClean="0"/>
              <a:t/>
            </a:r>
            <a:br>
              <a:rPr lang="en-US" sz="2000" dirty="0" smtClean="0"/>
            </a:br>
            <a:r>
              <a:rPr lang="en-US" sz="2000" dirty="0" smtClean="0"/>
              <a:t/>
            </a:r>
            <a:br>
              <a:rPr lang="en-US" sz="2000" dirty="0" smtClean="0"/>
            </a:br>
            <a:r>
              <a:rPr lang="en-US" sz="2000" dirty="0" smtClean="0"/>
              <a:t>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700" dirty="0" smtClean="0"/>
              <a:t> Dragon Hole</a:t>
            </a:r>
            <a:r>
              <a:rPr lang="ru-RU" sz="2700" dirty="0" smtClean="0"/>
              <a:t>   </a:t>
            </a:r>
            <a:r>
              <a:rPr lang="ru-RU" sz="2000" dirty="0" smtClean="0"/>
              <a:t/>
            </a:r>
            <a:br>
              <a:rPr lang="ru-RU" sz="2000" dirty="0" smtClean="0"/>
            </a:br>
            <a:r>
              <a:rPr lang="en-US" sz="2000" dirty="0" smtClean="0"/>
              <a:t/>
            </a:r>
            <a:br>
              <a:rPr lang="en-US" sz="2000" dirty="0" smtClean="0"/>
            </a:br>
            <a:r>
              <a:rPr lang="en-US" sz="2700" dirty="0" smtClean="0"/>
              <a:t>In connection with the legend </a:t>
            </a:r>
            <a:br>
              <a:rPr lang="en-US" sz="2700" dirty="0" smtClean="0"/>
            </a:br>
            <a:r>
              <a:rPr lang="en-US" sz="2700" dirty="0" smtClean="0"/>
              <a:t>of King Marco is the popular song </a:t>
            </a:r>
            <a:br>
              <a:rPr lang="en-US" sz="2700" dirty="0" smtClean="0"/>
            </a:br>
            <a:r>
              <a:rPr lang="en-US" sz="2700" dirty="0" smtClean="0"/>
              <a:t>among the locals about the dragon, </a:t>
            </a:r>
            <a:br>
              <a:rPr lang="en-US" sz="2700" dirty="0" smtClean="0"/>
            </a:br>
            <a:r>
              <a:rPr lang="en-US" sz="2700" dirty="0" smtClean="0"/>
              <a:t>loving girl Vena. The song is interesting</a:t>
            </a:r>
            <a:br>
              <a:rPr lang="en-US" sz="2700" dirty="0" smtClean="0"/>
            </a:br>
            <a:r>
              <a:rPr lang="en-US" sz="2700" dirty="0" smtClean="0"/>
              <a:t> because of the explanations about</a:t>
            </a:r>
            <a:br>
              <a:rPr lang="en-US" sz="2700" dirty="0" smtClean="0"/>
            </a:br>
            <a:r>
              <a:rPr lang="en-US" sz="2700" dirty="0" smtClean="0"/>
              <a:t> the dragon's dwelling - the top of the </a:t>
            </a:r>
            <a:br>
              <a:rPr lang="en-US" sz="2700" dirty="0" smtClean="0"/>
            </a:br>
            <a:r>
              <a:rPr lang="en-US" sz="2700" dirty="0" smtClean="0"/>
              <a:t>third mountain, where there is a lake </a:t>
            </a:r>
            <a:br>
              <a:rPr lang="en-US" sz="2700" dirty="0" smtClean="0"/>
            </a:br>
            <a:r>
              <a:rPr lang="en-US" sz="2700" dirty="0" smtClean="0"/>
              <a:t>and a big tree. The ethnographic and archaeological material from the village of </a:t>
            </a:r>
            <a:r>
              <a:rPr lang="en-US" sz="2700" dirty="0" err="1" smtClean="0"/>
              <a:t>Pirin</a:t>
            </a:r>
            <a:r>
              <a:rPr lang="en-US" sz="2700" dirty="0" smtClean="0"/>
              <a:t> show that this idea is extremely sustainable among the local population and can be found artifacts from pagan antiquity.</a:t>
            </a:r>
            <a:endParaRPr lang="bg-BG" sz="2700" dirty="0" smtClean="0"/>
          </a:p>
        </p:txBody>
      </p:sp>
      <p:pic>
        <p:nvPicPr>
          <p:cNvPr id="20482" name="Picture 2"/>
          <p:cNvPicPr>
            <a:picLocks noGrp="1" noChangeAspect="1" noChangeArrowheads="1"/>
          </p:cNvPicPr>
          <p:nvPr>
            <p:ph idx="1"/>
          </p:nvPr>
        </p:nvPicPr>
        <p:blipFill>
          <a:blip r:embed="rId2"/>
          <a:stretch>
            <a:fillRect/>
          </a:stretch>
        </p:blipFill>
        <p:spPr>
          <a:xfrm>
            <a:off x="6444208" y="692696"/>
            <a:ext cx="2385060" cy="3291840"/>
          </a:xfrm>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лавие 1"/>
          <p:cNvSpPr>
            <a:spLocks noGrp="1"/>
          </p:cNvSpPr>
          <p:nvPr>
            <p:ph type="title"/>
          </p:nvPr>
        </p:nvSpPr>
        <p:spPr>
          <a:xfrm>
            <a:off x="500063" y="1357313"/>
            <a:ext cx="8229600" cy="1143000"/>
          </a:xfrm>
        </p:spPr>
        <p:txBody>
          <a:bodyPr>
            <a:normAutofit fontScale="90000"/>
          </a:bodyPr>
          <a:lstStyle/>
          <a:p>
            <a:pPr eaLnBrk="1" hangingPunct="1"/>
            <a:r>
              <a:rPr lang="en-US" sz="2000" dirty="0" smtClean="0"/>
              <a:t>According to the legend of the people, persecuted by the Turks, King Marko and his mother hid in the rock. They raised their bees here, giving them the place called </a:t>
            </a:r>
            <a:r>
              <a:rPr lang="en-US" sz="2000" dirty="0" err="1" smtClean="0"/>
              <a:t>Pchelina</a:t>
            </a:r>
            <a:r>
              <a:rPr lang="en-US" sz="2000" dirty="0" smtClean="0"/>
              <a:t> or Bee </a:t>
            </a:r>
            <a:r>
              <a:rPr lang="en-US" sz="2000" dirty="0" smtClean="0"/>
              <a:t>Rock.</a:t>
            </a:r>
            <a:br>
              <a:rPr lang="en-US" sz="2000" dirty="0" smtClean="0"/>
            </a:br>
            <a:r>
              <a:rPr lang="en-US" sz="2000" dirty="0" smtClean="0"/>
              <a:t>The </a:t>
            </a:r>
            <a:r>
              <a:rPr lang="en-US" sz="2000" dirty="0" smtClean="0"/>
              <a:t>honey of these bees was inviolable. No one could reach it. That's why honey flew in river Struma.</a:t>
            </a:r>
            <a:endParaRPr lang="bg-BG" sz="2000" dirty="0" smtClean="0"/>
          </a:p>
        </p:txBody>
      </p:sp>
      <p:pic>
        <p:nvPicPr>
          <p:cNvPr id="21506" name="Picture 2"/>
          <p:cNvPicPr>
            <a:picLocks noGrp="1" noChangeAspect="1" noChangeArrowheads="1"/>
          </p:cNvPicPr>
          <p:nvPr>
            <p:ph idx="1"/>
          </p:nvPr>
        </p:nvPicPr>
        <p:blipFill>
          <a:blip r:embed="rId2"/>
          <a:stretch>
            <a:fillRect/>
          </a:stretch>
        </p:blipFill>
        <p:spPr>
          <a:xfrm>
            <a:off x="3059832" y="2708920"/>
            <a:ext cx="3039666" cy="4052888"/>
          </a:xfrm>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20713"/>
            <a:ext cx="8229600" cy="1223962"/>
          </a:xfrm>
        </p:spPr>
        <p:txBody>
          <a:bodyPr>
            <a:normAutofit fontScale="90000"/>
          </a:bodyPr>
          <a:lstStyle/>
          <a:p>
            <a:pPr algn="l" eaLnBrk="1" hangingPunct="1"/>
            <a:r>
              <a:rPr lang="en-US" sz="2400" smtClean="0"/>
              <a:t>One of the most famous legends about King Marko is the legend in which the hero frees three chains of slaves.</a:t>
            </a:r>
            <a:r>
              <a:rPr lang="ru-RU" sz="4000" smtClean="0"/>
              <a:t> </a:t>
            </a:r>
            <a:endParaRPr lang="bg-BG" sz="4000" smtClean="0"/>
          </a:p>
        </p:txBody>
      </p:sp>
      <p:sp>
        <p:nvSpPr>
          <p:cNvPr id="22530" name="Content Placeholder 2"/>
          <p:cNvSpPr>
            <a:spLocks noGrp="1"/>
          </p:cNvSpPr>
          <p:nvPr>
            <p:ph idx="1"/>
          </p:nvPr>
        </p:nvSpPr>
        <p:spPr>
          <a:xfrm>
            <a:off x="468313" y="1628775"/>
            <a:ext cx="8229600" cy="4525963"/>
          </a:xfrm>
        </p:spPr>
        <p:txBody>
          <a:bodyPr/>
          <a:lstStyle/>
          <a:p>
            <a:pPr marL="0" indent="0" eaLnBrk="1" hangingPunct="1">
              <a:buFont typeface="Arial" charset="0"/>
              <a:buNone/>
            </a:pPr>
            <a:r>
              <a:rPr lang="bg-BG" smtClean="0"/>
              <a:t> </a:t>
            </a:r>
          </a:p>
        </p:txBody>
      </p:sp>
      <p:pic>
        <p:nvPicPr>
          <p:cNvPr id="22531" name="Picture 2" descr="C:\Users\sou_m\Desktop\140982143567829.jpg"/>
          <p:cNvPicPr>
            <a:picLocks noChangeAspect="1" noChangeArrowheads="1"/>
          </p:cNvPicPr>
          <p:nvPr/>
        </p:nvPicPr>
        <p:blipFill>
          <a:blip r:embed="rId2"/>
          <a:srcRect/>
          <a:stretch>
            <a:fillRect/>
          </a:stretch>
        </p:blipFill>
        <p:spPr bwMode="auto">
          <a:xfrm>
            <a:off x="2441575" y="1916113"/>
            <a:ext cx="4286250" cy="44005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303</TotalTime>
  <Words>418</Words>
  <Application>Microsoft Office PowerPoint</Application>
  <PresentationFormat>On-screen Show (4:3)</PresentationFormat>
  <Paragraphs>34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Spring</vt:lpstr>
      <vt:lpstr>Let's get to know  each other through  myths and legends - Strumyani Municipality –  mythology and legends</vt:lpstr>
      <vt:lpstr>PowerPoint Presentation</vt:lpstr>
      <vt:lpstr>Strumyani Municipality - mythology and legends</vt:lpstr>
      <vt:lpstr>Strumyani Municipality - mythology and legends</vt:lpstr>
      <vt:lpstr>“Marko step” –  The hero's footsteps were seen printed on other rocks between the villages of Palat and Igralishte.  </vt:lpstr>
      <vt:lpstr> The Church “St. Spas””-   Legends connect another holy place  with King Marko - the churches of “St. Spas”, located about 4 km. Northwest  of the village of Krastiltsi</vt:lpstr>
      <vt:lpstr>                                                                                                      Dragon Hole     In connection with the legend  of King Marco is the popular song  among the locals about the dragon,  loving girl Vena. The song is interesting  because of the explanations about  the dragon's dwelling - the top of the  third mountain, where there is a lake  and a big tree. The ethnographic and archaeological material from the village of Pirin show that this idea is extremely sustainable among the local population and can be found artifacts from pagan antiquity.</vt:lpstr>
      <vt:lpstr>According to the legend of the people, persecuted by the Turks, King Marko and his mother hid in the rock. They raised their bees here, giving them the place called Pchelina or Bee Rock. The honey of these bees was inviolable. No one could reach it. That's why honey flew in river Struma.</vt:lpstr>
      <vt:lpstr>One of the most famous legends about King Marko is the legend in which the hero frees three chains of slaves. </vt:lpstr>
      <vt:lpstr>King Marco freed three chains of slaves</vt:lpstr>
      <vt:lpstr>King Marco freed three chains of slaves</vt:lpstr>
      <vt:lpstr>Legend Dramatization Process</vt:lpstr>
      <vt:lpstr>Legend Dramatization Process</vt:lpstr>
    </vt:vector>
  </TitlesOfParts>
  <Company>SOU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 се опознаем чрез митове и легенди</dc:title>
  <dc:creator>Mikrevo</dc:creator>
  <cp:lastModifiedBy>sou_m</cp:lastModifiedBy>
  <cp:revision>56</cp:revision>
  <dcterms:created xsi:type="dcterms:W3CDTF">2018-02-15T06:15:22Z</dcterms:created>
  <dcterms:modified xsi:type="dcterms:W3CDTF">2018-03-08T09:46:48Z</dcterms:modified>
</cp:coreProperties>
</file>