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0" marR="0" lvl="1" indent="0" algn="l" rtl="0">
              <a:spcBef>
                <a:spcPts val="0"/>
              </a:spcBef>
            </a:pPr>
            <a:endParaRPr/>
          </a:p>
          <a:p>
            <a:pPr marL="0" marR="0" lvl="2" indent="0" algn="l" rtl="0">
              <a:spcBef>
                <a:spcPts val="0"/>
              </a:spcBef>
            </a:pPr>
            <a:endParaRPr/>
          </a:p>
          <a:p>
            <a:pPr marL="0" marR="0" lvl="3" indent="0" algn="l" rtl="0">
              <a:spcBef>
                <a:spcPts val="0"/>
              </a:spcBef>
            </a:pPr>
            <a:endParaRPr/>
          </a:p>
          <a:p>
            <a:pPr marL="0" marR="0" lvl="4" indent="0" algn="l" rtl="0">
              <a:spcBef>
                <a:spcPts val="0"/>
              </a:spcBef>
            </a:pPr>
            <a:endParaRPr/>
          </a:p>
          <a:p>
            <a:pPr marL="0" marR="0" lvl="5" indent="0" algn="l" rtl="0">
              <a:spcBef>
                <a:spcPts val="0"/>
              </a:spcBef>
            </a:pPr>
            <a:endParaRPr/>
          </a:p>
          <a:p>
            <a:pPr marL="0" marR="0" lvl="6" indent="0" algn="l" rtl="0">
              <a:spcBef>
                <a:spcPts val="0"/>
              </a:spcBef>
            </a:pPr>
            <a:endParaRPr/>
          </a:p>
          <a:p>
            <a:pPr marL="0" marR="0" lvl="7" indent="0" algn="l" rtl="0">
              <a:spcBef>
                <a:spcPts val="0"/>
              </a:spcBef>
            </a:pPr>
            <a:endParaRPr/>
          </a:p>
          <a:p>
            <a:pPr marL="0" marR="0" lvl="8" indent="0" algn="l" rtl="0">
              <a:spcBef>
                <a:spcPts val="0"/>
              </a:spcBef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3716999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t-E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13046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8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432852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8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05357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8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86367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2" name="Shape 19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3510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78845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8686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4453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1" rtl="0">
              <a:spcBef>
                <a:spcPts val="0"/>
              </a:spcBef>
              <a:buNone/>
            </a:pPr>
            <a:endParaRPr/>
          </a:p>
          <a:p>
            <a:pPr lvl="2" rtl="0">
              <a:spcBef>
                <a:spcPts val="0"/>
              </a:spcBef>
              <a:buNone/>
            </a:pPr>
            <a:endParaRPr/>
          </a:p>
          <a:p>
            <a:pPr lvl="3" rtl="0">
              <a:spcBef>
                <a:spcPts val="0"/>
              </a:spcBef>
              <a:buNone/>
            </a:pPr>
            <a:endParaRPr/>
          </a:p>
          <a:p>
            <a:pPr lvl="4" rtl="0">
              <a:spcBef>
                <a:spcPts val="0"/>
              </a:spcBef>
              <a:buNone/>
            </a:pPr>
            <a:endParaRPr/>
          </a:p>
          <a:p>
            <a:pPr lvl="5" rtl="0">
              <a:spcBef>
                <a:spcPts val="0"/>
              </a:spcBef>
              <a:buNone/>
            </a:pPr>
            <a:endParaRPr/>
          </a:p>
          <a:p>
            <a:pPr lvl="6" rtl="0">
              <a:spcBef>
                <a:spcPts val="0"/>
              </a:spcBef>
              <a:buNone/>
            </a:pPr>
            <a:endParaRPr/>
          </a:p>
          <a:p>
            <a:pPr lvl="7" rtl="0">
              <a:spcBef>
                <a:spcPts val="0"/>
              </a:spcBef>
              <a:buNone/>
            </a:pPr>
            <a:endParaRPr/>
          </a:p>
          <a:p>
            <a:pPr lvl="8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8540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1" rtl="0">
              <a:spcBef>
                <a:spcPts val="0"/>
              </a:spcBef>
              <a:buNone/>
            </a:pPr>
            <a:endParaRPr/>
          </a:p>
          <a:p>
            <a:pPr lvl="2" rtl="0">
              <a:spcBef>
                <a:spcPts val="0"/>
              </a:spcBef>
              <a:buNone/>
            </a:pPr>
            <a:endParaRPr/>
          </a:p>
          <a:p>
            <a:pPr lvl="3" rtl="0">
              <a:spcBef>
                <a:spcPts val="0"/>
              </a:spcBef>
              <a:buNone/>
            </a:pPr>
            <a:endParaRPr/>
          </a:p>
          <a:p>
            <a:pPr lvl="4" rtl="0">
              <a:spcBef>
                <a:spcPts val="0"/>
              </a:spcBef>
              <a:buNone/>
            </a:pPr>
            <a:endParaRPr/>
          </a:p>
          <a:p>
            <a:pPr lvl="5" rtl="0">
              <a:spcBef>
                <a:spcPts val="0"/>
              </a:spcBef>
              <a:buNone/>
            </a:pPr>
            <a:endParaRPr/>
          </a:p>
          <a:p>
            <a:pPr lvl="6" rtl="0">
              <a:spcBef>
                <a:spcPts val="0"/>
              </a:spcBef>
              <a:buNone/>
            </a:pPr>
            <a:endParaRPr/>
          </a:p>
          <a:p>
            <a:pPr lvl="7" rtl="0">
              <a:spcBef>
                <a:spcPts val="0"/>
              </a:spcBef>
              <a:buNone/>
            </a:pPr>
            <a:endParaRPr/>
          </a:p>
          <a:p>
            <a:pPr lvl="8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84305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8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86205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8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915379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8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63909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dn.nmc.org/media/2014-nmc-horizon-report-k12-EN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343475" y="1079350"/>
            <a:ext cx="8526000" cy="2962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t-EE" sz="3600" b="1" dirty="0" err="1" smtClean="0">
                <a:solidFill>
                  <a:srgbClr val="222222"/>
                </a:solidFill>
              </a:rPr>
              <a:t>Horizoni</a:t>
            </a:r>
            <a:r>
              <a:rPr lang="et-EE" sz="3600" b="1" dirty="0" smtClean="0">
                <a:solidFill>
                  <a:srgbClr val="222222"/>
                </a:solidFill>
              </a:rPr>
              <a:t> raport 2014 (väljakutsed, trendid ja tehnoloogia) ja </a:t>
            </a:r>
            <a:r>
              <a:rPr lang="et-EE" sz="3600" b="1" dirty="0" err="1" smtClean="0">
                <a:solidFill>
                  <a:srgbClr val="222222"/>
                </a:solidFill>
              </a:rPr>
              <a:t>eTwinning</a:t>
            </a:r>
            <a:endParaRPr lang="et-EE" sz="3600" b="1" dirty="0">
              <a:solidFill>
                <a:srgbClr val="222222"/>
              </a:solidFill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340225" y="4091375"/>
            <a:ext cx="6481199" cy="246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endParaRPr sz="3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Calibri"/>
              <a:buNone/>
            </a:pPr>
            <a:r>
              <a:rPr lang="et-EE" sz="3200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Ingrid </a:t>
            </a:r>
            <a:r>
              <a:rPr lang="et-EE" sz="3200" dirty="0" err="1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Maadvere</a:t>
            </a:r>
            <a:endParaRPr lang="et-EE" sz="3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Calibri"/>
              <a:buNone/>
            </a:pPr>
            <a:r>
              <a:rPr lang="et-EE" sz="3200" dirty="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24.08.2015</a:t>
            </a:r>
            <a:endParaRPr lang="et-EE" sz="3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Calibri"/>
              <a:buNone/>
            </a:pPr>
            <a:r>
              <a:rPr lang="et-EE" sz="3200" dirty="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t-EE" sz="3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Shape 163"/>
          <p:cNvPicPr preferRelativeResize="0"/>
          <p:nvPr/>
        </p:nvPicPr>
        <p:blipFill rotWithShape="1">
          <a:blip r:embed="rId3">
            <a:alphaModFix/>
          </a:blip>
          <a:srcRect l="20102" t="52688" b="12930"/>
          <a:stretch/>
        </p:blipFill>
        <p:spPr>
          <a:xfrm>
            <a:off x="3079675" y="5332400"/>
            <a:ext cx="5978775" cy="1409824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t-EE" sz="3600"/>
              <a:t>Tehnoloogia: kuni 1 aasta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t-EE" sz="2400"/>
              <a:t>VOSK (võta oma seade kaasa)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t-EE" sz="2400"/>
              <a:t>BYOD (bring your own device)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t-EE" sz="2400"/>
              <a:t>õpilased ja õpetajad kasutavad oma seadmeid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t-EE" sz="2400"/>
              <a:t>väga erinev tehnoloogia ja võimalused</a:t>
            </a:r>
          </a:p>
          <a:p>
            <a:pPr marL="0" indent="0" rtl="0">
              <a:spcBef>
                <a:spcPts val="0"/>
              </a:spcBef>
              <a:buNone/>
            </a:pPr>
            <a:endParaRPr sz="2400"/>
          </a:p>
          <a:p>
            <a:pPr marL="0" indent="0" rtl="0">
              <a:spcBef>
                <a:spcPts val="0"/>
              </a:spcBef>
              <a:buNone/>
            </a:pPr>
            <a:r>
              <a:rPr lang="et-EE" sz="2400"/>
              <a:t>Pilveteenused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t-EE" sz="2400"/>
              <a:t>andmete hoidmine pilves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t-EE" sz="2400"/>
              <a:t>koostöö</a:t>
            </a:r>
          </a:p>
          <a:p>
            <a:pPr marL="457200" lvl="0" indent="-228600">
              <a:spcBef>
                <a:spcPts val="0"/>
              </a:spcBef>
              <a:buSzPct val="100000"/>
            </a:pPr>
            <a:r>
              <a:rPr lang="et-EE" sz="2400"/>
              <a:t>mobiilsus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Shape 171"/>
          <p:cNvPicPr preferRelativeResize="0"/>
          <p:nvPr/>
        </p:nvPicPr>
        <p:blipFill rotWithShape="1">
          <a:blip r:embed="rId3">
            <a:alphaModFix/>
          </a:blip>
          <a:srcRect l="20102" t="52688" b="12930"/>
          <a:stretch/>
        </p:blipFill>
        <p:spPr>
          <a:xfrm>
            <a:off x="3079675" y="5332400"/>
            <a:ext cx="5978775" cy="1409824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t-EE" sz="3600"/>
              <a:t>Tehnoloogia: 2-3 aastat</a:t>
            </a:r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t-EE" sz="2400"/>
              <a:t>Mängud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t-EE" sz="2400"/>
              <a:t>mängupõhine õpe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t-EE" sz="2400"/>
              <a:t>digitaalsed mängud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/>
          </a:p>
          <a:p>
            <a:pPr marL="0" lvl="0" indent="0" rtl="0">
              <a:spcBef>
                <a:spcPts val="0"/>
              </a:spcBef>
              <a:buNone/>
            </a:pPr>
            <a:r>
              <a:rPr lang="et-EE" sz="2400"/>
              <a:t>Õpianalüütika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t-EE" sz="2400"/>
              <a:t>õppijate kohta andmete kogumine ja nende analüüs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t-EE" sz="2400"/>
              <a:t>eesmärk toetada õppijat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Shape 179"/>
          <p:cNvPicPr preferRelativeResize="0"/>
          <p:nvPr/>
        </p:nvPicPr>
        <p:blipFill rotWithShape="1">
          <a:blip r:embed="rId3">
            <a:alphaModFix/>
          </a:blip>
          <a:srcRect l="20102" t="52688" b="12930"/>
          <a:stretch/>
        </p:blipFill>
        <p:spPr>
          <a:xfrm>
            <a:off x="3079675" y="5332400"/>
            <a:ext cx="5978775" cy="1409824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t-EE" sz="3600"/>
              <a:t>Tehnoloogia: 4-5 aastat</a:t>
            </a:r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t-EE" sz="2400"/>
              <a:t>Asjade internet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t-EE" sz="2400"/>
              <a:t>erinevad asjad on ühendatud internetti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t-EE" sz="2400"/>
              <a:t>reaalne maailm seotud virtuaalse maailmaga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/>
          </a:p>
          <a:p>
            <a:pPr marL="0" lvl="0" indent="0" rtl="0">
              <a:spcBef>
                <a:spcPts val="0"/>
              </a:spcBef>
              <a:buNone/>
            </a:pPr>
            <a:r>
              <a:rPr lang="et-EE" sz="2400"/>
              <a:t>Kantav tehnoloogia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t-EE" sz="2400"/>
              <a:t>tehnoloogiat kantakse ehetena, riietena, kotina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t-EE" sz="2400"/>
              <a:t>Google prillid, targad kellad jne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t-EE" sz="3600"/>
              <a:t>:) </a:t>
            </a:r>
          </a:p>
        </p:txBody>
      </p:sp>
      <p:sp>
        <p:nvSpPr>
          <p:cNvPr id="188" name="Shape 18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t-EE" sz="3600"/>
              <a:t>Horizoni raport 2014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0" y="141765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SzPct val="100000"/>
            </a:pPr>
            <a:r>
              <a:rPr lang="et-EE" sz="2400"/>
              <a:t>Ülevaade uutest trendidest ja tehnoloogilistest arengutest, mis mõjutavad haridust järgmise viie aasta jooksul.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t-EE" sz="2400"/>
              <a:t>Väljaandja: </a:t>
            </a:r>
          </a:p>
          <a:p>
            <a:pPr marL="914400" lvl="1" indent="-228600" rtl="0">
              <a:spcBef>
                <a:spcPts val="0"/>
              </a:spcBef>
              <a:buSzPct val="100000"/>
            </a:pPr>
            <a:r>
              <a:rPr lang="et-EE" sz="2400"/>
              <a:t>Euroopa komisjoni hariduse ja kultuuri peadirektoraat; </a:t>
            </a:r>
          </a:p>
          <a:p>
            <a:pPr marL="914400" lvl="1" indent="-228600" rtl="0">
              <a:spcBef>
                <a:spcPts val="0"/>
              </a:spcBef>
              <a:buSzPct val="100000"/>
            </a:pPr>
            <a:r>
              <a:rPr lang="et-EE" sz="2400"/>
              <a:t>Euroopa Komisjoni Ühendatud Uurimiskeskus – Tulevikutehnoloogiate Uurimisinstituut; </a:t>
            </a:r>
          </a:p>
          <a:p>
            <a:pPr marL="914400" lvl="1" indent="-228600" rtl="0">
              <a:spcBef>
                <a:spcPts val="0"/>
              </a:spcBef>
              <a:buSzPct val="100000"/>
            </a:pPr>
            <a:r>
              <a:rPr lang="et-EE" sz="2400"/>
              <a:t>Uue Meedia Konsortsium (New Media Consortium)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t-EE" sz="2400"/>
              <a:t>Esimene raport 2002. aastal.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/>
        </p:nvSpPr>
        <p:spPr>
          <a:xfrm>
            <a:off x="3584400" y="6199500"/>
            <a:ext cx="5559599" cy="65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t-EE" u="sng">
                <a:solidFill>
                  <a:schemeClr val="hlink"/>
                </a:solidFill>
                <a:hlinkClick r:id="rId3"/>
              </a:rPr>
              <a:t>http://cdn.nmc.org/media/2014-nmc-horizon-report-k12-EN.pdf</a:t>
            </a:r>
            <a:r>
              <a:rPr lang="et-EE"/>
              <a:t> </a:t>
            </a:r>
          </a:p>
        </p:txBody>
      </p:sp>
      <p:pic>
        <p:nvPicPr>
          <p:cNvPr id="106" name="Shape 10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4925" y="808275"/>
            <a:ext cx="8854149" cy="4852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t-EE" sz="3600"/>
              <a:t>Kiired trendid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191513" y="2549465"/>
            <a:ext cx="4169699" cy="4236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t-EE" sz="2400" b="1" dirty="0"/>
              <a:t>Õpetajate </a:t>
            </a:r>
            <a:r>
              <a:rPr lang="et-EE" sz="2400" b="1" dirty="0" smtClean="0"/>
              <a:t>rolli</a:t>
            </a:r>
          </a:p>
          <a:p>
            <a:pPr rtl="0">
              <a:spcBef>
                <a:spcPts val="0"/>
              </a:spcBef>
              <a:buNone/>
            </a:pPr>
            <a:r>
              <a:rPr lang="et-EE" sz="2400" b="1" dirty="0" smtClean="0"/>
              <a:t>ümbermõtestamine</a:t>
            </a:r>
            <a:endParaRPr lang="et-EE" sz="2400" b="1" dirty="0"/>
          </a:p>
          <a:p>
            <a:pPr marL="571500" indent="-342900">
              <a:spcBef>
                <a:spcPts val="0"/>
              </a:spcBef>
              <a:buSzPct val="100000"/>
            </a:pPr>
            <a:r>
              <a:rPr lang="et-EE" sz="2400" dirty="0"/>
              <a:t>koostöö </a:t>
            </a:r>
          </a:p>
          <a:p>
            <a:pPr marL="571500" indent="-342900">
              <a:spcBef>
                <a:spcPts val="0"/>
              </a:spcBef>
              <a:buSzPct val="100000"/>
            </a:pPr>
            <a:r>
              <a:rPr lang="et-EE" sz="2400" dirty="0" err="1"/>
              <a:t>digipädevus</a:t>
            </a:r>
            <a:endParaRPr lang="et-EE" sz="2400" dirty="0"/>
          </a:p>
          <a:p>
            <a:pPr marL="571500" indent="-342900">
              <a:spcBef>
                <a:spcPts val="0"/>
              </a:spcBef>
              <a:buSzPct val="100000"/>
            </a:pPr>
            <a:r>
              <a:rPr lang="et-EE" sz="2400" dirty="0"/>
              <a:t>õpetaja kui mentor</a:t>
            </a:r>
          </a:p>
          <a:p>
            <a:pPr marL="571500" indent="-342900">
              <a:spcBef>
                <a:spcPts val="0"/>
              </a:spcBef>
              <a:buSzPct val="100000"/>
            </a:pPr>
            <a:r>
              <a:rPr lang="et-EE" sz="2400" dirty="0"/>
              <a:t>õpilasekeskne õpe</a:t>
            </a:r>
          </a:p>
          <a:p>
            <a:pPr marL="571500" indent="-342900">
              <a:spcBef>
                <a:spcPts val="0"/>
              </a:spcBef>
              <a:buSzPct val="100000"/>
            </a:pPr>
            <a:r>
              <a:rPr lang="et-EE" sz="2400" dirty="0"/>
              <a:t>professionaalne areng</a:t>
            </a:r>
          </a:p>
        </p:txBody>
      </p:sp>
      <p:pic>
        <p:nvPicPr>
          <p:cNvPr id="114" name="Shape 114"/>
          <p:cNvPicPr preferRelativeResize="0"/>
          <p:nvPr/>
        </p:nvPicPr>
        <p:blipFill rotWithShape="1">
          <a:blip r:embed="rId3">
            <a:alphaModFix/>
          </a:blip>
          <a:srcRect l="23328" t="16319" r="1444" b="37092"/>
          <a:stretch/>
        </p:blipFill>
        <p:spPr>
          <a:xfrm>
            <a:off x="3976000" y="399250"/>
            <a:ext cx="5168000" cy="1753699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Shape 115"/>
          <p:cNvSpPr txBox="1">
            <a:spLocks noGrp="1"/>
          </p:cNvSpPr>
          <p:nvPr>
            <p:ph type="body" idx="2"/>
          </p:nvPr>
        </p:nvSpPr>
        <p:spPr>
          <a:xfrm>
            <a:off x="4517101" y="2549465"/>
            <a:ext cx="4169699" cy="390592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t-EE" sz="2400" b="1" dirty="0"/>
              <a:t>Õppijate sügavamad teadmised</a:t>
            </a:r>
          </a:p>
          <a:p>
            <a:pPr marL="571500" lvl="0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t-EE" sz="2400" dirty="0"/>
              <a:t>õpitu rakendamine</a:t>
            </a:r>
          </a:p>
          <a:p>
            <a:pPr marL="571500" lvl="0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t-EE" sz="2400" dirty="0"/>
              <a:t>projektõpe, probleemõpe, uurimuslik õpe</a:t>
            </a:r>
          </a:p>
          <a:p>
            <a:pPr marL="571500" lvl="0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t-EE" sz="2400" dirty="0"/>
              <a:t>VOSK</a:t>
            </a:r>
          </a:p>
          <a:p>
            <a:pPr marL="571500" lvl="0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t-EE" sz="2400" dirty="0"/>
              <a:t>side päriseluga</a:t>
            </a:r>
          </a:p>
          <a:p>
            <a:pPr lvl="0" rtl="0">
              <a:spcBef>
                <a:spcPts val="0"/>
              </a:spcBef>
              <a:buNone/>
            </a:pPr>
            <a:endParaRPr sz="2400" dirty="0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t-EE" sz="3600"/>
              <a:t>Keskmised trendid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2466560"/>
            <a:ext cx="3643799" cy="388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t-EE" sz="2400" b="1" dirty="0"/>
              <a:t>Hübriid-õpidisain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t-EE" sz="2400" dirty="0"/>
              <a:t>reaalsed ja virtuaalsed õpikeskkonnad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t-EE" sz="2400" dirty="0"/>
              <a:t>erinevad hübriidõppe mudelid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t-EE" sz="2400" dirty="0"/>
              <a:t>MOOC</a:t>
            </a:r>
          </a:p>
          <a:p>
            <a:pPr lvl="0" rtl="0">
              <a:spcBef>
                <a:spcPts val="0"/>
              </a:spcBef>
              <a:buNone/>
            </a:pPr>
            <a:endParaRPr sz="2400" dirty="0"/>
          </a:p>
        </p:txBody>
      </p:sp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 l="23328" t="16319" r="1444" b="37092"/>
          <a:stretch/>
        </p:blipFill>
        <p:spPr>
          <a:xfrm>
            <a:off x="4396175" y="367400"/>
            <a:ext cx="4747824" cy="1611125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Shape 124"/>
          <p:cNvSpPr txBox="1">
            <a:spLocks noGrp="1"/>
          </p:cNvSpPr>
          <p:nvPr>
            <p:ph type="body" idx="2"/>
          </p:nvPr>
        </p:nvSpPr>
        <p:spPr>
          <a:xfrm>
            <a:off x="4948187" y="2466560"/>
            <a:ext cx="3643799" cy="388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t-EE" sz="2400" b="1" dirty="0"/>
              <a:t>Avatud õppevara</a:t>
            </a:r>
          </a:p>
          <a:p>
            <a:pPr marL="571500" lvl="0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t-EE" sz="2400" dirty="0" err="1"/>
              <a:t>open</a:t>
            </a:r>
            <a:r>
              <a:rPr lang="et-EE" sz="2400" dirty="0"/>
              <a:t> </a:t>
            </a:r>
            <a:r>
              <a:rPr lang="et-EE" sz="2400" dirty="0" err="1"/>
              <a:t>educational</a:t>
            </a:r>
            <a:r>
              <a:rPr lang="et-EE" sz="2400" dirty="0"/>
              <a:t> </a:t>
            </a:r>
            <a:r>
              <a:rPr lang="et-EE" sz="2400" dirty="0" err="1"/>
              <a:t>resources</a:t>
            </a:r>
            <a:r>
              <a:rPr lang="et-EE" sz="2400" dirty="0"/>
              <a:t> (OER)</a:t>
            </a:r>
          </a:p>
          <a:p>
            <a:pPr marL="571500" lvl="0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t-EE" sz="2400" dirty="0"/>
              <a:t>materjalide kohandamine</a:t>
            </a:r>
          </a:p>
          <a:p>
            <a:pPr marL="571500" lvl="0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t-EE" sz="2400" dirty="0" err="1"/>
              <a:t>Creative</a:t>
            </a:r>
            <a:r>
              <a:rPr lang="et-EE" sz="2400" dirty="0"/>
              <a:t> </a:t>
            </a:r>
            <a:r>
              <a:rPr lang="et-EE" sz="2400" dirty="0" err="1"/>
              <a:t>Commons</a:t>
            </a:r>
            <a:endParaRPr lang="et-EE" sz="2400" dirty="0"/>
          </a:p>
          <a:p>
            <a:pPr marL="571500" lvl="0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t-EE" sz="2400" dirty="0"/>
              <a:t>jagamine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t-EE" sz="3600"/>
              <a:t>Aeglased trendid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57200" y="2577244"/>
            <a:ext cx="3575399" cy="388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t-EE" sz="2400" b="1" dirty="0"/>
              <a:t>Koolitöö ümbermõtestamine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t-EE" sz="2400" dirty="0"/>
              <a:t>õpilaste vaba liikumine ajas ja ruumis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t-EE" sz="2400" dirty="0"/>
              <a:t>koolide disain</a:t>
            </a:r>
          </a:p>
        </p:txBody>
      </p:sp>
      <p:pic>
        <p:nvPicPr>
          <p:cNvPr id="132" name="Shape 132"/>
          <p:cNvPicPr preferRelativeResize="0"/>
          <p:nvPr/>
        </p:nvPicPr>
        <p:blipFill rotWithShape="1">
          <a:blip r:embed="rId3">
            <a:alphaModFix/>
          </a:blip>
          <a:srcRect l="23328" t="16319" r="1444" b="37092"/>
          <a:stretch/>
        </p:blipFill>
        <p:spPr>
          <a:xfrm>
            <a:off x="4228100" y="274650"/>
            <a:ext cx="4915900" cy="166815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Shape 133"/>
          <p:cNvSpPr txBox="1">
            <a:spLocks noGrp="1"/>
          </p:cNvSpPr>
          <p:nvPr>
            <p:ph type="body" idx="2"/>
          </p:nvPr>
        </p:nvSpPr>
        <p:spPr>
          <a:xfrm>
            <a:off x="4768200" y="2577244"/>
            <a:ext cx="3918600" cy="388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t-EE" sz="2400" b="1" dirty="0"/>
              <a:t>Intuitiivne tehnoloogia</a:t>
            </a:r>
          </a:p>
          <a:p>
            <a:pPr marL="571500" lvl="0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t-EE" sz="2400" dirty="0"/>
              <a:t>puutetundlikud pinnad</a:t>
            </a:r>
          </a:p>
          <a:p>
            <a:pPr marL="571500" lvl="0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t-EE" sz="2400" dirty="0"/>
              <a:t>intuitiivne kasutamine</a:t>
            </a:r>
          </a:p>
          <a:p>
            <a:pPr marL="571500" lvl="0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t-EE" sz="2400" dirty="0"/>
              <a:t>juhtimine keha, liigutuste, häälega</a:t>
            </a:r>
          </a:p>
          <a:p>
            <a:pPr marL="571500" lvl="0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t-EE" sz="2400" dirty="0"/>
              <a:t>Xbox </a:t>
            </a:r>
            <a:r>
              <a:rPr lang="et-EE" sz="2400" dirty="0" err="1"/>
              <a:t>Kinect</a:t>
            </a:r>
            <a:r>
              <a:rPr lang="et-EE" sz="2400" dirty="0"/>
              <a:t> jne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Shape 139"/>
          <p:cNvPicPr preferRelativeResize="0"/>
          <p:nvPr/>
        </p:nvPicPr>
        <p:blipFill rotWithShape="1">
          <a:blip r:embed="rId3">
            <a:alphaModFix/>
          </a:blip>
          <a:srcRect l="1100" t="16728" r="80091" b="2769"/>
          <a:stretch/>
        </p:blipFill>
        <p:spPr>
          <a:xfrm>
            <a:off x="457200" y="274650"/>
            <a:ext cx="1665299" cy="3905900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2122500" y="274650"/>
            <a:ext cx="65643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t-EE" sz="3600"/>
              <a:t>Lahendatavad väljakutsed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2740250" y="1600200"/>
            <a:ext cx="5946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t-EE" sz="2400" b="1"/>
              <a:t>Õppimise seos tegeliku eluga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t-EE" sz="2400"/>
              <a:t>valmistumine eluks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t-EE" sz="2400"/>
              <a:t>ettevõtete kaasamine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t-EE" sz="2400" b="1">
                <a:solidFill>
                  <a:schemeClr val="dk1"/>
                </a:solidFill>
              </a:rPr>
              <a:t>Personaliseeritud õppimine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t-EE" sz="2400">
                <a:solidFill>
                  <a:schemeClr val="dk1"/>
                </a:solidFill>
              </a:rPr>
              <a:t>ennastjuhtiv õppija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t-EE" sz="2400">
                <a:solidFill>
                  <a:schemeClr val="dk1"/>
                </a:solidFill>
              </a:rPr>
              <a:t>rühmatööl põhinev õpe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t-EE" sz="2400">
                <a:solidFill>
                  <a:schemeClr val="dk1"/>
                </a:solidFill>
              </a:rPr>
              <a:t>õpilased määravad õpieesmärgid</a:t>
            </a:r>
          </a:p>
          <a:p>
            <a:pPr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Shape 147"/>
          <p:cNvPicPr preferRelativeResize="0"/>
          <p:nvPr/>
        </p:nvPicPr>
        <p:blipFill rotWithShape="1">
          <a:blip r:embed="rId3">
            <a:alphaModFix/>
          </a:blip>
          <a:srcRect l="1100" t="16728" r="80091" b="2769"/>
          <a:stretch/>
        </p:blipFill>
        <p:spPr>
          <a:xfrm>
            <a:off x="457200" y="274650"/>
            <a:ext cx="1665299" cy="3905900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2122500" y="274650"/>
            <a:ext cx="65643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t-EE" sz="3600"/>
              <a:t>Rasked väljakutsed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2740250" y="1600200"/>
            <a:ext cx="5946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t-EE" sz="2400" b="1"/>
              <a:t>Keerukas mõtlemine ja kommunikatsioon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t-EE" sz="2400"/>
              <a:t>erinevus inim- ja tehisintelligentsi vahel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t-EE" sz="2400"/>
              <a:t>arusaamine võrgumaailmast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t-EE" sz="2400"/>
              <a:t>suhtlemine ja koostöö</a:t>
            </a:r>
          </a:p>
          <a:p>
            <a:pPr marL="0" indent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t-EE" sz="2400" b="1">
                <a:solidFill>
                  <a:schemeClr val="dk1"/>
                </a:solidFill>
              </a:rPr>
              <a:t>Õpilaste andmete turvalisus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t-EE" sz="2400">
                <a:solidFill>
                  <a:schemeClr val="dk1"/>
                </a:solidFill>
              </a:rPr>
              <a:t>kõikjalolev tehnoloogia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t-EE" sz="2400">
                <a:solidFill>
                  <a:schemeClr val="dk1"/>
                </a:solidFill>
              </a:rPr>
              <a:t>pilveteenused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t-EE" sz="2400">
                <a:solidFill>
                  <a:schemeClr val="dk1"/>
                </a:solidFill>
              </a:rPr>
              <a:t>kolmandate osapoolte huvi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Shape 155"/>
          <p:cNvPicPr preferRelativeResize="0"/>
          <p:nvPr/>
        </p:nvPicPr>
        <p:blipFill rotWithShape="1">
          <a:blip r:embed="rId3">
            <a:alphaModFix/>
          </a:blip>
          <a:srcRect l="1100" t="16728" r="80091" b="2769"/>
          <a:stretch/>
        </p:blipFill>
        <p:spPr>
          <a:xfrm>
            <a:off x="457200" y="274650"/>
            <a:ext cx="1665299" cy="390590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2122500" y="274650"/>
            <a:ext cx="65643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t-EE" sz="3600"/>
              <a:t>Väga rasked väljakutsed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2740250" y="1600200"/>
            <a:ext cx="5946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t-EE" sz="2400" b="1"/>
              <a:t>Uut tüüpi hariduse tekkimine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t-EE" sz="2400"/>
              <a:t>alternatiivsed koolid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t-EE" sz="2400"/>
              <a:t>erakoolid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t-EE" sz="2400"/>
              <a:t>veebikoolid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t-EE" sz="2400" b="1"/>
              <a:t>Formaalse hariduse olulisus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t-EE" sz="2400"/>
              <a:t>Miks kool on vajalik?</a:t>
            </a:r>
          </a:p>
          <a:p>
            <a:pPr marL="203200" lvl="0" indent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300</Words>
  <Application>Microsoft Office PowerPoint</Application>
  <PresentationFormat>On-screen Show (4:3)</PresentationFormat>
  <Paragraphs>184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Horizoni raport 2014 (väljakutsed, trendid ja tehnoloogia) ja eTwinning</vt:lpstr>
      <vt:lpstr>Horizoni raport 2014</vt:lpstr>
      <vt:lpstr>PowerPoint Presentation</vt:lpstr>
      <vt:lpstr>Kiired trendid</vt:lpstr>
      <vt:lpstr>Keskmised trendid</vt:lpstr>
      <vt:lpstr>Aeglased trendid</vt:lpstr>
      <vt:lpstr>Lahendatavad väljakutsed</vt:lpstr>
      <vt:lpstr>Rasked väljakutsed</vt:lpstr>
      <vt:lpstr>Väga rasked väljakutsed</vt:lpstr>
      <vt:lpstr>Tehnoloogia: kuni 1 aasta</vt:lpstr>
      <vt:lpstr>Tehnoloogia: 2-3 aastat</vt:lpstr>
      <vt:lpstr>Tehnoloogia: 4-5 aastat</vt:lpstr>
      <vt:lpstr>:)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Horizoni raport 2014 (väljakutsed, trendid ja tehnoloogia) ja eTwinning</dc:title>
  <dc:creator>kasutaja</dc:creator>
  <cp:lastModifiedBy>kasutaja</cp:lastModifiedBy>
  <cp:revision>3</cp:revision>
  <dcterms:modified xsi:type="dcterms:W3CDTF">2015-08-21T12:14:15Z</dcterms:modified>
</cp:coreProperties>
</file>