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8BA9-924A-49BD-8A89-A9740A5AE4B7}" type="datetimeFigureOut">
              <a:rPr lang="de-DE" smtClean="0"/>
              <a:t>04.11.2018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DE2A7-0978-4B1E-B68F-47FB155193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93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84A7C-0F1B-4333-BC1B-39C3A7066EB0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1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84A7C-0F1B-4333-BC1B-39C3A7066EB0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/>
          <p:cNvSpPr txBox="1"/>
          <p:nvPr/>
        </p:nvSpPr>
        <p:spPr>
          <a:xfrm>
            <a:off x="3881797" y="8686954"/>
            <a:ext cx="2976177" cy="456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0165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9272A5-92C0-41A0-9ACA-2952CE84FBA4}" type="slidenum">
              <a:rPr kern="0">
                <a:solidFill>
                  <a:srgbClr val="000000"/>
                </a:solidFill>
              </a:rPr>
              <a:pPr algn="r" defTabSz="801654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de-DE" sz="12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2BF4A6-0842-447E-B27F-9D5DE1F3DCA2}" type="datetimeFigureOut">
              <a:rPr lang="de-DE" smtClean="0">
                <a:solidFill>
                  <a:srgbClr val="8A0000">
                    <a:lumMod val="50000"/>
                  </a:srgbClr>
                </a:solidFill>
              </a:rPr>
              <a:pPr/>
              <a:t>04.11.2018</a:t>
            </a:fld>
            <a:endParaRPr lang="de-DE">
              <a:solidFill>
                <a:srgbClr val="8A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e-DE">
              <a:solidFill>
                <a:srgbClr val="8A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C14C468-E075-4589-AF22-FFC4248AD052}" type="slidenum">
              <a:rPr lang="de-DE" smtClean="0">
                <a:solidFill>
                  <a:srgbClr val="8A0000">
                    <a:lumMod val="50000"/>
                  </a:srgbClr>
                </a:solidFill>
              </a:rPr>
              <a:pPr/>
              <a:t>‹Nr.›</a:t>
            </a:fld>
            <a:endParaRPr lang="de-DE">
              <a:solidFill>
                <a:srgbClr val="8A0000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921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5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1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4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22BF4A6-0842-447E-B27F-9D5DE1F3DCA2}" type="datetimeFigureOut">
              <a:rPr lang="de-DE" smtClean="0">
                <a:solidFill>
                  <a:srgbClr val="FFFFFF"/>
                </a:solidFill>
              </a:rPr>
              <a:pPr/>
              <a:t>04.11.2018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C14C468-E075-4589-AF22-FFC4248AD052}" type="slidenum">
              <a:rPr lang="de-DE" smtClean="0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5925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927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8222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2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860250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133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922BF4A6-0842-447E-B27F-9D5DE1F3DCA2}" type="datetimeFigureOut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 defTabSz="457200"/>
              <a:t>04.11.2018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5C14C468-E075-4589-AF22-FFC4248AD052}" type="slidenum">
              <a:rPr lang="de-DE" smtClean="0">
                <a:solidFill>
                  <a:srgbClr val="FFFFFF">
                    <a:lumMod val="65000"/>
                    <a:lumOff val="35000"/>
                  </a:srgbClr>
                </a:solidFill>
              </a:rPr>
              <a:pPr defTabSz="457200"/>
              <a:t>‹Nr.›</a:t>
            </a:fld>
            <a:endParaRPr lang="de-DE">
              <a:solidFill>
                <a:srgbClr val="FFFFFF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63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937171"/>
            <a:ext cx="7772400" cy="1470025"/>
          </a:xfrm>
        </p:spPr>
        <p:txBody>
          <a:bodyPr/>
          <a:lstStyle/>
          <a:p>
            <a:r>
              <a:rPr lang="de-DE" sz="5400" dirty="0" err="1">
                <a:latin typeface="Century Gothic" panose="020B0502020202020204" pitchFamily="34" charset="0"/>
              </a:rPr>
              <a:t>Nuestro</a:t>
            </a:r>
            <a:r>
              <a:rPr lang="de-DE" sz="5400" dirty="0">
                <a:latin typeface="Century Gothic" panose="020B0502020202020204" pitchFamily="34" charset="0"/>
              </a:rPr>
              <a:t> </a:t>
            </a:r>
            <a:r>
              <a:rPr lang="de-DE" sz="5400" dirty="0" err="1">
                <a:latin typeface="Century Gothic" panose="020B0502020202020204" pitchFamily="34" charset="0"/>
              </a:rPr>
              <a:t>colegio</a:t>
            </a:r>
            <a:endParaRPr lang="de-DE" sz="5400" dirty="0">
              <a:latin typeface="Century Gothic" panose="020B0502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7664" y="4941168"/>
            <a:ext cx="6400800" cy="1752600"/>
          </a:xfrm>
        </p:spPr>
        <p:txBody>
          <a:bodyPr/>
          <a:lstStyle/>
          <a:p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2"/>
            <a:ext cx="9349444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204198" y="280683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la </a:t>
            </a:r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biblioteca</a:t>
            </a:r>
            <a:endParaRPr lang="de-DE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218552" y="597621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el</a:t>
            </a:r>
            <a:r>
              <a:rPr lang="de-DE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gimnasio</a:t>
            </a:r>
            <a:endParaRPr lang="de-DE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83" y="476672"/>
            <a:ext cx="4286250" cy="2857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83" y="3501008"/>
            <a:ext cx="4283469" cy="29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Century Gothic" panose="020B0502020202020204" pitchFamily="34" charset="0"/>
              </a:rPr>
              <a:t>Gracias </a:t>
            </a:r>
            <a:r>
              <a:rPr lang="de-DE" dirty="0" err="1" smtClean="0">
                <a:latin typeface="Century Gothic" panose="020B0502020202020204" pitchFamily="34" charset="0"/>
              </a:rPr>
              <a:t>por</a:t>
            </a:r>
            <a:r>
              <a:rPr lang="de-DE" dirty="0" smtClean="0">
                <a:latin typeface="Century Gothic" panose="020B0502020202020204" pitchFamily="34" charset="0"/>
              </a:rPr>
              <a:t> </a:t>
            </a:r>
            <a:r>
              <a:rPr lang="de-DE" dirty="0" err="1" smtClean="0">
                <a:latin typeface="Century Gothic" panose="020B0502020202020204" pitchFamily="34" charset="0"/>
              </a:rPr>
              <a:t>vuestra</a:t>
            </a:r>
            <a:r>
              <a:rPr lang="de-DE" dirty="0" smtClean="0">
                <a:latin typeface="Century Gothic" panose="020B0502020202020204" pitchFamily="34" charset="0"/>
              </a:rPr>
              <a:t> </a:t>
            </a:r>
            <a:r>
              <a:rPr lang="de-DE" dirty="0" err="1" smtClean="0">
                <a:latin typeface="Century Gothic" panose="020B0502020202020204" pitchFamily="34" charset="0"/>
              </a:rPr>
              <a:t>atención</a:t>
            </a:r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7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anose="020B0502020202020204" pitchFamily="34" charset="0"/>
              </a:rPr>
              <a:t>Karl-von-</a:t>
            </a:r>
            <a:r>
              <a:rPr lang="de-DE" dirty="0" err="1" smtClean="0">
                <a:latin typeface="Century Gothic" panose="020B0502020202020204" pitchFamily="34" charset="0"/>
              </a:rPr>
              <a:t>Closen</a:t>
            </a:r>
            <a:r>
              <a:rPr lang="de-DE" dirty="0" smtClean="0">
                <a:latin typeface="Century Gothic" panose="020B0502020202020204" pitchFamily="34" charset="0"/>
              </a:rPr>
              <a:t>-Gymnasium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758" y="2151298"/>
            <a:ext cx="763374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</a:t>
            </a:r>
            <a:r>
              <a:rPr lang="de-DE" sz="2000" dirty="0" err="1" smtClean="0">
                <a:latin typeface="Century Gothic" panose="020B0502020202020204" pitchFamily="34" charset="0"/>
              </a:rPr>
              <a:t>unos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dirty="0" smtClean="0">
                <a:latin typeface="Century Gothic" panose="020B0502020202020204" pitchFamily="34" charset="0"/>
              </a:rPr>
              <a:t>750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alumnos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</a:t>
            </a:r>
            <a:r>
              <a:rPr lang="de-DE" sz="2000" dirty="0" err="1" smtClean="0">
                <a:latin typeface="Century Gothic" panose="020B0502020202020204" pitchFamily="34" charset="0"/>
              </a:rPr>
              <a:t>unos</a:t>
            </a:r>
            <a:r>
              <a:rPr lang="de-DE" sz="2000" dirty="0" smtClean="0">
                <a:latin typeface="Century Gothic" panose="020B0502020202020204" pitchFamily="34" charset="0"/>
              </a:rPr>
              <a:t> 80 </a:t>
            </a:r>
            <a:r>
              <a:rPr lang="de-DE" sz="2000" dirty="0" err="1" smtClean="0">
                <a:latin typeface="Century Gothic" panose="020B0502020202020204" pitchFamily="34" charset="0"/>
              </a:rPr>
              <a:t>profesores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Normalmente las </a:t>
            </a:r>
            <a:r>
              <a:rPr lang="de-DE" sz="2000" dirty="0" err="1" smtClean="0">
                <a:latin typeface="Century Gothic" panose="020B0502020202020204" pitchFamily="34" charset="0"/>
              </a:rPr>
              <a:t>clases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empiezan</a:t>
            </a:r>
            <a:r>
              <a:rPr lang="de-DE" sz="2000" dirty="0" smtClean="0">
                <a:latin typeface="Century Gothic" panose="020B0502020202020204" pitchFamily="34" charset="0"/>
              </a:rPr>
              <a:t> a las </a:t>
            </a:r>
            <a:r>
              <a:rPr lang="de-DE" sz="2000" dirty="0" err="1" smtClean="0">
                <a:latin typeface="Century Gothic" panose="020B0502020202020204" pitchFamily="34" charset="0"/>
              </a:rPr>
              <a:t>ocho</a:t>
            </a:r>
            <a:r>
              <a:rPr lang="de-DE" sz="2000" dirty="0" smtClean="0">
                <a:latin typeface="Century Gothic" panose="020B0502020202020204" pitchFamily="34" charset="0"/>
              </a:rPr>
              <a:t> y </a:t>
            </a:r>
            <a:r>
              <a:rPr lang="de-DE" sz="2000" dirty="0" err="1" smtClean="0">
                <a:latin typeface="Century Gothic" panose="020B0502020202020204" pitchFamily="34" charset="0"/>
              </a:rPr>
              <a:t>terminan</a:t>
            </a:r>
            <a:r>
              <a:rPr lang="de-DE" sz="2000" dirty="0" smtClean="0">
                <a:latin typeface="Century Gothic" panose="020B0502020202020204" pitchFamily="34" charset="0"/>
              </a:rPr>
              <a:t> a  la </a:t>
            </a:r>
            <a:r>
              <a:rPr lang="de-DE" sz="2000" dirty="0" err="1" smtClean="0">
                <a:latin typeface="Century Gothic" panose="020B0502020202020204" pitchFamily="34" charset="0"/>
              </a:rPr>
              <a:t>una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a </a:t>
            </a:r>
            <a:r>
              <a:rPr lang="de-DE" sz="2000" dirty="0" err="1" smtClean="0">
                <a:latin typeface="Century Gothic" panose="020B0502020202020204" pitchFamily="34" charset="0"/>
              </a:rPr>
              <a:t>veces</a:t>
            </a:r>
            <a:r>
              <a:rPr lang="de-DE" sz="2000" dirty="0" smtClean="0">
                <a:latin typeface="Century Gothic" panose="020B0502020202020204" pitchFamily="34" charset="0"/>
              </a:rPr>
              <a:t> los </a:t>
            </a:r>
            <a:r>
              <a:rPr lang="de-DE" sz="2000" dirty="0" err="1" smtClean="0">
                <a:latin typeface="Century Gothic" panose="020B0502020202020204" pitchFamily="34" charset="0"/>
              </a:rPr>
              <a:t>alumnos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tienen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clase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por</a:t>
            </a:r>
            <a:r>
              <a:rPr lang="de-DE" sz="2000" dirty="0" smtClean="0">
                <a:latin typeface="Century Gothic" panose="020B0502020202020204" pitchFamily="34" charset="0"/>
              </a:rPr>
              <a:t> la </a:t>
            </a:r>
            <a:r>
              <a:rPr lang="de-DE" sz="2000" dirty="0" err="1" smtClean="0">
                <a:latin typeface="Century Gothic" panose="020B0502020202020204" pitchFamily="34" charset="0"/>
              </a:rPr>
              <a:t>tarde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lvl="5"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09978"/>
            <a:ext cx="1569836" cy="20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164288" y="413278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nuestro</a:t>
            </a:r>
            <a:r>
              <a:rPr lang="de-DE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director</a:t>
            </a:r>
            <a:r>
              <a:rPr lang="de-DE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: Markus </a:t>
            </a:r>
            <a:r>
              <a:rPr lang="de-DE" sz="1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Enghofer</a:t>
            </a:r>
            <a:endParaRPr lang="de-DE" sz="12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063" y="4605202"/>
            <a:ext cx="3423989" cy="20874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5856" y="4328203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nuestros</a:t>
            </a:r>
            <a:r>
              <a:rPr lang="de-DE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profesores</a:t>
            </a:r>
            <a:r>
              <a:rPr lang="de-DE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4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3" y="188640"/>
            <a:ext cx="7858607" cy="998984"/>
          </a:xfrm>
        </p:spPr>
        <p:txBody>
          <a:bodyPr/>
          <a:lstStyle/>
          <a:p>
            <a:r>
              <a:rPr lang="de-DE" dirty="0" err="1">
                <a:latin typeface="Century Gothic" panose="020B0502020202020204" pitchFamily="34" charset="0"/>
              </a:rPr>
              <a:t>E</a:t>
            </a:r>
            <a:r>
              <a:rPr lang="de-DE" dirty="0" err="1" smtClean="0">
                <a:latin typeface="Century Gothic" panose="020B0502020202020204" pitchFamily="34" charset="0"/>
              </a:rPr>
              <a:t>l</a:t>
            </a:r>
            <a:r>
              <a:rPr lang="de-DE" dirty="0" smtClean="0">
                <a:latin typeface="Century Gothic" panose="020B0502020202020204" pitchFamily="34" charset="0"/>
              </a:rPr>
              <a:t> </a:t>
            </a:r>
            <a:r>
              <a:rPr lang="de-DE" dirty="0" err="1" smtClean="0">
                <a:latin typeface="Century Gothic" panose="020B0502020202020204" pitchFamily="34" charset="0"/>
              </a:rPr>
              <a:t>sistema</a:t>
            </a:r>
            <a:r>
              <a:rPr lang="de-DE" dirty="0" smtClean="0">
                <a:latin typeface="Century Gothic" panose="020B0502020202020204" pitchFamily="34" charset="0"/>
              </a:rPr>
              <a:t> </a:t>
            </a:r>
            <a:r>
              <a:rPr lang="de-DE" dirty="0" err="1" smtClean="0">
                <a:latin typeface="Century Gothic" panose="020B0502020202020204" pitchFamily="34" charset="0"/>
              </a:rPr>
              <a:t>escolar</a:t>
            </a: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8" y="1354391"/>
            <a:ext cx="2581760" cy="1714450"/>
          </a:xfrm>
        </p:spPr>
      </p:pic>
      <p:sp>
        <p:nvSpPr>
          <p:cNvPr id="5" name="Textfeld 4"/>
          <p:cNvSpPr txBox="1"/>
          <p:nvPr/>
        </p:nvSpPr>
        <p:spPr>
          <a:xfrm>
            <a:off x="975075" y="314462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la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educación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infantíl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:</a:t>
            </a: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3 - 6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endParaRPr lang="de-DE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37" y="1299297"/>
            <a:ext cx="2651188" cy="176954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28140" y="3162542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la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escuela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primaria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:</a:t>
            </a: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6 – 10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endParaRPr lang="de-DE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4003289" y="2060848"/>
            <a:ext cx="108661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5081353" y="4455067"/>
            <a:ext cx="566277" cy="445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6372200" y="4492007"/>
            <a:ext cx="0" cy="5290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256332" y="4512680"/>
            <a:ext cx="288032" cy="4936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285234" y="4077754"/>
            <a:ext cx="3301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tres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colegios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diferentes</a:t>
            </a:r>
            <a:endParaRPr lang="de-DE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6442185" y="3750201"/>
            <a:ext cx="0" cy="3460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3781532" y="5099226"/>
            <a:ext cx="1950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Mittelschule:</a:t>
            </a: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5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más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(10-15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542085" y="511946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Realschule:</a:t>
            </a: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6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más</a:t>
            </a:r>
            <a:endParaRPr lang="de-DE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(10-16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256332" y="5133701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Gymnasium:</a:t>
            </a: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8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más</a:t>
            </a:r>
            <a:endParaRPr lang="de-DE" sz="16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defTabSz="457200"/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(10-18 </a:t>
            </a:r>
            <a:r>
              <a:rPr lang="de-DE" sz="1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años</a:t>
            </a:r>
            <a:r>
              <a:rPr lang="de-DE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0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4031" y="-1203065"/>
            <a:ext cx="7738814" cy="4394988"/>
          </a:xfrm>
        </p:spPr>
        <p:txBody>
          <a:bodyPr/>
          <a:lstStyle/>
          <a:p>
            <a:r>
              <a:rPr lang="de-DE" sz="44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El</a:t>
            </a:r>
            <a:r>
              <a:rPr lang="de-DE" sz="4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DE" sz="44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sistema</a:t>
            </a:r>
            <a:r>
              <a:rPr lang="de-DE" sz="4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DE" sz="44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escolar</a:t>
            </a:r>
            <a:r>
              <a:rPr lang="de-DE" sz="4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de </a:t>
            </a:r>
            <a:r>
              <a:rPr lang="de-DE" sz="4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A</a:t>
            </a:r>
            <a:r>
              <a:rPr lang="de-DE" sz="44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lemania</a:t>
            </a:r>
            <a:endParaRPr lang="de-DE" sz="4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22964"/>
            <a:ext cx="5616624" cy="398110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142976" y="6165303"/>
            <a:ext cx="4572032" cy="538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de-DE" dirty="0" err="1">
                <a:solidFill>
                  <a:srgbClr val="FFFFFF"/>
                </a:solidFill>
              </a:rPr>
              <a:t>el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sistema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escolar</a:t>
            </a:r>
            <a:r>
              <a:rPr lang="de-DE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1505297" y="5610799"/>
            <a:ext cx="3843354" cy="55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dirty="0">
                <a:solidFill>
                  <a:srgbClr val="FFFFFF"/>
                </a:solidFill>
              </a:rPr>
              <a:t>4 </a:t>
            </a:r>
            <a:r>
              <a:rPr lang="de-DE" dirty="0" err="1">
                <a:solidFill>
                  <a:srgbClr val="FFFFFF"/>
                </a:solidFill>
              </a:rPr>
              <a:t>años</a:t>
            </a:r>
            <a:r>
              <a:rPr lang="de-DE" dirty="0">
                <a:solidFill>
                  <a:srgbClr val="FFFFFF"/>
                </a:solidFill>
              </a:rPr>
              <a:t> de </a:t>
            </a:r>
            <a:r>
              <a:rPr lang="de-DE" dirty="0" err="1">
                <a:solidFill>
                  <a:srgbClr val="FFFFFF"/>
                </a:solidFill>
              </a:rPr>
              <a:t>escuela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primaria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5000628" y="4143380"/>
            <a:ext cx="714380" cy="50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00" dirty="0">
                <a:solidFill>
                  <a:srgbClr val="FFFFFF"/>
                </a:solidFill>
              </a:rPr>
              <a:t>8</a:t>
            </a:r>
          </a:p>
          <a:p>
            <a:pPr algn="ctr" defTabSz="457200"/>
            <a:r>
              <a:rPr lang="de-DE" sz="1400" dirty="0">
                <a:solidFill>
                  <a:srgbClr val="FFFFFF"/>
                </a:solidFill>
              </a:rPr>
              <a:t>años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3714744" y="4143380"/>
            <a:ext cx="71438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200" dirty="0">
                <a:solidFill>
                  <a:srgbClr val="FFFFFF"/>
                </a:solidFill>
              </a:rPr>
              <a:t>6</a:t>
            </a:r>
          </a:p>
          <a:p>
            <a:pPr algn="ctr" defTabSz="457200"/>
            <a:r>
              <a:rPr lang="de-DE" sz="1200" dirty="0">
                <a:solidFill>
                  <a:srgbClr val="FFFFFF"/>
                </a:solidFill>
              </a:rPr>
              <a:t>años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285984" y="4071942"/>
            <a:ext cx="732050" cy="509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200" dirty="0">
                <a:solidFill>
                  <a:srgbClr val="FFFFFF"/>
                </a:solidFill>
              </a:rPr>
              <a:t>5+1</a:t>
            </a:r>
          </a:p>
          <a:p>
            <a:pPr algn="ctr" defTabSz="457200"/>
            <a:r>
              <a:rPr lang="de-DE" sz="1200" dirty="0">
                <a:solidFill>
                  <a:srgbClr val="FFFFFF"/>
                </a:solidFill>
              </a:rPr>
              <a:t>años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85786" y="4143380"/>
            <a:ext cx="71951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200" dirty="0">
                <a:solidFill>
                  <a:srgbClr val="FFFFFF"/>
                </a:solidFill>
              </a:rPr>
              <a:t>5</a:t>
            </a:r>
          </a:p>
          <a:p>
            <a:pPr algn="ctr" defTabSz="457200"/>
            <a:r>
              <a:rPr lang="de-DE" sz="1200" dirty="0">
                <a:solidFill>
                  <a:srgbClr val="FFFFFF"/>
                </a:solidFill>
              </a:rPr>
              <a:t>años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28184" y="48691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srgbClr val="FFFFFF"/>
                </a:solidFill>
              </a:rPr>
              <a:t>3 </a:t>
            </a:r>
            <a:r>
              <a:rPr lang="de-DE" dirty="0" err="1">
                <a:solidFill>
                  <a:srgbClr val="FFFFFF"/>
                </a:solidFill>
              </a:rPr>
              <a:t>tipos</a:t>
            </a:r>
            <a:r>
              <a:rPr lang="de-DE" dirty="0">
                <a:solidFill>
                  <a:srgbClr val="FFFFFF"/>
                </a:solidFill>
              </a:rPr>
              <a:t> de </a:t>
            </a:r>
            <a:r>
              <a:rPr lang="de-DE" dirty="0" err="1">
                <a:solidFill>
                  <a:srgbClr val="FFFFFF"/>
                </a:solidFill>
              </a:rPr>
              <a:t>colegios</a:t>
            </a:r>
            <a:r>
              <a:rPr lang="de-DE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084168" y="345701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 err="1">
                <a:solidFill>
                  <a:srgbClr val="FFFFFF"/>
                </a:solidFill>
              </a:rPr>
              <a:t>exámenes</a:t>
            </a:r>
            <a:r>
              <a:rPr lang="de-DE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500034" y="2714620"/>
            <a:ext cx="1368152" cy="524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600" dirty="0" err="1">
                <a:solidFill>
                  <a:srgbClr val="FFFFFF"/>
                </a:solidFill>
              </a:rPr>
              <a:t>formación</a:t>
            </a:r>
            <a:r>
              <a:rPr lang="de-DE" sz="1600" dirty="0">
                <a:solidFill>
                  <a:srgbClr val="FFFFFF"/>
                </a:solidFill>
              </a:rPr>
              <a:t> </a:t>
            </a:r>
            <a:r>
              <a:rPr lang="de-DE" sz="1600" dirty="0" err="1">
                <a:solidFill>
                  <a:srgbClr val="FFFFFF"/>
                </a:solidFill>
              </a:rPr>
              <a:t>profesional</a:t>
            </a:r>
            <a:r>
              <a:rPr lang="de-DE" sz="1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4643438" y="2675964"/>
            <a:ext cx="1410426" cy="77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dirty="0" err="1">
                <a:solidFill>
                  <a:srgbClr val="FFFFFF"/>
                </a:solidFill>
              </a:rPr>
              <a:t>universidad</a:t>
            </a:r>
            <a:r>
              <a:rPr lang="de-DE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2498583" y="2207036"/>
            <a:ext cx="1554545" cy="1031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ca-ES" sz="1600" dirty="0">
                <a:solidFill>
                  <a:srgbClr val="FFFFFF"/>
                </a:solidFill>
              </a:rPr>
              <a:t>casi </a:t>
            </a:r>
            <a:r>
              <a:rPr lang="ca-ES" sz="1600" dirty="0" err="1">
                <a:solidFill>
                  <a:srgbClr val="FFFFFF"/>
                </a:solidFill>
              </a:rPr>
              <a:t>todas</a:t>
            </a:r>
            <a:r>
              <a:rPr lang="ca-ES" sz="1600" dirty="0">
                <a:solidFill>
                  <a:srgbClr val="FFFFFF"/>
                </a:solidFill>
              </a:rPr>
              <a:t> las </a:t>
            </a:r>
            <a:r>
              <a:rPr lang="ca-ES" sz="1600" dirty="0" err="1">
                <a:solidFill>
                  <a:srgbClr val="FFFFFF"/>
                </a:solidFill>
              </a:rPr>
              <a:t>profesiones</a:t>
            </a:r>
            <a:r>
              <a:rPr lang="ca-ES" sz="1600" dirty="0">
                <a:solidFill>
                  <a:srgbClr val="FFFFFF"/>
                </a:solidFill>
              </a:rPr>
              <a:t> sin </a:t>
            </a:r>
            <a:r>
              <a:rPr lang="ca-ES" sz="1600" dirty="0" err="1">
                <a:solidFill>
                  <a:srgbClr val="FFFFFF"/>
                </a:solidFill>
              </a:rPr>
              <a:t>título</a:t>
            </a:r>
            <a:r>
              <a:rPr lang="ca-ES" sz="1600" dirty="0">
                <a:solidFill>
                  <a:srgbClr val="FFFFFF"/>
                </a:solidFill>
              </a:rPr>
              <a:t> </a:t>
            </a:r>
            <a:r>
              <a:rPr lang="ca-ES" sz="1600" dirty="0" err="1">
                <a:solidFill>
                  <a:srgbClr val="FFFFFF"/>
                </a:solidFill>
              </a:rPr>
              <a:t>universitario</a:t>
            </a:r>
            <a:endParaRPr lang="ca-ES" sz="1600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053128" y="3049749"/>
            <a:ext cx="56922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de-DE" sz="1600" dirty="0">
                <a:solidFill>
                  <a:srgbClr val="FFFFFF"/>
                </a:solidFill>
              </a:rPr>
              <a:t>FOS</a:t>
            </a:r>
          </a:p>
        </p:txBody>
      </p:sp>
      <p:cxnSp>
        <p:nvCxnSpPr>
          <p:cNvPr id="13" name="Gerade Verbindung mit Pfeil 12"/>
          <p:cNvCxnSpPr>
            <a:endCxn id="3" idx="2"/>
          </p:cNvCxnSpPr>
          <p:nvPr/>
        </p:nvCxnSpPr>
        <p:spPr>
          <a:xfrm flipV="1">
            <a:off x="4161092" y="3388303"/>
            <a:ext cx="176648" cy="18142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4429124" y="2852936"/>
            <a:ext cx="214314" cy="19681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2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anose="020B0502020202020204" pitchFamily="34" charset="0"/>
              </a:rPr>
              <a:t>Las </a:t>
            </a:r>
            <a:r>
              <a:rPr lang="de-DE" dirty="0" err="1" smtClean="0">
                <a:latin typeface="Century Gothic" panose="020B0502020202020204" pitchFamily="34" charset="0"/>
              </a:rPr>
              <a:t>asignaturas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556792"/>
            <a:ext cx="8229600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100" b="1" dirty="0" err="1" smtClean="0">
                <a:latin typeface="Century Gothic" panose="020B0502020202020204" pitchFamily="34" charset="0"/>
              </a:rPr>
              <a:t>el</a:t>
            </a:r>
            <a:r>
              <a:rPr lang="de-DE" sz="2100" b="1" dirty="0" smtClean="0">
                <a:latin typeface="Century Gothic" panose="020B0502020202020204" pitchFamily="34" charset="0"/>
              </a:rPr>
              <a:t> 5° </a:t>
            </a:r>
            <a:r>
              <a:rPr lang="de-DE" sz="2100" b="1" dirty="0" err="1" smtClean="0">
                <a:latin typeface="Century Gothic" panose="020B0502020202020204" pitchFamily="34" charset="0"/>
              </a:rPr>
              <a:t>grado</a:t>
            </a:r>
            <a:r>
              <a:rPr lang="de-DE" sz="2100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las </a:t>
            </a:r>
            <a:r>
              <a:rPr lang="de-DE" sz="2000" dirty="0" err="1" smtClean="0">
                <a:latin typeface="Century Gothic" panose="020B0502020202020204" pitchFamily="34" charset="0"/>
              </a:rPr>
              <a:t>mates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inglés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alemán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música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religión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educación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física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biología</a:t>
            </a:r>
            <a:r>
              <a:rPr lang="de-DE" sz="2000" dirty="0" smtClean="0">
                <a:latin typeface="Century Gothic" panose="020B0502020202020204" pitchFamily="34" charset="0"/>
              </a:rPr>
              <a:t>, la </a:t>
            </a:r>
            <a:r>
              <a:rPr lang="de-DE" sz="2000" dirty="0" err="1" smtClean="0">
                <a:latin typeface="Century Gothic" panose="020B0502020202020204" pitchFamily="34" charset="0"/>
              </a:rPr>
              <a:t>geografía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plastica</a:t>
            </a:r>
            <a:r>
              <a:rPr lang="de-DE" sz="2000" dirty="0" smtClean="0">
                <a:latin typeface="Century Gothic" panose="020B0502020202020204" pitchFamily="34" charset="0"/>
              </a:rPr>
              <a:t> y </a:t>
            </a:r>
            <a:r>
              <a:rPr lang="de-DE" sz="2000" dirty="0" err="1" smtClean="0">
                <a:latin typeface="Century Gothic" panose="020B0502020202020204" pitchFamily="34" charset="0"/>
              </a:rPr>
              <a:t>visual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100" b="1" dirty="0" err="1" smtClean="0">
                <a:latin typeface="Century Gothic" panose="020B0502020202020204" pitchFamily="34" charset="0"/>
              </a:rPr>
              <a:t>el</a:t>
            </a:r>
            <a:r>
              <a:rPr lang="de-DE" sz="2100" b="1" dirty="0" smtClean="0">
                <a:latin typeface="Century Gothic" panose="020B0502020202020204" pitchFamily="34" charset="0"/>
              </a:rPr>
              <a:t> 6° </a:t>
            </a:r>
            <a:r>
              <a:rPr lang="de-DE" sz="2100" b="1" dirty="0" err="1" smtClean="0">
                <a:latin typeface="Century Gothic" panose="020B0502020202020204" pitchFamily="34" charset="0"/>
              </a:rPr>
              <a:t>grado</a:t>
            </a:r>
            <a:r>
              <a:rPr lang="de-DE" sz="2100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+ </a:t>
            </a:r>
            <a:r>
              <a:rPr lang="de-DE" sz="2000" dirty="0" err="1" smtClean="0">
                <a:latin typeface="Century Gothic" panose="020B0502020202020204" pitchFamily="34" charset="0"/>
              </a:rPr>
              <a:t>historía</a:t>
            </a:r>
            <a:r>
              <a:rPr lang="de-DE" sz="2000" dirty="0" smtClean="0">
                <a:latin typeface="Century Gothic" panose="020B0502020202020204" pitchFamily="34" charset="0"/>
              </a:rPr>
              <a:t> + </a:t>
            </a:r>
            <a:r>
              <a:rPr lang="de-DE" sz="2000" dirty="0" err="1" smtClean="0">
                <a:latin typeface="Century Gothic" panose="020B0502020202020204" pitchFamily="34" charset="0"/>
              </a:rPr>
              <a:t>latín</a:t>
            </a:r>
            <a:r>
              <a:rPr lang="de-DE" sz="2000" dirty="0" smtClean="0">
                <a:latin typeface="Century Gothic" panose="020B0502020202020204" pitchFamily="34" charset="0"/>
              </a:rPr>
              <a:t> / </a:t>
            </a:r>
            <a:r>
              <a:rPr lang="de-DE" sz="2000" dirty="0" err="1" smtClean="0">
                <a:latin typeface="Century Gothic" panose="020B0502020202020204" pitchFamily="34" charset="0"/>
              </a:rPr>
              <a:t>francés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100" b="1" dirty="0" err="1" smtClean="0">
                <a:latin typeface="Century Gothic" panose="020B0502020202020204" pitchFamily="34" charset="0"/>
              </a:rPr>
              <a:t>el</a:t>
            </a:r>
            <a:r>
              <a:rPr lang="de-DE" sz="2100" b="1" dirty="0" smtClean="0">
                <a:latin typeface="Century Gothic" panose="020B0502020202020204" pitchFamily="34" charset="0"/>
              </a:rPr>
              <a:t> 7° </a:t>
            </a:r>
            <a:r>
              <a:rPr lang="de-DE" sz="2100" b="1" dirty="0" err="1" smtClean="0">
                <a:latin typeface="Century Gothic" panose="020B0502020202020204" pitchFamily="34" charset="0"/>
              </a:rPr>
              <a:t>grado</a:t>
            </a:r>
            <a:r>
              <a:rPr lang="de-DE" sz="2100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+ </a:t>
            </a:r>
            <a:r>
              <a:rPr lang="de-DE" sz="2000" dirty="0" err="1" smtClean="0">
                <a:latin typeface="Century Gothic" panose="020B0502020202020204" pitchFamily="34" charset="0"/>
              </a:rPr>
              <a:t>física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100" b="1" dirty="0" err="1" smtClean="0">
                <a:latin typeface="Century Gothic" panose="020B0502020202020204" pitchFamily="34" charset="0"/>
              </a:rPr>
              <a:t>el</a:t>
            </a:r>
            <a:r>
              <a:rPr lang="de-DE" sz="2100" b="1" dirty="0">
                <a:latin typeface="Century Gothic" panose="020B0502020202020204" pitchFamily="34" charset="0"/>
              </a:rPr>
              <a:t> </a:t>
            </a:r>
            <a:r>
              <a:rPr lang="de-DE" sz="2100" b="1" dirty="0" smtClean="0">
                <a:latin typeface="Century Gothic" panose="020B0502020202020204" pitchFamily="34" charset="0"/>
              </a:rPr>
              <a:t>8° </a:t>
            </a:r>
            <a:r>
              <a:rPr lang="de-DE" sz="2100" b="1" dirty="0" err="1" smtClean="0">
                <a:latin typeface="Century Gothic" panose="020B0502020202020204" pitchFamily="34" charset="0"/>
              </a:rPr>
              <a:t>grado</a:t>
            </a:r>
            <a:r>
              <a:rPr lang="de-DE" sz="2100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+ </a:t>
            </a:r>
            <a:r>
              <a:rPr lang="de-DE" sz="2000" dirty="0" err="1" smtClean="0">
                <a:latin typeface="Century Gothic" panose="020B0502020202020204" pitchFamily="34" charset="0"/>
              </a:rPr>
              <a:t>español</a:t>
            </a:r>
            <a:r>
              <a:rPr lang="de-DE" sz="2000" dirty="0" smtClean="0">
                <a:latin typeface="Century Gothic" panose="020B0502020202020204" pitchFamily="34" charset="0"/>
              </a:rPr>
              <a:t> / </a:t>
            </a:r>
            <a:r>
              <a:rPr lang="de-DE" sz="2000" dirty="0" err="1" smtClean="0">
                <a:latin typeface="Century Gothic" panose="020B0502020202020204" pitchFamily="34" charset="0"/>
              </a:rPr>
              <a:t>química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100" b="1" dirty="0" err="1" smtClean="0">
                <a:latin typeface="Century Gothic" panose="020B0502020202020204" pitchFamily="34" charset="0"/>
              </a:rPr>
              <a:t>el</a:t>
            </a:r>
            <a:r>
              <a:rPr lang="de-DE" sz="2100" b="1" dirty="0" smtClean="0">
                <a:latin typeface="Century Gothic" panose="020B0502020202020204" pitchFamily="34" charset="0"/>
              </a:rPr>
              <a:t> 9° </a:t>
            </a:r>
            <a:r>
              <a:rPr lang="de-DE" sz="2100" b="1" dirty="0" err="1" smtClean="0">
                <a:latin typeface="Century Gothic" panose="020B0502020202020204" pitchFamily="34" charset="0"/>
              </a:rPr>
              <a:t>grado</a:t>
            </a:r>
            <a:r>
              <a:rPr lang="de-DE" sz="2100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+ </a:t>
            </a:r>
            <a:r>
              <a:rPr lang="de-DE" sz="2000" dirty="0" err="1" smtClean="0">
                <a:latin typeface="Century Gothic" panose="020B0502020202020204" pitchFamily="34" charset="0"/>
              </a:rPr>
              <a:t>economía</a:t>
            </a:r>
            <a:r>
              <a:rPr lang="de-DE" sz="2000" dirty="0" smtClean="0">
                <a:latin typeface="Century Gothic" panose="020B0502020202020204" pitchFamily="34" charset="0"/>
              </a:rPr>
              <a:t> + </a:t>
            </a:r>
            <a:r>
              <a:rPr lang="de-DE" sz="2000" dirty="0" err="1" smtClean="0">
                <a:latin typeface="Century Gothic" panose="020B0502020202020204" pitchFamily="34" charset="0"/>
              </a:rPr>
              <a:t>química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para</a:t>
            </a:r>
            <a:r>
              <a:rPr lang="de-DE" sz="2000" dirty="0" smtClean="0">
                <a:latin typeface="Century Gothic" panose="020B0502020202020204" pitchFamily="34" charset="0"/>
              </a:rPr>
              <a:t> los de </a:t>
            </a:r>
            <a:r>
              <a:rPr lang="de-DE" sz="2000" dirty="0" err="1" smtClean="0">
                <a:latin typeface="Century Gothic" panose="020B0502020202020204" pitchFamily="34" charset="0"/>
              </a:rPr>
              <a:t>letras</a:t>
            </a:r>
            <a:r>
              <a:rPr lang="de-DE" sz="2000" dirty="0" smtClean="0">
                <a:latin typeface="Century Gothic" panose="020B0502020202020204" pitchFamily="34" charset="0"/>
              </a:rPr>
              <a:t> / </a:t>
            </a:r>
            <a:r>
              <a:rPr lang="de-DE" sz="2000" dirty="0" err="1" smtClean="0">
                <a:latin typeface="Century Gothic" panose="020B0502020202020204" pitchFamily="34" charset="0"/>
              </a:rPr>
              <a:t>informática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para</a:t>
            </a:r>
            <a:r>
              <a:rPr lang="de-DE" sz="2000" dirty="0" smtClean="0">
                <a:latin typeface="Century Gothic" panose="020B0502020202020204" pitchFamily="34" charset="0"/>
              </a:rPr>
              <a:t> los de </a:t>
            </a:r>
            <a:r>
              <a:rPr lang="de-DE" sz="2000" dirty="0" err="1" smtClean="0">
                <a:latin typeface="Century Gothic" panose="020B0502020202020204" pitchFamily="34" charset="0"/>
              </a:rPr>
              <a:t>ciencias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Century Gothic" panose="020B0502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780928"/>
            <a:ext cx="3955540" cy="2634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7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anose="020B0502020202020204" pitchFamily="34" charset="0"/>
              </a:rPr>
              <a:t>Las </a:t>
            </a:r>
            <a:r>
              <a:rPr lang="de-DE" dirty="0" err="1" smtClean="0">
                <a:latin typeface="Century Gothic" panose="020B0502020202020204" pitchFamily="34" charset="0"/>
              </a:rPr>
              <a:t>optativas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38793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2000" b="1" u="sng" dirty="0" smtClean="0">
                <a:latin typeface="Century Gothic" panose="020B0502020202020204" pitchFamily="34" charset="0"/>
              </a:rPr>
              <a:t>las </a:t>
            </a:r>
            <a:r>
              <a:rPr lang="de-DE" sz="2000" b="1" u="sng" dirty="0" err="1" smtClean="0">
                <a:latin typeface="Century Gothic" panose="020B0502020202020204" pitchFamily="34" charset="0"/>
              </a:rPr>
              <a:t>optativas</a:t>
            </a:r>
            <a:r>
              <a:rPr lang="de-DE" sz="2000" b="1" u="sng" dirty="0" smtClean="0">
                <a:latin typeface="Century Gothic" panose="020B0502020202020204" pitchFamily="34" charset="0"/>
              </a:rPr>
              <a:t> de </a:t>
            </a:r>
            <a:r>
              <a:rPr lang="de-DE" sz="2000" b="1" u="sng" dirty="0" err="1" smtClean="0">
                <a:latin typeface="Century Gothic" panose="020B0502020202020204" pitchFamily="34" charset="0"/>
              </a:rPr>
              <a:t>deporte</a:t>
            </a:r>
            <a:r>
              <a:rPr lang="de-DE" sz="2000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</a:t>
            </a:r>
            <a:r>
              <a:rPr lang="de-DE" sz="2000" dirty="0" err="1" smtClean="0">
                <a:latin typeface="Century Gothic" panose="020B0502020202020204" pitchFamily="34" charset="0"/>
              </a:rPr>
              <a:t>tenis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fútbol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bádminton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microtenis</a:t>
            </a:r>
            <a:r>
              <a:rPr lang="de-DE" dirty="0">
                <a:latin typeface="Century Gothic" panose="020B0502020202020204" pitchFamily="34" charset="0"/>
              </a:rPr>
              <a:t>,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gimnasia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voleibol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000" b="1" u="sng" dirty="0" smtClean="0">
                <a:latin typeface="Century Gothic" panose="020B0502020202020204" pitchFamily="34" charset="0"/>
              </a:rPr>
              <a:t>las </a:t>
            </a:r>
            <a:r>
              <a:rPr lang="de-DE" sz="2000" b="1" u="sng" dirty="0" err="1" smtClean="0">
                <a:latin typeface="Century Gothic" panose="020B0502020202020204" pitchFamily="34" charset="0"/>
              </a:rPr>
              <a:t>optativas</a:t>
            </a:r>
            <a:r>
              <a:rPr lang="de-DE" sz="2000" b="1" u="sng" dirty="0" smtClean="0">
                <a:latin typeface="Century Gothic" panose="020B0502020202020204" pitchFamily="34" charset="0"/>
              </a:rPr>
              <a:t> de </a:t>
            </a:r>
            <a:r>
              <a:rPr lang="de-DE" sz="2000" b="1" u="sng" dirty="0" err="1" smtClean="0">
                <a:latin typeface="Century Gothic" panose="020B0502020202020204" pitchFamily="34" charset="0"/>
              </a:rPr>
              <a:t>música</a:t>
            </a:r>
            <a:r>
              <a:rPr lang="de-DE" sz="2000" b="1" u="sng" dirty="0" smtClean="0"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</a:t>
            </a:r>
            <a:r>
              <a:rPr lang="de-DE" sz="2000" dirty="0" err="1" smtClean="0">
                <a:latin typeface="Century Gothic" panose="020B0502020202020204" pitchFamily="34" charset="0"/>
              </a:rPr>
              <a:t>coro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orquesta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sz="2000" b="1" u="sng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sz="2000" b="1" u="sng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sz="2000" b="1" u="sng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000" b="1" u="sng" dirty="0" smtClean="0">
                <a:latin typeface="Century Gothic" panose="020B0502020202020204" pitchFamily="34" charset="0"/>
              </a:rPr>
              <a:t>las </a:t>
            </a:r>
            <a:r>
              <a:rPr lang="de-DE" sz="2000" b="1" u="sng" dirty="0" err="1" smtClean="0">
                <a:latin typeface="Century Gothic" panose="020B0502020202020204" pitchFamily="34" charset="0"/>
              </a:rPr>
              <a:t>otras</a:t>
            </a:r>
            <a:r>
              <a:rPr lang="de-DE" sz="2000" b="1" u="sng" dirty="0" smtClean="0">
                <a:latin typeface="Century Gothic" panose="020B0502020202020204" pitchFamily="34" charset="0"/>
              </a:rPr>
              <a:t> </a:t>
            </a:r>
            <a:r>
              <a:rPr lang="de-DE" sz="2000" b="1" u="sng" dirty="0" err="1" smtClean="0">
                <a:latin typeface="Century Gothic" panose="020B0502020202020204" pitchFamily="34" charset="0"/>
              </a:rPr>
              <a:t>optativas</a:t>
            </a:r>
            <a:r>
              <a:rPr lang="de-DE" sz="2000" dirty="0" smtClean="0"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- </a:t>
            </a:r>
            <a:r>
              <a:rPr lang="de-DE" sz="2000" dirty="0" err="1" smtClean="0">
                <a:latin typeface="Century Gothic" panose="020B0502020202020204" pitchFamily="34" charset="0"/>
              </a:rPr>
              <a:t>teatro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tecnología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curso</a:t>
            </a:r>
            <a:r>
              <a:rPr lang="de-DE" sz="2000" dirty="0" smtClean="0">
                <a:latin typeface="Century Gothic" panose="020B0502020202020204" pitchFamily="34" charset="0"/>
              </a:rPr>
              <a:t> de </a:t>
            </a:r>
            <a:r>
              <a:rPr lang="de-DE" sz="2000" dirty="0" err="1" smtClean="0">
                <a:latin typeface="Century Gothic" panose="020B0502020202020204" pitchFamily="34" charset="0"/>
              </a:rPr>
              <a:t>bailar</a:t>
            </a:r>
            <a:r>
              <a:rPr lang="de-DE" sz="2000" dirty="0">
                <a:latin typeface="Century Gothic" panose="020B0502020202020204" pitchFamily="34" charset="0"/>
              </a:rPr>
              <a:t> </a:t>
            </a:r>
            <a:r>
              <a:rPr lang="de-DE" sz="2000" dirty="0" smtClean="0">
                <a:latin typeface="Century Gothic" panose="020B0502020202020204" pitchFamily="34" charset="0"/>
              </a:rPr>
              <a:t>(10° </a:t>
            </a:r>
            <a:r>
              <a:rPr lang="de-DE" sz="2000" dirty="0" err="1" smtClean="0">
                <a:latin typeface="Century Gothic" panose="020B0502020202020204" pitchFamily="34" charset="0"/>
              </a:rPr>
              <a:t>grado</a:t>
            </a:r>
            <a:r>
              <a:rPr lang="de-DE" sz="2000" dirty="0" smtClean="0">
                <a:latin typeface="Century Gothic" panose="020B0502020202020204" pitchFamily="34" charset="0"/>
              </a:rPr>
              <a:t>), </a:t>
            </a:r>
            <a:r>
              <a:rPr lang="de-DE" sz="2000" dirty="0" err="1" smtClean="0">
                <a:latin typeface="Century Gothic" panose="020B0502020202020204" pitchFamily="34" charset="0"/>
              </a:rPr>
              <a:t>ajedrez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  <a:r>
              <a:rPr lang="de-DE" sz="2000" dirty="0" err="1" smtClean="0">
                <a:latin typeface="Century Gothic" panose="020B0502020202020204" pitchFamily="34" charset="0"/>
              </a:rPr>
              <a:t>servicio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sanitario</a:t>
            </a:r>
            <a:endParaRPr lang="de-DE" sz="2000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993363"/>
            <a:ext cx="3466356" cy="24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887924" y="118345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esquiar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en 6° y 7°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84839" y="267463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Viajes</a:t>
            </a:r>
            <a:r>
              <a:rPr lang="de-DE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de </a:t>
            </a:r>
            <a:r>
              <a:rPr lang="de-DE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curso</a:t>
            </a:r>
            <a:endParaRPr lang="de-DE" sz="4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39989" y="29249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Proyecto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medioambiental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:  </a:t>
            </a:r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descubrir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el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glaciar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en 8° 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89" y="1062619"/>
            <a:ext cx="2924159" cy="16463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7" y="3429000"/>
            <a:ext cx="3979048" cy="265402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466" y="3441486"/>
            <a:ext cx="3542041" cy="265653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84839" y="6309320"/>
            <a:ext cx="750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Programas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de </a:t>
            </a:r>
            <a:r>
              <a:rPr lang="de-DE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intercambio</a:t>
            </a:r>
            <a:r>
              <a:rPr lang="de-DE" dirty="0">
                <a:solidFill>
                  <a:srgbClr val="FFFFFF"/>
                </a:solidFill>
                <a:latin typeface="Century Gothic" panose="020B0502020202020204" pitchFamily="34" charset="0"/>
              </a:rPr>
              <a:t> en 9° </a:t>
            </a:r>
          </a:p>
        </p:txBody>
      </p:sp>
    </p:spTree>
    <p:extLst>
      <p:ext uri="{BB962C8B-B14F-4D97-AF65-F5344CB8AC3E}">
        <p14:creationId xmlns:p14="http://schemas.microsoft.com/office/powerpoint/2010/main" val="5556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520" y="1027794"/>
            <a:ext cx="2361956" cy="21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6868" y="1196752"/>
            <a:ext cx="2318758" cy="231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9368"/>
          <a:stretch>
            <a:fillRect/>
          </a:stretch>
        </p:blipFill>
        <p:spPr>
          <a:xfrm>
            <a:off x="6084168" y="1502016"/>
            <a:ext cx="2771551" cy="223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6107" y="4699290"/>
            <a:ext cx="2756109" cy="203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275856" y="3736535"/>
            <a:ext cx="2361956" cy="191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796136" y="4437112"/>
            <a:ext cx="2695406" cy="21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1776953" y="122729"/>
            <a:ext cx="568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4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El</a:t>
            </a:r>
            <a:r>
              <a:rPr lang="de-DE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4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colegio</a:t>
            </a:r>
            <a:endParaRPr lang="de-DE" sz="4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7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801107"/>
            <a:ext cx="3622213" cy="2413203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789040"/>
            <a:ext cx="3635896" cy="242231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95527" y="2725855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el</a:t>
            </a:r>
            <a:r>
              <a:rPr lang="de-DE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aula</a:t>
            </a:r>
            <a:endParaRPr lang="de-DE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81844" y="5257252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el</a:t>
            </a:r>
            <a:r>
              <a:rPr lang="de-DE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patio</a:t>
            </a:r>
            <a:r>
              <a:rPr lang="de-DE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 de </a:t>
            </a:r>
            <a:r>
              <a:rPr lang="de-DE" sz="28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recreo</a:t>
            </a:r>
            <a:endParaRPr lang="de-DE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Badge">
  <a:themeElements>
    <a:clrScheme name="Benutzerdefiniert 3">
      <a:dk1>
        <a:srgbClr val="FFFFFF"/>
      </a:dk1>
      <a:lt1>
        <a:srgbClr val="480000"/>
      </a:lt1>
      <a:dk2>
        <a:srgbClr val="FFFFFF"/>
      </a:dk2>
      <a:lt2>
        <a:srgbClr val="580000"/>
      </a:lt2>
      <a:accent1>
        <a:srgbClr val="8A0000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Bildschirmpräsentation (4:3)</PresentationFormat>
  <Paragraphs>77</Paragraphs>
  <Slides>11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Badge</vt:lpstr>
      <vt:lpstr>Nuestro colegio</vt:lpstr>
      <vt:lpstr>Karl-von-Closen-Gymnasium</vt:lpstr>
      <vt:lpstr>El sistema escolar</vt:lpstr>
      <vt:lpstr>El sistema escolar de Alemania</vt:lpstr>
      <vt:lpstr>Las asignaturas</vt:lpstr>
      <vt:lpstr>Las optativas</vt:lpstr>
      <vt:lpstr>PowerPoint-Präsentation</vt:lpstr>
      <vt:lpstr>PowerPoint-Präsentation</vt:lpstr>
      <vt:lpstr>PowerPoint-Präsentation</vt:lpstr>
      <vt:lpstr>PowerPoint-Präsentation</vt:lpstr>
      <vt:lpstr>Gracias por vuestra atención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Martina</dc:creator>
  <cp:lastModifiedBy>Martina</cp:lastModifiedBy>
  <cp:revision>2</cp:revision>
  <dcterms:created xsi:type="dcterms:W3CDTF">2018-11-04T11:41:09Z</dcterms:created>
  <dcterms:modified xsi:type="dcterms:W3CDTF">2018-11-04T11:45:21Z</dcterms:modified>
</cp:coreProperties>
</file>