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310" r:id="rId2"/>
    <p:sldId id="257" r:id="rId3"/>
    <p:sldId id="258" r:id="rId4"/>
    <p:sldId id="259" r:id="rId5"/>
    <p:sldId id="260" r:id="rId6"/>
    <p:sldId id="261" r:id="rId7"/>
    <p:sldId id="262" r:id="rId8"/>
    <p:sldId id="263" r:id="rId9"/>
    <p:sldId id="265" r:id="rId10"/>
    <p:sldId id="267" r:id="rId11"/>
    <p:sldId id="269" r:id="rId12"/>
    <p:sldId id="271" r:id="rId13"/>
    <p:sldId id="273" r:id="rId14"/>
    <p:sldId id="274" r:id="rId15"/>
    <p:sldId id="275" r:id="rId16"/>
    <p:sldId id="276" r:id="rId17"/>
    <p:sldId id="277" r:id="rId18"/>
    <p:sldId id="311" r:id="rId19"/>
    <p:sldId id="278" r:id="rId20"/>
    <p:sldId id="279" r:id="rId21"/>
    <p:sldId id="312"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313" r:id="rId40"/>
    <p:sldId id="314" r:id="rId41"/>
    <p:sldId id="299" r:id="rId42"/>
    <p:sldId id="300" r:id="rId43"/>
    <p:sldId id="301" r:id="rId44"/>
    <p:sldId id="302" r:id="rId45"/>
    <p:sldId id="303" r:id="rId46"/>
    <p:sldId id="304" r:id="rId47"/>
    <p:sldId id="305" r:id="rId48"/>
    <p:sldId id="306" r:id="rId49"/>
    <p:sldId id="307" r:id="rId50"/>
    <p:sldId id="308" r:id="rId51"/>
    <p:sldId id="309" r:id="rId5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10" y="20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2722B2-41C4-4D77-BE13-A00C5CB2DF99}" type="datetimeFigureOut">
              <a:rPr lang="pl-PL" smtClean="0"/>
              <a:t>2017-06-22</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6A9C4-9670-4AF3-99E2-0B14BDB24BBB}" type="slidenum">
              <a:rPr lang="pl-PL" smtClean="0"/>
              <a:t>‹#›</a:t>
            </a:fld>
            <a:endParaRPr lang="pl-PL"/>
          </a:p>
        </p:txBody>
      </p:sp>
    </p:spTree>
    <p:extLst>
      <p:ext uri="{BB962C8B-B14F-4D97-AF65-F5344CB8AC3E}">
        <p14:creationId xmlns:p14="http://schemas.microsoft.com/office/powerpoint/2010/main" val="122493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6387"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6388"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41432B-9B2B-4A00-A490-BD98BD98C121}" type="slidenum">
              <a:rPr lang="pl-PL"/>
              <a:pPr fontAlgn="base">
                <a:spcBef>
                  <a:spcPct val="0"/>
                </a:spcBef>
                <a:spcAft>
                  <a:spcPct val="0"/>
                </a:spcAft>
              </a:pPr>
              <a:t>25</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7411"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7412"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39117F-5AB9-49D3-BBAA-AB75E35705A4}" type="slidenum">
              <a:rPr lang="pl-PL"/>
              <a:pPr fontAlgn="base">
                <a:spcBef>
                  <a:spcPct val="0"/>
                </a:spcBef>
                <a:spcAft>
                  <a:spcPct val="0"/>
                </a:spcAft>
              </a:pPr>
              <a:t>27</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8435"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8436"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813925-B191-48F4-814A-7463A0D53799}" type="slidenum">
              <a:rPr lang="pl-PL"/>
              <a:pPr fontAlgn="base">
                <a:spcBef>
                  <a:spcPct val="0"/>
                </a:spcBef>
                <a:spcAft>
                  <a:spcPct val="0"/>
                </a:spcAft>
              </a:pPr>
              <a:t>28</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19459"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9460"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210B81-DC45-4CF9-BEEE-8ED8C905A4AB}" type="slidenum">
              <a:rPr lang="pl-PL"/>
              <a:pPr fontAlgn="base">
                <a:spcBef>
                  <a:spcPct val="0"/>
                </a:spcBef>
                <a:spcAft>
                  <a:spcPct val="0"/>
                </a:spcAft>
              </a:pPr>
              <a:t>29</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0483"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20484"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10A620-FD2E-4350-B1BA-9C8589334204}" type="slidenum">
              <a:rPr lang="pl-PL"/>
              <a:pPr fontAlgn="base">
                <a:spcBef>
                  <a:spcPct val="0"/>
                </a:spcBef>
                <a:spcAft>
                  <a:spcPct val="0"/>
                </a:spcAft>
              </a:pPr>
              <a:t>30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Ref idx="1002">
        <a:schemeClr val="bg2"/>
      </p:bgRef>
    </p:bg>
    <p:spTree>
      <p:nvGrpSpPr>
        <p:cNvPr id="1" name=""/>
        <p:cNvGrpSpPr/>
        <p:nvPr/>
      </p:nvGrpSpPr>
      <p:grpSpPr>
        <a:xfrm>
          <a:off x="0" y="0"/>
          <a:ext cx="0" cy="0"/>
          <a:chOff x="0" y="0"/>
          <a:chExt cx="0" cy="0"/>
        </a:xfrm>
      </p:grpSpPr>
      <p:sp>
        <p:nvSpPr>
          <p:cNvPr id="9" name="Tytuł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smtClean="0"/>
              <a:t>Kliknij, aby edytować styl</a:t>
            </a:r>
            <a:endParaRPr kumimoji="0" lang="en-US"/>
          </a:p>
        </p:txBody>
      </p:sp>
      <p:sp>
        <p:nvSpPr>
          <p:cNvPr id="17" name="Podtytuł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30" name="Symbol zastępczy daty 29"/>
          <p:cNvSpPr>
            <a:spLocks noGrp="1"/>
          </p:cNvSpPr>
          <p:nvPr>
            <p:ph type="dt" sz="half" idx="10"/>
          </p:nvPr>
        </p:nvSpPr>
        <p:spPr/>
        <p:txBody>
          <a:bodyPr/>
          <a:lstStyle/>
          <a:p>
            <a:fld id="{92F64462-A0C1-4A96-83BF-74339AA27866}" type="datetimeFigureOut">
              <a:rPr lang="pl-PL" smtClean="0"/>
              <a:t>2017-06-22</a:t>
            </a:fld>
            <a:endParaRPr lang="pl-PL"/>
          </a:p>
        </p:txBody>
      </p:sp>
      <p:sp>
        <p:nvSpPr>
          <p:cNvPr id="19" name="Symbol zastępczy stopki 18"/>
          <p:cNvSpPr>
            <a:spLocks noGrp="1"/>
          </p:cNvSpPr>
          <p:nvPr>
            <p:ph type="ftr" sz="quarter" idx="11"/>
          </p:nvPr>
        </p:nvSpPr>
        <p:spPr/>
        <p:txBody>
          <a:bodyPr/>
          <a:lstStyle/>
          <a:p>
            <a:endParaRPr lang="pl-PL"/>
          </a:p>
        </p:txBody>
      </p:sp>
      <p:sp>
        <p:nvSpPr>
          <p:cNvPr id="27" name="Symbol zastępczy numeru slajdu 26"/>
          <p:cNvSpPr>
            <a:spLocks noGrp="1"/>
          </p:cNvSpPr>
          <p:nvPr>
            <p:ph type="sldNum" sz="quarter" idx="12"/>
          </p:nvPr>
        </p:nvSpPr>
        <p:spPr/>
        <p:txBody>
          <a:bodyPr/>
          <a:lstStyle/>
          <a:p>
            <a:fld id="{D7BD2F89-99BF-4E12-9705-D0A2412CE2A7}"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64462-A0C1-4A96-83BF-74339AA27866}" type="datetimeFigureOut">
              <a:rPr lang="pl-PL" smtClean="0"/>
              <a:t>2017-06-22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914401"/>
            <a:ext cx="2057400" cy="5211763"/>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914401"/>
            <a:ext cx="6019800" cy="5211763"/>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64462-A0C1-4A96-83BF-74339AA27866}" type="datetimeFigureOut">
              <a:rPr lang="pl-PL" smtClean="0"/>
              <a:t>2017-06-22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92F64462-A0C1-4A96-83BF-74339AA27866}" type="datetimeFigureOut">
              <a:rPr lang="pl-PL" smtClean="0"/>
              <a:t>2017-06-22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92F64462-A0C1-4A96-83BF-74339AA27866}" type="datetimeFigureOut">
              <a:rPr lang="pl-PL" smtClean="0"/>
              <a:t>2017-06-22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BD2F89-99BF-4E12-9705-D0A2412CE2A7}"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92F64462-A0C1-4A96-83BF-74339AA27866}" type="datetimeFigureOut">
              <a:rPr lang="pl-PL" smtClean="0"/>
              <a:t>2017-06-22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tIns="45720" anchor="b"/>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92F64462-A0C1-4A96-83BF-74339AA27866}" type="datetimeFigureOut">
              <a:rPr lang="pl-PL" smtClean="0"/>
              <a:t>2017-06-22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92F64462-A0C1-4A96-83BF-74339AA27866}" type="datetimeFigureOut">
              <a:rPr lang="pl-PL" smtClean="0"/>
              <a:t>2017-06-22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2F64462-A0C1-4A96-83BF-74339AA27866}" type="datetimeFigureOut">
              <a:rPr lang="pl-PL" smtClean="0"/>
              <a:t>2017-06-22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92F64462-A0C1-4A96-83BF-74339AA27866}" type="datetimeFigureOut">
              <a:rPr lang="pl-PL" smtClean="0"/>
              <a:t>2017-06-22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BD2F89-99BF-4E12-9705-D0A2412CE2A7}"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Prostokąt ze ściętym i zaokrąglonym rogi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ójkąt prostokątny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ytuł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l-PL" smtClean="0"/>
              <a:t>Kliknij, aby edytować styl</a:t>
            </a:r>
            <a:endParaRPr kumimoji="0" lang="en-US"/>
          </a:p>
        </p:txBody>
      </p:sp>
      <p:sp>
        <p:nvSpPr>
          <p:cNvPr id="4" name="Symbol zastępczy tekstu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92F64462-A0C1-4A96-83BF-74339AA27866}" type="datetimeFigureOut">
              <a:rPr lang="pl-PL" smtClean="0"/>
              <a:t>2017-06-22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077200" y="6356350"/>
            <a:ext cx="609600" cy="365125"/>
          </a:xfrm>
        </p:spPr>
        <p:txBody>
          <a:bodyPr/>
          <a:lstStyle/>
          <a:p>
            <a:fld id="{D7BD2F89-99BF-4E12-9705-D0A2412CE2A7}" type="slidenum">
              <a:rPr lang="pl-PL" smtClean="0"/>
              <a:t>‹#›</a:t>
            </a:fld>
            <a:endParaRPr lang="pl-PL"/>
          </a:p>
        </p:txBody>
      </p:sp>
      <p:sp>
        <p:nvSpPr>
          <p:cNvPr id="3" name="Symbol zastępczy obrazu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l-PL" smtClean="0"/>
              <a:t>Kliknij ikonę, aby dodać obraz</a:t>
            </a:r>
            <a:endParaRPr kumimoji="0" lang="en-US" dirty="0"/>
          </a:p>
        </p:txBody>
      </p:sp>
      <p:sp>
        <p:nvSpPr>
          <p:cNvPr id="10" name="Dowolny kształt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Dowolny kształt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Dowolny kształt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Dowolny kształt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ymbol zastępczy tytułu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2F64462-A0C1-4A96-83BF-74339AA27866}" type="datetimeFigureOut">
              <a:rPr lang="pl-PL" smtClean="0"/>
              <a:t>2017-06-22</a:t>
            </a:fld>
            <a:endParaRPr lang="pl-PL"/>
          </a:p>
        </p:txBody>
      </p:sp>
      <p:sp>
        <p:nvSpPr>
          <p:cNvPr id="22" name="Symbol zastępczy stopki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l-PL"/>
          </a:p>
        </p:txBody>
      </p:sp>
      <p:sp>
        <p:nvSpPr>
          <p:cNvPr id="18" name="Symbol zastępczy numeru slajd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7BD2F89-99BF-4E12-9705-D0A2412CE2A7}" type="slidenum">
              <a:rPr lang="pl-PL" smtClean="0"/>
              <a:t>‹#›</a:t>
            </a:fld>
            <a:endParaRPr lang="pl-PL"/>
          </a:p>
        </p:txBody>
      </p:sp>
      <p:grpSp>
        <p:nvGrpSpPr>
          <p:cNvPr id="2" name="Grupa 1"/>
          <p:cNvGrpSpPr/>
          <p:nvPr/>
        </p:nvGrpSpPr>
        <p:grpSpPr>
          <a:xfrm>
            <a:off x="-19017" y="202408"/>
            <a:ext cx="9180548" cy="649224"/>
            <a:chOff x="-19045" y="216550"/>
            <a:chExt cx="9180548" cy="649224"/>
          </a:xfrm>
        </p:grpSpPr>
        <p:sp>
          <p:nvSpPr>
            <p:cNvPr id="12" name="Dowolny kształt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Dowolny kształt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642910" y="2285992"/>
            <a:ext cx="7772400" cy="1500187"/>
          </a:xfrm>
        </p:spPr>
        <p:txBody>
          <a:bodyPr>
            <a:normAutofit/>
          </a:bodyPr>
          <a:lstStyle/>
          <a:p>
            <a:pPr algn="ctr"/>
            <a:r>
              <a:rPr lang="pl-PL"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 </a:t>
            </a:r>
            <a:r>
              <a:rPr lang="pl-PL" sz="4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Our</a:t>
            </a:r>
            <a:r>
              <a:rPr lang="pl-PL"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sz="4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school</a:t>
            </a:r>
            <a:endParaRPr lang="pl-PL"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1357298"/>
            <a:ext cx="8229600" cy="1143000"/>
          </a:xfrm>
        </p:spPr>
        <p:txBody>
          <a:bodyPr>
            <a:normAutofit fontScale="90000"/>
          </a:bodyPr>
          <a:lstStyle/>
          <a:p>
            <a:pPr algn="ctr">
              <a:defRPr/>
            </a:pPr>
            <a:r>
              <a:rPr lang="pl-PL" sz="3100" dirty="0" err="1" smtClean="0"/>
              <a:t>They</a:t>
            </a:r>
            <a:r>
              <a:rPr lang="pl-PL" sz="3100" dirty="0" smtClean="0"/>
              <a:t> </a:t>
            </a:r>
            <a:r>
              <a:rPr lang="pl-PL" sz="3100" dirty="0" err="1" smtClean="0"/>
              <a:t>share</a:t>
            </a:r>
            <a:r>
              <a:rPr lang="pl-PL" sz="3100" dirty="0" smtClean="0"/>
              <a:t> </a:t>
            </a:r>
            <a:r>
              <a:rPr lang="pl-PL" sz="3100" dirty="0" err="1" smtClean="0"/>
              <a:t>their</a:t>
            </a:r>
            <a:r>
              <a:rPr lang="pl-PL" sz="3100" dirty="0" smtClean="0"/>
              <a:t> </a:t>
            </a:r>
            <a:r>
              <a:rPr lang="pl-PL" sz="3100" dirty="0" err="1" smtClean="0"/>
              <a:t>ideas</a:t>
            </a:r>
            <a:r>
              <a:rPr lang="pl-PL" sz="3100" dirty="0" smtClean="0"/>
              <a:t> </a:t>
            </a:r>
            <a:r>
              <a:rPr lang="pl-PL" sz="3100" dirty="0" err="1" smtClean="0"/>
              <a:t>about</a:t>
            </a:r>
            <a:r>
              <a:rPr lang="pl-PL" sz="3100" dirty="0" smtClean="0"/>
              <a:t> </a:t>
            </a:r>
            <a:r>
              <a:rPr lang="pl-PL" sz="3100" dirty="0" err="1" smtClean="0"/>
              <a:t>the</a:t>
            </a:r>
            <a:r>
              <a:rPr lang="pl-PL" sz="3100" dirty="0" smtClean="0"/>
              <a:t> </a:t>
            </a:r>
            <a:r>
              <a:rPr lang="pl-PL" sz="3100" dirty="0" err="1" smtClean="0"/>
              <a:t>vocabulary</a:t>
            </a:r>
            <a:r>
              <a:rPr lang="pl-PL" sz="3100" dirty="0" smtClean="0"/>
              <a:t>, </a:t>
            </a:r>
            <a:r>
              <a:rPr lang="pl-PL" sz="3100" dirty="0" err="1" smtClean="0"/>
              <a:t>objects</a:t>
            </a:r>
            <a:r>
              <a:rPr lang="pl-PL" sz="3100" dirty="0" smtClean="0"/>
              <a:t> and </a:t>
            </a:r>
            <a:r>
              <a:rPr lang="pl-PL" sz="3100" dirty="0" err="1" smtClean="0"/>
              <a:t>characters</a:t>
            </a:r>
            <a:r>
              <a:rPr lang="pl-PL" sz="3100" dirty="0" smtClean="0"/>
              <a:t> </a:t>
            </a:r>
            <a:r>
              <a:rPr lang="pl-PL" sz="3100" dirty="0" err="1" smtClean="0"/>
              <a:t>conected</a:t>
            </a:r>
            <a:r>
              <a:rPr lang="pl-PL" sz="3100" dirty="0" smtClean="0"/>
              <a:t> </a:t>
            </a:r>
            <a:r>
              <a:rPr lang="pl-PL" sz="3100" dirty="0" err="1" smtClean="0"/>
              <a:t>with</a:t>
            </a:r>
            <a:r>
              <a:rPr lang="pl-PL" sz="3100" dirty="0" smtClean="0"/>
              <a:t> </a:t>
            </a:r>
            <a:r>
              <a:rPr lang="pl-PL" sz="3100" dirty="0" err="1" smtClean="0"/>
              <a:t>that</a:t>
            </a:r>
            <a:r>
              <a:rPr lang="pl-PL" sz="3100" dirty="0" smtClean="0"/>
              <a:t> </a:t>
            </a:r>
            <a:r>
              <a:rPr lang="pl-PL" sz="3100" dirty="0" err="1" smtClean="0"/>
              <a:t>fairy</a:t>
            </a:r>
            <a:r>
              <a:rPr lang="pl-PL" sz="3100" dirty="0" smtClean="0"/>
              <a:t> tale. </a:t>
            </a:r>
            <a:r>
              <a:rPr lang="pl-PL" sz="3100" dirty="0" err="1" smtClean="0"/>
              <a:t>After</a:t>
            </a:r>
            <a:r>
              <a:rPr lang="pl-PL" sz="3100" dirty="0" smtClean="0"/>
              <a:t> a </a:t>
            </a:r>
            <a:r>
              <a:rPr lang="pl-PL" sz="3100" dirty="0" err="1" smtClean="0"/>
              <a:t>few</a:t>
            </a:r>
            <a:r>
              <a:rPr lang="pl-PL" sz="3100" dirty="0" smtClean="0"/>
              <a:t> </a:t>
            </a:r>
            <a:r>
              <a:rPr lang="pl-PL" sz="3100" dirty="0" err="1" smtClean="0"/>
              <a:t>minutes</a:t>
            </a:r>
            <a:r>
              <a:rPr lang="pl-PL" sz="3100" dirty="0" smtClean="0"/>
              <a:t> of </a:t>
            </a:r>
            <a:r>
              <a:rPr lang="pl-PL" sz="3100" dirty="0" err="1" smtClean="0"/>
              <a:t>description</a:t>
            </a:r>
            <a:r>
              <a:rPr lang="pl-PL" sz="3100" dirty="0" smtClean="0"/>
              <a:t>, </a:t>
            </a:r>
            <a:r>
              <a:rPr lang="pl-PL" sz="3100" dirty="0" err="1" smtClean="0"/>
              <a:t>the</a:t>
            </a:r>
            <a:r>
              <a:rPr lang="pl-PL" sz="3100" dirty="0" smtClean="0"/>
              <a:t> </a:t>
            </a:r>
            <a:r>
              <a:rPr lang="pl-PL" sz="3100" dirty="0" err="1" smtClean="0"/>
              <a:t>teacher</a:t>
            </a:r>
            <a:r>
              <a:rPr lang="pl-PL" sz="3100" dirty="0" smtClean="0"/>
              <a:t> </a:t>
            </a:r>
            <a:r>
              <a:rPr lang="pl-PL" sz="3100" dirty="0" err="1" smtClean="0"/>
              <a:t>plays</a:t>
            </a:r>
            <a:r>
              <a:rPr lang="pl-PL" sz="3100" dirty="0" smtClean="0"/>
              <a:t> </a:t>
            </a:r>
            <a:r>
              <a:rPr lang="pl-PL" sz="3100" dirty="0" err="1" smtClean="0"/>
              <a:t>the</a:t>
            </a:r>
            <a:r>
              <a:rPr lang="pl-PL" sz="3100" dirty="0" smtClean="0"/>
              <a:t> CD </a:t>
            </a:r>
            <a:r>
              <a:rPr lang="pl-PL" sz="3100" dirty="0" err="1" smtClean="0"/>
              <a:t>with</a:t>
            </a:r>
            <a:r>
              <a:rPr lang="pl-PL" sz="3100" dirty="0" smtClean="0"/>
              <a:t> </a:t>
            </a:r>
            <a:r>
              <a:rPr lang="pl-PL" sz="3100" dirty="0" err="1" smtClean="0"/>
              <a:t>the</a:t>
            </a:r>
            <a:r>
              <a:rPr lang="pl-PL" sz="3100" dirty="0" smtClean="0"/>
              <a:t> </a:t>
            </a:r>
            <a:r>
              <a:rPr lang="pl-PL" sz="3100" dirty="0" err="1" smtClean="0"/>
              <a:t>fairy</a:t>
            </a:r>
            <a:r>
              <a:rPr lang="pl-PL" sz="3100" dirty="0" smtClean="0"/>
              <a:t> tale. </a:t>
            </a:r>
            <a:r>
              <a:rPr lang="pl-PL" dirty="0" smtClean="0"/>
              <a:t/>
            </a:r>
            <a:br>
              <a:rPr lang="pl-PL" dirty="0" smtClean="0"/>
            </a:br>
            <a:endParaRPr lang="pl-PL" dirty="0">
              <a:solidFill>
                <a:schemeClr val="tx2">
                  <a:satMod val="130000"/>
                </a:schemeClr>
              </a:solidFill>
            </a:endParaRPr>
          </a:p>
        </p:txBody>
      </p:sp>
      <p:pic>
        <p:nvPicPr>
          <p:cNvPr id="12291" name="Symbol zastępczy zawartości 3" descr="17310721_269003553539911_1180378822_o.jpg"/>
          <p:cNvPicPr>
            <a:picLocks noGrp="1" noChangeAspect="1"/>
          </p:cNvPicPr>
          <p:nvPr>
            <p:ph idx="1"/>
          </p:nvPr>
        </p:nvPicPr>
        <p:blipFill>
          <a:blip r:embed="rId2"/>
          <a:srcRect/>
          <a:stretch>
            <a:fillRect/>
          </a:stretch>
        </p:blipFill>
        <p:spPr>
          <a:xfrm>
            <a:off x="1500166" y="1928802"/>
            <a:ext cx="6572264" cy="4929198"/>
          </a:xfrm>
        </p:spPr>
      </p:pic>
    </p:spTree>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928670"/>
            <a:ext cx="8229600" cy="1143000"/>
          </a:xfrm>
        </p:spPr>
        <p:txBody>
          <a:bodyPr>
            <a:normAutofit fontScale="90000"/>
          </a:bodyPr>
          <a:lstStyle/>
          <a:p>
            <a:pPr algn="ctr">
              <a:defRPr/>
            </a:pPr>
            <a:r>
              <a:rPr lang="pl-PL" sz="3100" dirty="0" err="1" smtClean="0"/>
              <a:t>Students</a:t>
            </a:r>
            <a:r>
              <a:rPr lang="pl-PL" sz="3100" dirty="0" smtClean="0"/>
              <a:t> </a:t>
            </a:r>
            <a:r>
              <a:rPr lang="pl-PL" sz="3100" dirty="0" err="1" smtClean="0"/>
              <a:t>listen</a:t>
            </a:r>
            <a:r>
              <a:rPr lang="pl-PL" sz="3100" dirty="0" smtClean="0"/>
              <a:t> to </a:t>
            </a:r>
            <a:r>
              <a:rPr lang="pl-PL" sz="3100" dirty="0" err="1" smtClean="0"/>
              <a:t>it</a:t>
            </a:r>
            <a:r>
              <a:rPr lang="pl-PL" sz="3100" dirty="0" smtClean="0"/>
              <a:t>, but </a:t>
            </a:r>
            <a:r>
              <a:rPr lang="pl-PL" sz="3100" dirty="0" err="1" smtClean="0"/>
              <a:t>in</a:t>
            </a:r>
            <a:r>
              <a:rPr lang="pl-PL" sz="3100" dirty="0" smtClean="0"/>
              <a:t> </a:t>
            </a:r>
            <a:r>
              <a:rPr lang="pl-PL" sz="3100" dirty="0" err="1" smtClean="0"/>
              <a:t>the</a:t>
            </a:r>
            <a:r>
              <a:rPr lang="pl-PL" sz="3100" dirty="0" smtClean="0"/>
              <a:t> </a:t>
            </a:r>
            <a:r>
              <a:rPr lang="pl-PL" sz="3100" dirty="0" err="1" smtClean="0"/>
              <a:t>middle</a:t>
            </a:r>
            <a:r>
              <a:rPr lang="pl-PL" sz="3100" dirty="0" smtClean="0"/>
              <a:t> of </a:t>
            </a:r>
            <a:r>
              <a:rPr lang="pl-PL" sz="3100" dirty="0" err="1" smtClean="0"/>
              <a:t>the</a:t>
            </a:r>
            <a:r>
              <a:rPr lang="pl-PL" sz="3100" dirty="0" smtClean="0"/>
              <a:t> </a:t>
            </a:r>
            <a:r>
              <a:rPr lang="pl-PL" sz="3100" dirty="0" err="1" smtClean="0"/>
              <a:t>listening</a:t>
            </a:r>
            <a:r>
              <a:rPr lang="pl-PL" sz="3100" dirty="0" smtClean="0"/>
              <a:t>, </a:t>
            </a:r>
            <a:r>
              <a:rPr lang="pl-PL" sz="3100" dirty="0" err="1" smtClean="0"/>
              <a:t>it</a:t>
            </a:r>
            <a:r>
              <a:rPr lang="pl-PL" sz="3100" dirty="0" smtClean="0"/>
              <a:t> </a:t>
            </a:r>
            <a:r>
              <a:rPr lang="pl-PL" sz="3100" dirty="0" err="1" smtClean="0"/>
              <a:t>is</a:t>
            </a:r>
            <a:r>
              <a:rPr lang="pl-PL" sz="3100" dirty="0" smtClean="0"/>
              <a:t> </a:t>
            </a:r>
            <a:r>
              <a:rPr lang="pl-PL" sz="3100" dirty="0" err="1" smtClean="0"/>
              <a:t>suddenly</a:t>
            </a:r>
            <a:r>
              <a:rPr lang="pl-PL" sz="3100" dirty="0" smtClean="0"/>
              <a:t> </a:t>
            </a:r>
            <a:r>
              <a:rPr lang="pl-PL" sz="3100" dirty="0" err="1" smtClean="0"/>
              <a:t>stopped</a:t>
            </a:r>
            <a:r>
              <a:rPr lang="pl-PL" sz="3100" dirty="0" smtClean="0"/>
              <a:t>. </a:t>
            </a:r>
            <a:r>
              <a:rPr lang="pl-PL" sz="3100" dirty="0" err="1" smtClean="0"/>
              <a:t>Students</a:t>
            </a:r>
            <a:r>
              <a:rPr lang="pl-PL" sz="3100" dirty="0" smtClean="0"/>
              <a:t> </a:t>
            </a:r>
            <a:r>
              <a:rPr lang="pl-PL" sz="3100" dirty="0" err="1" smtClean="0"/>
              <a:t>are</a:t>
            </a:r>
            <a:r>
              <a:rPr lang="pl-PL" sz="3100" dirty="0" smtClean="0"/>
              <a:t> </a:t>
            </a:r>
            <a:r>
              <a:rPr lang="pl-PL" sz="3100" dirty="0" err="1" smtClean="0"/>
              <a:t>given</a:t>
            </a:r>
            <a:r>
              <a:rPr lang="pl-PL" sz="3100" dirty="0" smtClean="0"/>
              <a:t> </a:t>
            </a:r>
            <a:r>
              <a:rPr lang="pl-PL" sz="3100" dirty="0" err="1" smtClean="0"/>
              <a:t>the</a:t>
            </a:r>
            <a:r>
              <a:rPr lang="pl-PL" sz="3100" dirty="0" smtClean="0"/>
              <a:t> </a:t>
            </a:r>
            <a:r>
              <a:rPr lang="pl-PL" sz="3100" dirty="0" err="1" smtClean="0"/>
              <a:t>task</a:t>
            </a:r>
            <a:r>
              <a:rPr lang="pl-PL" sz="3100" dirty="0" smtClean="0"/>
              <a:t> to </a:t>
            </a:r>
            <a:r>
              <a:rPr lang="pl-PL" sz="3100" dirty="0" err="1" smtClean="0"/>
              <a:t>think</a:t>
            </a:r>
            <a:r>
              <a:rPr lang="pl-PL" sz="3100" dirty="0" smtClean="0"/>
              <a:t> </a:t>
            </a:r>
            <a:r>
              <a:rPr lang="pl-PL" sz="3100" dirty="0" err="1" smtClean="0"/>
              <a:t>about</a:t>
            </a:r>
            <a:r>
              <a:rPr lang="pl-PL" sz="3100" dirty="0" smtClean="0"/>
              <a:t> </a:t>
            </a:r>
            <a:r>
              <a:rPr lang="pl-PL" sz="3100" dirty="0" err="1" smtClean="0"/>
              <a:t>diffrent</a:t>
            </a:r>
            <a:r>
              <a:rPr lang="pl-PL" sz="3100" dirty="0" smtClean="0"/>
              <a:t> </a:t>
            </a:r>
            <a:r>
              <a:rPr lang="pl-PL" sz="3100" dirty="0" err="1" smtClean="0"/>
              <a:t>endings</a:t>
            </a:r>
            <a:r>
              <a:rPr lang="pl-PL" sz="3100" dirty="0" smtClean="0"/>
              <a:t> of </a:t>
            </a:r>
            <a:r>
              <a:rPr lang="pl-PL" sz="3100" dirty="0" err="1" smtClean="0"/>
              <a:t>the</a:t>
            </a:r>
            <a:r>
              <a:rPr lang="pl-PL" sz="3100" dirty="0" smtClean="0"/>
              <a:t> story.</a:t>
            </a:r>
            <a:r>
              <a:rPr lang="pl-PL" dirty="0" smtClean="0"/>
              <a:t/>
            </a:r>
            <a:br>
              <a:rPr lang="pl-PL" dirty="0" smtClean="0"/>
            </a:br>
            <a:endParaRPr lang="pl-PL" dirty="0">
              <a:solidFill>
                <a:schemeClr val="tx2">
                  <a:satMod val="130000"/>
                </a:schemeClr>
              </a:solidFill>
            </a:endParaRPr>
          </a:p>
        </p:txBody>
      </p:sp>
      <p:pic>
        <p:nvPicPr>
          <p:cNvPr id="14339" name="Symbol zastępczy zawartości 3" descr="17274025_269003350206598_989644148_o.jpg"/>
          <p:cNvPicPr>
            <a:picLocks noGrp="1" noChangeAspect="1"/>
          </p:cNvPicPr>
          <p:nvPr>
            <p:ph idx="1"/>
          </p:nvPr>
        </p:nvPicPr>
        <p:blipFill>
          <a:blip r:embed="rId2"/>
          <a:srcRect/>
          <a:stretch>
            <a:fillRect/>
          </a:stretch>
        </p:blipFill>
        <p:spPr>
          <a:xfrm>
            <a:off x="1142976" y="1553752"/>
            <a:ext cx="7072330" cy="5304248"/>
          </a:xfrm>
        </p:spPr>
      </p:pic>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sz="3100" dirty="0" err="1" smtClean="0"/>
              <a:t>They</a:t>
            </a:r>
            <a:r>
              <a:rPr lang="pl-PL" sz="3100" dirty="0" smtClean="0"/>
              <a:t> </a:t>
            </a:r>
            <a:r>
              <a:rPr lang="pl-PL" sz="3100" dirty="0" err="1" smtClean="0"/>
              <a:t>worked</a:t>
            </a:r>
            <a:r>
              <a:rPr lang="pl-PL" sz="3100" dirty="0" smtClean="0"/>
              <a:t> </a:t>
            </a:r>
            <a:r>
              <a:rPr lang="pl-PL" sz="3100" dirty="0" err="1" smtClean="0"/>
              <a:t>in</a:t>
            </a:r>
            <a:r>
              <a:rPr lang="pl-PL" sz="3100" dirty="0" smtClean="0"/>
              <a:t> group of </a:t>
            </a:r>
            <a:r>
              <a:rPr lang="pl-PL" sz="3100" dirty="0" err="1" smtClean="0"/>
              <a:t>four</a:t>
            </a:r>
            <a:r>
              <a:rPr lang="pl-PL" sz="3100" dirty="0" smtClean="0"/>
              <a:t>. </a:t>
            </a:r>
            <a:r>
              <a:rPr lang="pl-PL" sz="3100" dirty="0" err="1" smtClean="0"/>
              <a:t>They</a:t>
            </a:r>
            <a:r>
              <a:rPr lang="pl-PL" sz="3100" dirty="0" smtClean="0"/>
              <a:t> </a:t>
            </a:r>
            <a:r>
              <a:rPr lang="pl-PL" sz="3100" dirty="0" err="1" smtClean="0"/>
              <a:t>are</a:t>
            </a:r>
            <a:r>
              <a:rPr lang="pl-PL" sz="3100" dirty="0" smtClean="0"/>
              <a:t> </a:t>
            </a:r>
            <a:r>
              <a:rPr lang="pl-PL" sz="3100" dirty="0" err="1" smtClean="0"/>
              <a:t>given</a:t>
            </a:r>
            <a:r>
              <a:rPr lang="pl-PL" sz="3100" dirty="0" smtClean="0"/>
              <a:t> 15 </a:t>
            </a:r>
            <a:r>
              <a:rPr lang="pl-PL" sz="3100" dirty="0" err="1" smtClean="0"/>
              <a:t>minutes</a:t>
            </a:r>
            <a:r>
              <a:rPr lang="pl-PL" sz="3100" dirty="0" smtClean="0"/>
              <a:t>.</a:t>
            </a:r>
            <a:r>
              <a:rPr lang="pl-PL" dirty="0" smtClean="0"/>
              <a:t/>
            </a:r>
            <a:br>
              <a:rPr lang="pl-PL" dirty="0" smtClean="0"/>
            </a:br>
            <a:endParaRPr lang="pl-PL" dirty="0">
              <a:solidFill>
                <a:schemeClr val="tx2">
                  <a:satMod val="130000"/>
                </a:schemeClr>
              </a:solidFill>
            </a:endParaRPr>
          </a:p>
        </p:txBody>
      </p:sp>
      <p:pic>
        <p:nvPicPr>
          <p:cNvPr id="16387" name="Symbol zastępczy zawartości 3" descr="17310532_269003243539942_398746739_o.jpg"/>
          <p:cNvPicPr>
            <a:picLocks noGrp="1" noChangeAspect="1"/>
          </p:cNvPicPr>
          <p:nvPr>
            <p:ph idx="1"/>
          </p:nvPr>
        </p:nvPicPr>
        <p:blipFill>
          <a:blip r:embed="rId2"/>
          <a:srcRect/>
          <a:stretch>
            <a:fillRect/>
          </a:stretch>
        </p:blipFill>
        <p:spPr>
          <a:xfrm>
            <a:off x="1214414" y="1643050"/>
            <a:ext cx="6500826" cy="4859819"/>
          </a:xfrm>
        </p:spPr>
      </p:pic>
    </p:spTree>
  </p:cSld>
  <p:clrMapOvr>
    <a:masterClrMapping/>
  </p:clrMapOvr>
  <p:transition>
    <p:strips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defRPr/>
            </a:pPr>
            <a:r>
              <a:rPr lang="pl-PL" sz="3100" dirty="0" err="1" smtClean="0"/>
              <a:t>After</a:t>
            </a:r>
            <a:r>
              <a:rPr lang="pl-PL" sz="3100" dirty="0" smtClean="0"/>
              <a:t> </a:t>
            </a:r>
            <a:r>
              <a:rPr lang="pl-PL" sz="3100" dirty="0" err="1" smtClean="0"/>
              <a:t>that</a:t>
            </a:r>
            <a:r>
              <a:rPr lang="pl-PL" sz="3100" dirty="0" smtClean="0"/>
              <a:t> time </a:t>
            </a:r>
            <a:r>
              <a:rPr lang="pl-PL" sz="3100" dirty="0" err="1" smtClean="0"/>
              <a:t>each</a:t>
            </a:r>
            <a:r>
              <a:rPr lang="pl-PL" sz="3100" dirty="0" smtClean="0"/>
              <a:t> group </a:t>
            </a:r>
            <a:r>
              <a:rPr lang="pl-PL" sz="3100" dirty="0" err="1" smtClean="0"/>
              <a:t>shows</a:t>
            </a:r>
            <a:r>
              <a:rPr lang="pl-PL" sz="3100" dirty="0" smtClean="0"/>
              <a:t> </a:t>
            </a:r>
            <a:r>
              <a:rPr lang="pl-PL" sz="3100" dirty="0" err="1" smtClean="0"/>
              <a:t>their</a:t>
            </a:r>
            <a:r>
              <a:rPr lang="pl-PL" sz="3100" dirty="0" smtClean="0"/>
              <a:t> </a:t>
            </a:r>
            <a:r>
              <a:rPr lang="pl-PL" sz="3100" dirty="0" err="1" smtClean="0"/>
              <a:t>results</a:t>
            </a:r>
            <a:r>
              <a:rPr lang="pl-PL" sz="3100" dirty="0" smtClean="0"/>
              <a:t>, </a:t>
            </a:r>
            <a:r>
              <a:rPr lang="pl-PL" sz="3100" dirty="0" err="1" smtClean="0"/>
              <a:t>they</a:t>
            </a:r>
            <a:r>
              <a:rPr lang="pl-PL" sz="3100" dirty="0" smtClean="0"/>
              <a:t> </a:t>
            </a:r>
            <a:r>
              <a:rPr lang="pl-PL" sz="3100" dirty="0" err="1" smtClean="0"/>
              <a:t>present</a:t>
            </a:r>
            <a:r>
              <a:rPr lang="pl-PL" sz="3100" dirty="0" smtClean="0"/>
              <a:t> </a:t>
            </a:r>
            <a:r>
              <a:rPr lang="pl-PL" sz="3100" dirty="0" err="1" smtClean="0"/>
              <a:t>them</a:t>
            </a:r>
            <a:r>
              <a:rPr lang="pl-PL" sz="3100" dirty="0" smtClean="0"/>
              <a:t>. </a:t>
            </a:r>
            <a:r>
              <a:rPr lang="pl-PL" sz="3100" dirty="0" err="1" smtClean="0"/>
              <a:t>It</a:t>
            </a:r>
            <a:r>
              <a:rPr lang="pl-PL" sz="3100" dirty="0" smtClean="0"/>
              <a:t> </a:t>
            </a:r>
            <a:r>
              <a:rPr lang="pl-PL" sz="3100" dirty="0" err="1" smtClean="0"/>
              <a:t>always</a:t>
            </a:r>
            <a:r>
              <a:rPr lang="pl-PL" sz="3100" dirty="0" smtClean="0"/>
              <a:t> </a:t>
            </a:r>
            <a:r>
              <a:rPr lang="pl-PL" sz="3100" dirty="0" err="1" smtClean="0"/>
              <a:t>makes</a:t>
            </a:r>
            <a:r>
              <a:rPr lang="pl-PL" sz="3100" dirty="0" smtClean="0"/>
              <a:t> </a:t>
            </a:r>
            <a:r>
              <a:rPr lang="pl-PL" sz="3100" dirty="0" err="1" smtClean="0"/>
              <a:t>them</a:t>
            </a:r>
            <a:r>
              <a:rPr lang="pl-PL" sz="3100" dirty="0" smtClean="0"/>
              <a:t> happy.</a:t>
            </a:r>
            <a:r>
              <a:rPr lang="pl-PL" dirty="0" smtClean="0"/>
              <a:t/>
            </a:r>
            <a:br>
              <a:rPr lang="pl-PL" dirty="0" smtClean="0"/>
            </a:br>
            <a:endParaRPr lang="pl-PL" dirty="0">
              <a:solidFill>
                <a:schemeClr val="tx2">
                  <a:satMod val="130000"/>
                </a:schemeClr>
              </a:solidFill>
            </a:endParaRPr>
          </a:p>
        </p:txBody>
      </p:sp>
      <p:pic>
        <p:nvPicPr>
          <p:cNvPr id="18435" name="Symbol zastępczy zawartości 3" descr="17270110_269003113539955_570314563_n.jpg"/>
          <p:cNvPicPr>
            <a:picLocks noGrp="1" noChangeAspect="1"/>
          </p:cNvPicPr>
          <p:nvPr>
            <p:ph idx="1"/>
          </p:nvPr>
        </p:nvPicPr>
        <p:blipFill>
          <a:blip r:embed="rId2"/>
          <a:srcRect/>
          <a:stretch>
            <a:fillRect/>
          </a:stretch>
        </p:blipFill>
        <p:spPr>
          <a:xfrm>
            <a:off x="785786" y="1285860"/>
            <a:ext cx="7215238" cy="538804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eaLnBrk="1" fontAlgn="auto" hangingPunct="1">
              <a:spcAft>
                <a:spcPts val="0"/>
              </a:spcAft>
              <a:defRPr/>
            </a:pPr>
            <a:endParaRPr lang="pl-PL">
              <a:solidFill>
                <a:schemeClr val="tx2">
                  <a:satMod val="130000"/>
                </a:schemeClr>
              </a:solidFill>
            </a:endParaRPr>
          </a:p>
        </p:txBody>
      </p:sp>
      <p:pic>
        <p:nvPicPr>
          <p:cNvPr id="19459" name="Symbol zastępczy zawartości 3" descr="17273424_269003160206617_1931020093_o.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eaLnBrk="1" fontAlgn="auto" hangingPunct="1">
              <a:spcAft>
                <a:spcPts val="0"/>
              </a:spcAft>
              <a:defRPr/>
            </a:pPr>
            <a:endParaRPr lang="pl-PL">
              <a:solidFill>
                <a:schemeClr val="tx2">
                  <a:satMod val="130000"/>
                </a:schemeClr>
              </a:solidFill>
            </a:endParaRPr>
          </a:p>
        </p:txBody>
      </p:sp>
      <p:pic>
        <p:nvPicPr>
          <p:cNvPr id="20483" name="Symbol zastępczy zawartości 3" descr="17274115_269003023539964_1351687086_n.jpg"/>
          <p:cNvPicPr>
            <a:picLocks noGrp="1" noChangeAspect="1"/>
          </p:cNvPicPr>
          <p:nvPr>
            <p:ph idx="1"/>
          </p:nvPr>
        </p:nvPicPr>
        <p:blipFill>
          <a:blip r:embed="rId2"/>
          <a:srcRect/>
          <a:stretch>
            <a:fillRect/>
          </a:stretch>
        </p:blipFill>
        <p:spPr>
          <a:xfrm>
            <a:off x="0" y="-6350"/>
            <a:ext cx="9144000" cy="6864350"/>
          </a:xfrm>
        </p:spPr>
      </p:pic>
    </p:spTree>
  </p:cSld>
  <p:clrMapOvr>
    <a:masterClrMapping/>
  </p:clrMapOvr>
  <p:transition>
    <p:blind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eaLnBrk="1" fontAlgn="auto" hangingPunct="1">
              <a:spcAft>
                <a:spcPts val="0"/>
              </a:spcAft>
              <a:defRPr/>
            </a:pPr>
            <a:endParaRPr lang="pl-PL">
              <a:solidFill>
                <a:schemeClr val="tx2">
                  <a:satMod val="130000"/>
                </a:schemeClr>
              </a:solidFill>
            </a:endParaRPr>
          </a:p>
        </p:txBody>
      </p:sp>
      <p:pic>
        <p:nvPicPr>
          <p:cNvPr id="21507" name="Symbol zastępczy zawartości 3" descr="17311755_269003140206619_581064668_o.jpg"/>
          <p:cNvPicPr>
            <a:picLocks noGrp="1" noChangeAspect="1"/>
          </p:cNvPicPr>
          <p:nvPr>
            <p:ph idx="1"/>
          </p:nvPr>
        </p:nvPicPr>
        <p:blipFill>
          <a:blip r:embed="rId2"/>
          <a:srcRect/>
          <a:stretch>
            <a:fillRect/>
          </a:stretch>
        </p:blipFill>
        <p:spPr>
          <a:xfrm>
            <a:off x="0" y="-6350"/>
            <a:ext cx="9144000" cy="6864350"/>
          </a:xfrm>
        </p:spPr>
      </p:pic>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eaLnBrk="1" fontAlgn="auto" hangingPunct="1">
              <a:spcAft>
                <a:spcPts val="0"/>
              </a:spcAft>
              <a:defRPr/>
            </a:pPr>
            <a:r>
              <a:rPr lang="pl-PL" dirty="0" smtClean="0">
                <a:solidFill>
                  <a:schemeClr val="tx2">
                    <a:satMod val="130000"/>
                  </a:schemeClr>
                </a:solidFill>
              </a:rPr>
              <a:t>Best of </a:t>
            </a:r>
            <a:r>
              <a:rPr lang="pl-PL" dirty="0" err="1" smtClean="0">
                <a:solidFill>
                  <a:schemeClr val="tx2">
                    <a:satMod val="130000"/>
                  </a:schemeClr>
                </a:solidFill>
              </a:rPr>
              <a:t>the</a:t>
            </a:r>
            <a:r>
              <a:rPr lang="pl-PL" dirty="0" smtClean="0">
                <a:solidFill>
                  <a:schemeClr val="tx2">
                    <a:satMod val="130000"/>
                  </a:schemeClr>
                </a:solidFill>
              </a:rPr>
              <a:t> </a:t>
            </a:r>
            <a:r>
              <a:rPr lang="pl-PL" dirty="0" err="1" smtClean="0">
                <a:solidFill>
                  <a:schemeClr val="tx2">
                    <a:satMod val="130000"/>
                  </a:schemeClr>
                </a:solidFill>
              </a:rPr>
              <a:t>lesson</a:t>
            </a:r>
            <a:r>
              <a:rPr lang="pl-PL" dirty="0" smtClean="0">
                <a:solidFill>
                  <a:schemeClr val="tx2">
                    <a:satMod val="130000"/>
                  </a:schemeClr>
                </a:solidFill>
              </a:rPr>
              <a:t>:</a:t>
            </a:r>
            <a:endParaRPr lang="pl-PL" dirty="0">
              <a:solidFill>
                <a:schemeClr val="tx2">
                  <a:satMod val="130000"/>
                </a:schemeClr>
              </a:solidFill>
            </a:endParaRPr>
          </a:p>
        </p:txBody>
      </p:sp>
      <p:sp>
        <p:nvSpPr>
          <p:cNvPr id="22531" name="Symbol zastępczy zawartości 2"/>
          <p:cNvSpPr>
            <a:spLocks noGrp="1"/>
          </p:cNvSpPr>
          <p:nvPr>
            <p:ph idx="1"/>
          </p:nvPr>
        </p:nvSpPr>
        <p:spPr/>
        <p:txBody>
          <a:bodyPr/>
          <a:lstStyle/>
          <a:p>
            <a:pPr eaLnBrk="1" hangingPunct="1"/>
            <a:r>
              <a:rPr lang="pl-PL" smtClean="0"/>
              <a:t>Group work</a:t>
            </a:r>
          </a:p>
          <a:p>
            <a:pPr eaLnBrk="1" hangingPunct="1"/>
            <a:r>
              <a:rPr lang="pl-PL" smtClean="0"/>
              <a:t>Sharing information</a:t>
            </a:r>
          </a:p>
          <a:p>
            <a:pPr eaLnBrk="1" hangingPunct="1"/>
            <a:r>
              <a:rPr lang="pl-PL" smtClean="0"/>
              <a:t>Finding diffrent ways of finishing the story</a:t>
            </a:r>
          </a:p>
          <a:p>
            <a:pPr eaLnBrk="1" hangingPunct="1"/>
            <a:r>
              <a:rPr lang="pl-PL" smtClean="0"/>
              <a:t>You can learn more about a child in an hour of play, than through the lesson</a:t>
            </a:r>
          </a:p>
          <a:p>
            <a:pPr eaLnBrk="1" hangingPunct="1"/>
            <a:r>
              <a:rPr lang="pl-PL" smtClean="0"/>
              <a:t>Children are more free and more flexible to talk in English with the use of Lego</a:t>
            </a:r>
          </a:p>
        </p:txBody>
      </p:sp>
    </p:spTree>
  </p:cSld>
  <p:clrMapOvr>
    <a:masterClrMapping/>
  </p:clrMapOvr>
  <p:transition>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3.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Working</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with</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Playmobil</a:t>
            </a:r>
            <a:endParaRPr lang="pl-P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pl-PL" sz="2400" dirty="0" smtClean="0"/>
              <a:t/>
            </a:r>
            <a:br>
              <a:rPr lang="pl-PL" sz="2400" dirty="0" smtClean="0"/>
            </a:br>
            <a:endParaRPr lang="en-US" sz="2400" dirty="0"/>
          </a:p>
        </p:txBody>
      </p:sp>
      <p:sp>
        <p:nvSpPr>
          <p:cNvPr id="2051" name="Symbol zastępczy zawartości 2"/>
          <p:cNvSpPr>
            <a:spLocks noGrp="1"/>
          </p:cNvSpPr>
          <p:nvPr>
            <p:ph idx="1"/>
          </p:nvPr>
        </p:nvSpPr>
        <p:spPr>
          <a:xfrm>
            <a:off x="457200" y="981075"/>
            <a:ext cx="8229600" cy="5145088"/>
          </a:xfrm>
        </p:spPr>
        <p:txBody>
          <a:bodyPr/>
          <a:lstStyle/>
          <a:p>
            <a:r>
              <a:rPr lang="pl-PL" sz="1600" smtClean="0"/>
              <a:t>Topic : Rooms in the House</a:t>
            </a:r>
          </a:p>
          <a:p>
            <a:r>
              <a:rPr lang="pl-PL" sz="1600" smtClean="0"/>
              <a:t>Age group: 8-9 years old</a:t>
            </a:r>
          </a:p>
          <a:p>
            <a:r>
              <a:rPr lang="pl-PL" sz="1600" smtClean="0"/>
              <a:t>Description: C</a:t>
            </a:r>
            <a:r>
              <a:rPr lang="en-US" sz="1600" smtClean="0"/>
              <a:t>hildren work in groups of three. They t</a:t>
            </a:r>
            <a:r>
              <a:rPr lang="pl-PL" sz="1600" smtClean="0"/>
              <a:t>ell</a:t>
            </a:r>
            <a:r>
              <a:rPr lang="en-US" sz="1600" smtClean="0"/>
              <a:t> each other how to furnish a Playmobil house by making sentences such as: The table goes in the kitchen. </a:t>
            </a:r>
            <a:br>
              <a:rPr lang="en-US" sz="1600" smtClean="0"/>
            </a:br>
            <a:r>
              <a:rPr lang="en-US" sz="1600" smtClean="0"/>
              <a:t>Later on one kid in a group </a:t>
            </a:r>
            <a:r>
              <a:rPr lang="pl-PL" sz="1600" smtClean="0"/>
              <a:t>should </a:t>
            </a:r>
            <a:r>
              <a:rPr lang="en-US" sz="1600" smtClean="0"/>
              <a:t>place a toy family figure in the house without the rest seeing it. The children ask questions to find out where the toy figure is, e.g. Is mum in the kitchen?</a:t>
            </a:r>
            <a:endParaRPr lang="pl-PL" sz="1600" smtClean="0"/>
          </a:p>
          <a:p>
            <a:r>
              <a:rPr lang="pl-PL" sz="1600" smtClean="0"/>
              <a:t>Best of: </a:t>
            </a:r>
            <a:r>
              <a:rPr lang="en-US" sz="1600" smtClean="0"/>
              <a:t>The kids especially enjoy the ‘design’ side of the activity.</a:t>
            </a:r>
            <a:r>
              <a:rPr lang="pl-PL" sz="1600" smtClean="0"/>
              <a:t> </a:t>
            </a:r>
            <a:r>
              <a:rPr lang="en-US" sz="1600" smtClean="0"/>
              <a:t/>
            </a:r>
            <a:br>
              <a:rPr lang="en-US" sz="1600" smtClean="0"/>
            </a:br>
            <a:endParaRPr lang="en-US" sz="1600" smtClean="0"/>
          </a:p>
        </p:txBody>
      </p:sp>
      <p:pic>
        <p:nvPicPr>
          <p:cNvPr id="2052" name="Picture 2" descr="D:\Blog\domki\1.JPG"/>
          <p:cNvPicPr>
            <a:picLocks noChangeAspect="1" noChangeArrowheads="1"/>
          </p:cNvPicPr>
          <p:nvPr/>
        </p:nvPicPr>
        <p:blipFill>
          <a:blip r:embed="rId2"/>
          <a:srcRect/>
          <a:stretch>
            <a:fillRect/>
          </a:stretch>
        </p:blipFill>
        <p:spPr bwMode="auto">
          <a:xfrm>
            <a:off x="468313" y="3284538"/>
            <a:ext cx="3455987" cy="2736850"/>
          </a:xfrm>
          <a:prstGeom prst="rect">
            <a:avLst/>
          </a:prstGeom>
          <a:noFill/>
          <a:ln w="9525">
            <a:noFill/>
            <a:miter lim="800000"/>
            <a:headEnd/>
            <a:tailEnd/>
          </a:ln>
        </p:spPr>
      </p:pic>
      <p:pic>
        <p:nvPicPr>
          <p:cNvPr id="2053" name="Picture 3" descr="D:\Blog\domki\2.JPG"/>
          <p:cNvPicPr>
            <a:picLocks noChangeAspect="1" noChangeArrowheads="1"/>
          </p:cNvPicPr>
          <p:nvPr/>
        </p:nvPicPr>
        <p:blipFill>
          <a:blip r:embed="rId3"/>
          <a:srcRect/>
          <a:stretch>
            <a:fillRect/>
          </a:stretch>
        </p:blipFill>
        <p:spPr bwMode="auto">
          <a:xfrm>
            <a:off x="4859338" y="3284538"/>
            <a:ext cx="3457575"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ytuł 1"/>
          <p:cNvSpPr>
            <a:spLocks noGrp="1"/>
          </p:cNvSpPr>
          <p:nvPr>
            <p:ph type="ctrTitle"/>
          </p:nvPr>
        </p:nvSpPr>
        <p:spPr/>
        <p:txBody>
          <a:bodyPr/>
          <a:lstStyle/>
          <a:p>
            <a:pPr eaLnBrk="1" hangingPunct="1"/>
            <a:endParaRPr lang="pl-PL" smtClean="0"/>
          </a:p>
        </p:txBody>
      </p:sp>
      <p:sp>
        <p:nvSpPr>
          <p:cNvPr id="2051" name="Podtytuł 2"/>
          <p:cNvSpPr>
            <a:spLocks noGrp="1"/>
          </p:cNvSpPr>
          <p:nvPr>
            <p:ph type="subTitle" idx="1"/>
          </p:nvPr>
        </p:nvSpPr>
        <p:spPr/>
        <p:txBody>
          <a:bodyPr/>
          <a:lstStyle/>
          <a:p>
            <a:pPr eaLnBrk="1" hangingPunct="1"/>
            <a:endParaRPr lang="pl-PL" smtClean="0"/>
          </a:p>
        </p:txBody>
      </p:sp>
      <p:pic>
        <p:nvPicPr>
          <p:cNvPr id="2052" name="Obraz 3"/>
          <p:cNvPicPr>
            <a:picLocks noChangeAspect="1"/>
          </p:cNvPicPr>
          <p:nvPr/>
        </p:nvPicPr>
        <p:blipFill>
          <a:blip r:embed="rId2"/>
          <a:srcRect/>
          <a:stretch>
            <a:fillRect/>
          </a:stretch>
        </p:blipFill>
        <p:spPr bwMode="auto">
          <a:xfrm>
            <a:off x="0" y="479425"/>
            <a:ext cx="9144000" cy="589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Blog\domki\3.JPG"/>
          <p:cNvPicPr>
            <a:picLocks noChangeAspect="1" noChangeArrowheads="1"/>
          </p:cNvPicPr>
          <p:nvPr/>
        </p:nvPicPr>
        <p:blipFill>
          <a:blip r:embed="rId2"/>
          <a:srcRect/>
          <a:stretch>
            <a:fillRect/>
          </a:stretch>
        </p:blipFill>
        <p:spPr bwMode="auto">
          <a:xfrm>
            <a:off x="900113" y="836613"/>
            <a:ext cx="2951162" cy="2160587"/>
          </a:xfrm>
          <a:prstGeom prst="rect">
            <a:avLst/>
          </a:prstGeom>
          <a:noFill/>
          <a:ln w="9525">
            <a:noFill/>
            <a:miter lim="800000"/>
            <a:headEnd/>
            <a:tailEnd/>
          </a:ln>
        </p:spPr>
      </p:pic>
      <p:pic>
        <p:nvPicPr>
          <p:cNvPr id="3075" name="Picture 3" descr="D:\Blog\domki\P9180046.JPG"/>
          <p:cNvPicPr>
            <a:picLocks noChangeAspect="1" noChangeArrowheads="1"/>
          </p:cNvPicPr>
          <p:nvPr/>
        </p:nvPicPr>
        <p:blipFill>
          <a:blip r:embed="rId3"/>
          <a:srcRect/>
          <a:stretch>
            <a:fillRect/>
          </a:stretch>
        </p:blipFill>
        <p:spPr bwMode="auto">
          <a:xfrm>
            <a:off x="4572000" y="836613"/>
            <a:ext cx="3600450" cy="2592387"/>
          </a:xfrm>
          <a:prstGeom prst="rect">
            <a:avLst/>
          </a:prstGeom>
          <a:noFill/>
          <a:ln w="9525">
            <a:noFill/>
            <a:miter lim="800000"/>
            <a:headEnd/>
            <a:tailEnd/>
          </a:ln>
        </p:spPr>
      </p:pic>
      <p:pic>
        <p:nvPicPr>
          <p:cNvPr id="3076" name="Picture 4" descr="D:\Blog\domki\P9180051.JPG"/>
          <p:cNvPicPr>
            <a:picLocks noChangeAspect="1" noChangeArrowheads="1"/>
          </p:cNvPicPr>
          <p:nvPr/>
        </p:nvPicPr>
        <p:blipFill>
          <a:blip r:embed="rId4"/>
          <a:srcRect/>
          <a:stretch>
            <a:fillRect/>
          </a:stretch>
        </p:blipFill>
        <p:spPr bwMode="auto">
          <a:xfrm>
            <a:off x="547688" y="3357563"/>
            <a:ext cx="3519487" cy="2951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4.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Working</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with</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Schleich</a:t>
            </a:r>
            <a:endParaRPr lang="pl-P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14290"/>
            <a:ext cx="8229600" cy="706437"/>
          </a:xfrm>
        </p:spPr>
        <p:txBody>
          <a:bodyPr rtlCol="0">
            <a:normAutofit fontScale="90000"/>
          </a:bodyPr>
          <a:lstStyle/>
          <a:p>
            <a:pPr fontAlgn="auto">
              <a:spcAft>
                <a:spcPts val="0"/>
              </a:spcAft>
              <a:defRPr/>
            </a:pPr>
            <a:r>
              <a:rPr lang="pl-PL" sz="2400" dirty="0" smtClean="0"/>
              <a:t/>
            </a:r>
            <a:br>
              <a:rPr lang="pl-PL" sz="2400" dirty="0" smtClean="0"/>
            </a:br>
            <a:endParaRPr lang="en-US" sz="2400" dirty="0"/>
          </a:p>
        </p:txBody>
      </p:sp>
      <p:sp>
        <p:nvSpPr>
          <p:cNvPr id="4099" name="Symbol zastępczy zawartości 2"/>
          <p:cNvSpPr>
            <a:spLocks noGrp="1"/>
          </p:cNvSpPr>
          <p:nvPr>
            <p:ph idx="1"/>
          </p:nvPr>
        </p:nvSpPr>
        <p:spPr>
          <a:xfrm>
            <a:off x="457200" y="981075"/>
            <a:ext cx="8229600" cy="5145088"/>
          </a:xfrm>
        </p:spPr>
        <p:txBody>
          <a:bodyPr/>
          <a:lstStyle/>
          <a:p>
            <a:r>
              <a:rPr lang="pl-PL" sz="1600" smtClean="0"/>
              <a:t>Topic: Traditional games </a:t>
            </a:r>
            <a:r>
              <a:rPr lang="en-US" sz="1600" smtClean="0"/>
              <a:t>with Schleich animal figures </a:t>
            </a:r>
          </a:p>
          <a:p>
            <a:r>
              <a:rPr lang="pl-PL" sz="1600" smtClean="0"/>
              <a:t>Age group: 6-8 years old</a:t>
            </a:r>
            <a:endParaRPr lang="en-US" sz="1600" smtClean="0"/>
          </a:p>
          <a:p>
            <a:r>
              <a:rPr lang="pl-PL" sz="1600" smtClean="0"/>
              <a:t>Description: </a:t>
            </a:r>
            <a:r>
              <a:rPr lang="en-US" sz="1600" smtClean="0"/>
              <a:t>Put an animal figure in a bag. Children take turns to put their hand in the bag and guess what it is.</a:t>
            </a:r>
          </a:p>
          <a:p>
            <a:endParaRPr lang="en-US" sz="1600" smtClean="0"/>
          </a:p>
        </p:txBody>
      </p:sp>
      <p:pic>
        <p:nvPicPr>
          <p:cNvPr id="4100" name="Picture 2" descr="C:\Users\X\Desktop\1a.jpg"/>
          <p:cNvPicPr>
            <a:picLocks noChangeAspect="1" noChangeArrowheads="1"/>
          </p:cNvPicPr>
          <p:nvPr/>
        </p:nvPicPr>
        <p:blipFill>
          <a:blip r:embed="rId2"/>
          <a:srcRect/>
          <a:stretch>
            <a:fillRect/>
          </a:stretch>
        </p:blipFill>
        <p:spPr bwMode="auto">
          <a:xfrm>
            <a:off x="468313" y="2276475"/>
            <a:ext cx="3671887" cy="3168650"/>
          </a:xfrm>
          <a:prstGeom prst="rect">
            <a:avLst/>
          </a:prstGeom>
          <a:noFill/>
          <a:ln w="9525">
            <a:noFill/>
            <a:miter lim="800000"/>
            <a:headEnd/>
            <a:tailEnd/>
          </a:ln>
        </p:spPr>
      </p:pic>
      <p:pic>
        <p:nvPicPr>
          <p:cNvPr id="4101" name="Picture 3" descr="C:\Users\X\Desktop\1b.jpg"/>
          <p:cNvPicPr>
            <a:picLocks noChangeAspect="1" noChangeArrowheads="1"/>
          </p:cNvPicPr>
          <p:nvPr/>
        </p:nvPicPr>
        <p:blipFill>
          <a:blip r:embed="rId3"/>
          <a:srcRect/>
          <a:stretch>
            <a:fillRect/>
          </a:stretch>
        </p:blipFill>
        <p:spPr bwMode="auto">
          <a:xfrm>
            <a:off x="4787900" y="2276475"/>
            <a:ext cx="3449638"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title"/>
          </p:nvPr>
        </p:nvSpPr>
        <p:spPr>
          <a:xfrm>
            <a:off x="457200" y="274638"/>
            <a:ext cx="8229600" cy="1066800"/>
          </a:xfrm>
        </p:spPr>
        <p:txBody>
          <a:bodyPr/>
          <a:lstStyle/>
          <a:p>
            <a:pPr algn="l"/>
            <a:r>
              <a:rPr lang="en-US" sz="1600" smtClean="0"/>
              <a:t/>
            </a:r>
            <a:br>
              <a:rPr lang="en-US" sz="1600" smtClean="0"/>
            </a:br>
            <a:endParaRPr lang="en-US" sz="1600" smtClean="0"/>
          </a:p>
        </p:txBody>
      </p:sp>
      <p:sp>
        <p:nvSpPr>
          <p:cNvPr id="5123" name="Symbol zastępczy zawartości 2"/>
          <p:cNvSpPr>
            <a:spLocks noGrp="1"/>
          </p:cNvSpPr>
          <p:nvPr>
            <p:ph idx="1"/>
          </p:nvPr>
        </p:nvSpPr>
        <p:spPr>
          <a:xfrm>
            <a:off x="457200" y="549275"/>
            <a:ext cx="8229600" cy="5576888"/>
          </a:xfrm>
        </p:spPr>
        <p:txBody>
          <a:bodyPr/>
          <a:lstStyle/>
          <a:p>
            <a:r>
              <a:rPr lang="en-US" sz="1600" smtClean="0"/>
              <a:t>Play any music. Children sit in a circle and pass animal figures round the circle. Pause the music. Children hold their animal up and make a sentence to describe it.</a:t>
            </a:r>
          </a:p>
          <a:p>
            <a:endParaRPr lang="en-US" smtClean="0"/>
          </a:p>
        </p:txBody>
      </p:sp>
      <p:pic>
        <p:nvPicPr>
          <p:cNvPr id="5124" name="Picture 2" descr="C:\Users\X\Desktop\1c.jpg"/>
          <p:cNvPicPr>
            <a:picLocks noChangeAspect="1" noChangeArrowheads="1"/>
          </p:cNvPicPr>
          <p:nvPr/>
        </p:nvPicPr>
        <p:blipFill>
          <a:blip r:embed="rId2"/>
          <a:srcRect/>
          <a:stretch>
            <a:fillRect/>
          </a:stretch>
        </p:blipFill>
        <p:spPr bwMode="auto">
          <a:xfrm>
            <a:off x="762000" y="1773238"/>
            <a:ext cx="6762750" cy="367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5175"/>
            <a:ext cx="8229600" cy="5360988"/>
          </a:xfrm>
        </p:spPr>
        <p:txBody>
          <a:bodyPr rtlCol="0">
            <a:normAutofit/>
          </a:bodyPr>
          <a:lstStyle/>
          <a:p>
            <a:pPr fontAlgn="auto">
              <a:spcAft>
                <a:spcPts val="0"/>
              </a:spcAft>
              <a:defRPr/>
            </a:pPr>
            <a:r>
              <a:rPr lang="en-US" sz="1600" dirty="0" smtClean="0"/>
              <a:t>Children </a:t>
            </a:r>
            <a:r>
              <a:rPr lang="en-US" sz="1600" dirty="0"/>
              <a:t>sit in the circle of chairs and hold an animal </a:t>
            </a:r>
            <a:r>
              <a:rPr lang="en-US" sz="1600" dirty="0" smtClean="0"/>
              <a:t>figure</a:t>
            </a:r>
            <a:r>
              <a:rPr lang="pl-PL" sz="1600" dirty="0" smtClean="0"/>
              <a:t> (</a:t>
            </a:r>
            <a:r>
              <a:rPr lang="en-US" sz="1600" dirty="0" smtClean="0"/>
              <a:t>two kids </a:t>
            </a:r>
            <a:r>
              <a:rPr lang="pl-PL" sz="1600" dirty="0" smtClean="0"/>
              <a:t>with the same </a:t>
            </a:r>
            <a:r>
              <a:rPr lang="en-US" sz="1600" dirty="0" smtClean="0"/>
              <a:t>animal</a:t>
            </a:r>
            <a:r>
              <a:rPr lang="pl-PL" sz="1600" dirty="0" smtClean="0"/>
              <a:t>)</a:t>
            </a:r>
            <a:r>
              <a:rPr lang="en-US" sz="1600" dirty="0" smtClean="0"/>
              <a:t> </a:t>
            </a:r>
            <a:r>
              <a:rPr lang="en-US" sz="1600" dirty="0"/>
              <a:t>The person without a chair stands in the </a:t>
            </a:r>
            <a:r>
              <a:rPr lang="en-US" sz="1600" dirty="0" smtClean="0"/>
              <a:t>cent</a:t>
            </a:r>
            <a:r>
              <a:rPr lang="pl-PL" sz="1600" dirty="0" smtClean="0"/>
              <a:t>e</a:t>
            </a:r>
            <a:r>
              <a:rPr lang="en-US" sz="1600" dirty="0" smtClean="0"/>
              <a:t>r. </a:t>
            </a:r>
            <a:r>
              <a:rPr lang="en-US" sz="1600" dirty="0"/>
              <a:t>The player in the middle calls out  the chosen animal, kids </a:t>
            </a:r>
            <a:r>
              <a:rPr lang="pl-PL" sz="1600" dirty="0" smtClean="0"/>
              <a:t>holding</a:t>
            </a:r>
            <a:r>
              <a:rPr lang="en-US" sz="1600" dirty="0" smtClean="0"/>
              <a:t> </a:t>
            </a:r>
            <a:r>
              <a:rPr lang="en-US" sz="1600" dirty="0"/>
              <a:t>that animal must change their place. Meanwhile, the pupil in the middle tries to get a seat</a:t>
            </a:r>
            <a:r>
              <a:rPr lang="en-US" sz="1600" dirty="0" smtClean="0"/>
              <a:t>.</a:t>
            </a:r>
            <a:endParaRPr lang="pl-PL" sz="1600" dirty="0" smtClean="0"/>
          </a:p>
          <a:p>
            <a:pPr fontAlgn="auto">
              <a:spcAft>
                <a:spcPts val="0"/>
              </a:spcAft>
              <a:defRPr/>
            </a:pPr>
            <a:r>
              <a:rPr lang="pl-PL" sz="1600" dirty="0" smtClean="0"/>
              <a:t>Best </a:t>
            </a:r>
            <a:r>
              <a:rPr lang="en-US" sz="1600" dirty="0" smtClean="0"/>
              <a:t>of: The kids like energy,  movement and fast pace of the last game.</a:t>
            </a:r>
          </a:p>
          <a:p>
            <a:pPr fontAlgn="auto">
              <a:spcAft>
                <a:spcPts val="0"/>
              </a:spcAft>
              <a:defRPr/>
            </a:pPr>
            <a:endParaRPr lang="en-US" sz="1600" dirty="0" smtClean="0"/>
          </a:p>
          <a:p>
            <a:pPr fontAlgn="auto">
              <a:spcAft>
                <a:spcPts val="0"/>
              </a:spcAft>
              <a:defRPr/>
            </a:pPr>
            <a:endParaRPr lang="pl-PL" sz="1600" dirty="0" smtClean="0"/>
          </a:p>
          <a:p>
            <a:pPr marL="0" indent="0" fontAlgn="auto">
              <a:spcAft>
                <a:spcPts val="0"/>
              </a:spcAft>
              <a:buFont typeface="Arial" pitchFamily="34" charset="0"/>
              <a:buNone/>
              <a:defRPr/>
            </a:pPr>
            <a:endParaRPr lang="en-US" sz="1600" dirty="0" smtClean="0"/>
          </a:p>
          <a:p>
            <a:pPr fontAlgn="auto">
              <a:spcAft>
                <a:spcPts val="0"/>
              </a:spcAft>
              <a:defRPr/>
            </a:pPr>
            <a:endParaRPr lang="en-US" dirty="0"/>
          </a:p>
        </p:txBody>
      </p:sp>
      <p:pic>
        <p:nvPicPr>
          <p:cNvPr id="6147" name="Picture 2" descr="C:\Users\X\Desktop\1d.jpg"/>
          <p:cNvPicPr>
            <a:picLocks noChangeAspect="1" noChangeArrowheads="1"/>
          </p:cNvPicPr>
          <p:nvPr/>
        </p:nvPicPr>
        <p:blipFill>
          <a:blip r:embed="rId2"/>
          <a:srcRect/>
          <a:stretch>
            <a:fillRect/>
          </a:stretch>
        </p:blipFill>
        <p:spPr bwMode="auto">
          <a:xfrm>
            <a:off x="762000" y="2852738"/>
            <a:ext cx="2730500" cy="2520950"/>
          </a:xfrm>
          <a:prstGeom prst="rect">
            <a:avLst/>
          </a:prstGeom>
          <a:noFill/>
          <a:ln w="9525">
            <a:noFill/>
            <a:miter lim="800000"/>
            <a:headEnd/>
            <a:tailEnd/>
          </a:ln>
        </p:spPr>
      </p:pic>
      <p:pic>
        <p:nvPicPr>
          <p:cNvPr id="6148" name="Picture 3" descr="C:\Users\X\Desktop\1e.jpg"/>
          <p:cNvPicPr>
            <a:picLocks noChangeAspect="1" noChangeArrowheads="1"/>
          </p:cNvPicPr>
          <p:nvPr/>
        </p:nvPicPr>
        <p:blipFill>
          <a:blip r:embed="rId3"/>
          <a:srcRect/>
          <a:stretch>
            <a:fillRect/>
          </a:stretch>
        </p:blipFill>
        <p:spPr bwMode="auto">
          <a:xfrm>
            <a:off x="3995738" y="2708275"/>
            <a:ext cx="3529012" cy="266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8596" y="428604"/>
            <a:ext cx="8305800" cy="1138012"/>
          </a:xfrm>
        </p:spPr>
        <p:txBody>
          <a:bodyPr/>
          <a:lstStyle/>
          <a:p>
            <a:pPr fontAlgn="auto">
              <a:spcAft>
                <a:spcPts val="0"/>
              </a:spcAft>
              <a:defRPr/>
            </a:pP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5.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Children’s</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Literature</a:t>
            </a:r>
            <a:endParaRPr lang="pl-P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4" name="Obraz 3" descr="1.jpg"/>
          <p:cNvPicPr>
            <a:picLocks noChangeAspect="1"/>
          </p:cNvPicPr>
          <p:nvPr/>
        </p:nvPicPr>
        <p:blipFill>
          <a:blip r:embed="rId3"/>
          <a:stretch>
            <a:fillRect/>
          </a:stretch>
        </p:blipFill>
        <p:spPr>
          <a:xfrm>
            <a:off x="1428728" y="1714488"/>
            <a:ext cx="6310358" cy="3786214"/>
          </a:xfrm>
          <a:prstGeom prst="rect">
            <a:avLst/>
          </a:prstGeom>
          <a:ln>
            <a:noFill/>
          </a:ln>
          <a:effectLst>
            <a:softEdge rad="112500"/>
          </a:effectLst>
        </p:spPr>
      </p:pic>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fontAlgn="auto">
              <a:spcAft>
                <a:spcPts val="0"/>
              </a:spcAft>
              <a:defRPr/>
            </a:pPr>
            <a:r>
              <a:rPr lang="pl-PL" smtClean="0"/>
              <a:t> </a:t>
            </a:r>
            <a:endParaRPr lang="pl-PL"/>
          </a:p>
        </p:txBody>
      </p:sp>
      <p:sp>
        <p:nvSpPr>
          <p:cNvPr id="5" name="Symbol zastępczy zawartości 4"/>
          <p:cNvSpPr>
            <a:spLocks noGrp="1"/>
          </p:cNvSpPr>
          <p:nvPr>
            <p:ph idx="1"/>
          </p:nvPr>
        </p:nvSpPr>
        <p:spPr/>
        <p:txBody>
          <a:bodyPr>
            <a:normAutofit fontScale="92500"/>
          </a:bodyPr>
          <a:lstStyle/>
          <a:p>
            <a:pPr marL="274320" indent="-274320" fontAlgn="auto">
              <a:spcAft>
                <a:spcPts val="0"/>
              </a:spcAft>
              <a:buFont typeface="Wingdings 2"/>
              <a:buChar char=""/>
              <a:defRPr/>
            </a:pPr>
            <a:r>
              <a:rPr lang="pl-PL" dirty="0" err="1" smtClean="0"/>
              <a:t>Literature</a:t>
            </a:r>
            <a:r>
              <a:rPr lang="pl-PL" dirty="0" smtClean="0"/>
              <a:t> </a:t>
            </a:r>
            <a:r>
              <a:rPr lang="pl-PL" dirty="0" err="1" smtClean="0"/>
              <a:t>became</a:t>
            </a:r>
            <a:r>
              <a:rPr lang="pl-PL" dirty="0" smtClean="0"/>
              <a:t> an </a:t>
            </a:r>
            <a:r>
              <a:rPr lang="pl-PL" dirty="0" err="1" smtClean="0"/>
              <a:t>essential</a:t>
            </a:r>
            <a:r>
              <a:rPr lang="pl-PL" dirty="0" smtClean="0"/>
              <a:t> part of </a:t>
            </a:r>
            <a:r>
              <a:rPr lang="pl-PL" dirty="0" err="1" smtClean="0"/>
              <a:t>the</a:t>
            </a:r>
            <a:r>
              <a:rPr lang="pl-PL" dirty="0" smtClean="0"/>
              <a:t> </a:t>
            </a:r>
            <a:r>
              <a:rPr lang="pl-PL" dirty="0" err="1" smtClean="0"/>
              <a:t>project</a:t>
            </a:r>
            <a:r>
              <a:rPr lang="pl-PL" dirty="0" smtClean="0"/>
              <a:t> and </a:t>
            </a:r>
            <a:r>
              <a:rPr lang="pl-PL" dirty="0" err="1" smtClean="0"/>
              <a:t>it</a:t>
            </a:r>
            <a:r>
              <a:rPr lang="pl-PL" dirty="0" smtClean="0"/>
              <a:t> </a:t>
            </a:r>
            <a:r>
              <a:rPr lang="pl-PL" dirty="0" err="1" smtClean="0"/>
              <a:t>involved</a:t>
            </a:r>
            <a:r>
              <a:rPr lang="pl-PL" dirty="0" smtClean="0"/>
              <a:t> </a:t>
            </a:r>
            <a:r>
              <a:rPr lang="pl-PL" dirty="0" err="1" smtClean="0"/>
              <a:t>various</a:t>
            </a:r>
            <a:r>
              <a:rPr lang="pl-PL" dirty="0" smtClean="0"/>
              <a:t> </a:t>
            </a:r>
            <a:r>
              <a:rPr lang="pl-PL" dirty="0" err="1" smtClean="0"/>
              <a:t>activities</a:t>
            </a:r>
            <a:r>
              <a:rPr lang="pl-PL" dirty="0" smtClean="0"/>
              <a:t>. Reading was a </a:t>
            </a:r>
            <a:r>
              <a:rPr lang="pl-PL" dirty="0" err="1" smtClean="0"/>
              <a:t>trigger</a:t>
            </a:r>
            <a:r>
              <a:rPr lang="pl-PL" dirty="0" smtClean="0"/>
              <a:t> to </a:t>
            </a:r>
            <a:r>
              <a:rPr lang="pl-PL" dirty="0" err="1" smtClean="0"/>
              <a:t>develop</a:t>
            </a:r>
            <a:r>
              <a:rPr lang="pl-PL" dirty="0" smtClean="0"/>
              <a:t> </a:t>
            </a:r>
            <a:r>
              <a:rPr lang="pl-PL" dirty="0" err="1" smtClean="0"/>
              <a:t>other</a:t>
            </a:r>
            <a:r>
              <a:rPr lang="pl-PL" dirty="0" smtClean="0"/>
              <a:t> </a:t>
            </a:r>
            <a:r>
              <a:rPr lang="pl-PL" dirty="0" err="1" smtClean="0"/>
              <a:t>skills</a:t>
            </a:r>
            <a:r>
              <a:rPr lang="pl-PL" dirty="0" smtClean="0"/>
              <a:t> and </a:t>
            </a:r>
            <a:r>
              <a:rPr lang="pl-PL" dirty="0" err="1" smtClean="0"/>
              <a:t>engage</a:t>
            </a:r>
            <a:r>
              <a:rPr lang="pl-PL" dirty="0" smtClean="0"/>
              <a:t> </a:t>
            </a:r>
            <a:r>
              <a:rPr lang="pl-PL" dirty="0" err="1" smtClean="0"/>
              <a:t>students</a:t>
            </a:r>
            <a:r>
              <a:rPr lang="pl-PL" dirty="0" smtClean="0"/>
              <a:t> </a:t>
            </a:r>
            <a:r>
              <a:rPr lang="pl-PL" dirty="0" err="1" smtClean="0"/>
              <a:t>into</a:t>
            </a:r>
            <a:r>
              <a:rPr lang="pl-PL" dirty="0" smtClean="0"/>
              <a:t> </a:t>
            </a:r>
            <a:r>
              <a:rPr lang="pl-PL" dirty="0" err="1" smtClean="0"/>
              <a:t>the</a:t>
            </a:r>
            <a:r>
              <a:rPr lang="pl-PL" dirty="0" smtClean="0"/>
              <a:t> </a:t>
            </a:r>
            <a:r>
              <a:rPr lang="pl-PL" dirty="0" err="1" smtClean="0"/>
              <a:t>creative</a:t>
            </a:r>
            <a:r>
              <a:rPr lang="pl-PL" dirty="0" smtClean="0"/>
              <a:t>  </a:t>
            </a:r>
            <a:r>
              <a:rPr lang="pl-PL" dirty="0" err="1" smtClean="0"/>
              <a:t>process</a:t>
            </a:r>
            <a:r>
              <a:rPr lang="pl-PL" dirty="0" smtClean="0"/>
              <a:t>. </a:t>
            </a:r>
          </a:p>
          <a:p>
            <a:pPr marL="274320" indent="-274320" fontAlgn="auto">
              <a:spcAft>
                <a:spcPts val="0"/>
              </a:spcAft>
              <a:buFont typeface="Wingdings 2"/>
              <a:buChar char=""/>
              <a:defRPr/>
            </a:pPr>
            <a:r>
              <a:rPr lang="pl-PL" dirty="0" smtClean="0"/>
              <a:t>During </a:t>
            </a:r>
            <a:r>
              <a:rPr lang="pl-PL" dirty="0" err="1" smtClean="0"/>
              <a:t>the</a:t>
            </a:r>
            <a:r>
              <a:rPr lang="pl-PL" dirty="0" smtClean="0"/>
              <a:t> </a:t>
            </a:r>
            <a:r>
              <a:rPr lang="pl-PL" dirty="0" err="1" smtClean="0"/>
              <a:t>project</a:t>
            </a:r>
            <a:r>
              <a:rPr lang="pl-PL" dirty="0" smtClean="0"/>
              <a:t> </a:t>
            </a:r>
            <a:r>
              <a:rPr lang="pl-PL" dirty="0" err="1" smtClean="0"/>
              <a:t>our</a:t>
            </a:r>
            <a:r>
              <a:rPr lang="pl-PL" dirty="0" smtClean="0"/>
              <a:t> </a:t>
            </a:r>
            <a:r>
              <a:rPr lang="pl-PL" dirty="0" err="1" smtClean="0"/>
              <a:t>students</a:t>
            </a:r>
            <a:r>
              <a:rPr lang="pl-PL" dirty="0" smtClean="0"/>
              <a:t> </a:t>
            </a:r>
            <a:r>
              <a:rPr lang="pl-PL" dirty="0" err="1" smtClean="0"/>
              <a:t>read</a:t>
            </a:r>
            <a:r>
              <a:rPr lang="pl-PL" dirty="0" smtClean="0"/>
              <a:t> </a:t>
            </a:r>
            <a:r>
              <a:rPr lang="pl-PL" dirty="0" err="1" smtClean="0"/>
              <a:t>books</a:t>
            </a:r>
            <a:r>
              <a:rPr lang="pl-PL" dirty="0" smtClean="0"/>
              <a:t> </a:t>
            </a:r>
            <a:r>
              <a:rPr lang="pl-PL" dirty="0" err="1" smtClean="0"/>
              <a:t>such</a:t>
            </a:r>
            <a:r>
              <a:rPr lang="pl-PL" dirty="0" smtClean="0"/>
              <a:t> as  „</a:t>
            </a:r>
            <a:r>
              <a:rPr lang="pl-PL" dirty="0" err="1" smtClean="0"/>
              <a:t>Stick</a:t>
            </a:r>
            <a:r>
              <a:rPr lang="pl-PL" dirty="0" smtClean="0"/>
              <a:t> Man” and „Charlie and </a:t>
            </a:r>
            <a:r>
              <a:rPr lang="pl-PL" dirty="0" err="1" smtClean="0"/>
              <a:t>the</a:t>
            </a:r>
            <a:r>
              <a:rPr lang="pl-PL" dirty="0" smtClean="0"/>
              <a:t> </a:t>
            </a:r>
            <a:r>
              <a:rPr lang="pl-PL" dirty="0" err="1" smtClean="0"/>
              <a:t>Chocolate</a:t>
            </a:r>
            <a:r>
              <a:rPr lang="pl-PL" dirty="0" smtClean="0"/>
              <a:t> </a:t>
            </a:r>
            <a:r>
              <a:rPr lang="pl-PL" dirty="0" err="1" smtClean="0"/>
              <a:t>Factory</a:t>
            </a:r>
            <a:r>
              <a:rPr lang="pl-PL" dirty="0" smtClean="0"/>
              <a:t>” </a:t>
            </a:r>
          </a:p>
          <a:p>
            <a:pPr marL="274320" indent="-274320" fontAlgn="auto">
              <a:spcAft>
                <a:spcPts val="0"/>
              </a:spcAft>
              <a:buFont typeface="Wingdings 2"/>
              <a:buChar char=""/>
              <a:defRPr/>
            </a:pPr>
            <a:r>
              <a:rPr lang="pl-PL" dirty="0" err="1" smtClean="0"/>
              <a:t>They</a:t>
            </a:r>
            <a:r>
              <a:rPr lang="pl-PL" dirty="0" smtClean="0"/>
              <a:t> </a:t>
            </a:r>
            <a:r>
              <a:rPr lang="pl-PL" dirty="0" err="1" smtClean="0"/>
              <a:t>participated</a:t>
            </a:r>
            <a:r>
              <a:rPr lang="pl-PL" dirty="0" smtClean="0"/>
              <a:t> </a:t>
            </a:r>
            <a:r>
              <a:rPr lang="pl-PL" dirty="0" err="1" smtClean="0"/>
              <a:t>in</a:t>
            </a:r>
            <a:r>
              <a:rPr lang="pl-PL" dirty="0" smtClean="0"/>
              <a:t> </a:t>
            </a:r>
            <a:r>
              <a:rPr lang="pl-PL" dirty="0" err="1" smtClean="0"/>
              <a:t>Literature</a:t>
            </a:r>
            <a:r>
              <a:rPr lang="pl-PL" dirty="0" smtClean="0"/>
              <a:t> </a:t>
            </a:r>
            <a:r>
              <a:rPr lang="pl-PL" dirty="0" err="1" smtClean="0"/>
              <a:t>Fairs</a:t>
            </a:r>
            <a:r>
              <a:rPr lang="pl-PL" dirty="0" smtClean="0"/>
              <a:t> </a:t>
            </a:r>
            <a:r>
              <a:rPr lang="pl-PL" dirty="0" err="1" smtClean="0"/>
              <a:t>which</a:t>
            </a:r>
            <a:r>
              <a:rPr lang="pl-PL" dirty="0" smtClean="0"/>
              <a:t> </a:t>
            </a:r>
            <a:r>
              <a:rPr lang="pl-PL" dirty="0" err="1" smtClean="0"/>
              <a:t>were</a:t>
            </a:r>
            <a:r>
              <a:rPr lang="pl-PL" dirty="0" smtClean="0"/>
              <a:t> </a:t>
            </a:r>
            <a:r>
              <a:rPr lang="pl-PL" dirty="0" err="1" smtClean="0"/>
              <a:t>huge</a:t>
            </a:r>
            <a:r>
              <a:rPr lang="pl-PL" dirty="0" smtClean="0"/>
              <a:t> </a:t>
            </a:r>
            <a:r>
              <a:rPr lang="pl-PL" dirty="0" err="1" smtClean="0"/>
              <a:t>events</a:t>
            </a:r>
            <a:r>
              <a:rPr lang="pl-PL" dirty="0" smtClean="0"/>
              <a:t> for </a:t>
            </a:r>
            <a:r>
              <a:rPr lang="pl-PL" dirty="0" err="1" smtClean="0"/>
              <a:t>our</a:t>
            </a:r>
            <a:r>
              <a:rPr lang="pl-PL" dirty="0" smtClean="0"/>
              <a:t> </a:t>
            </a:r>
            <a:r>
              <a:rPr lang="pl-PL" dirty="0" err="1" smtClean="0"/>
              <a:t>school</a:t>
            </a:r>
            <a:r>
              <a:rPr lang="pl-PL" dirty="0" smtClean="0"/>
              <a:t> community. </a:t>
            </a:r>
          </a:p>
          <a:p>
            <a:pPr marL="274320" indent="-274320" fontAlgn="auto">
              <a:spcAft>
                <a:spcPts val="0"/>
              </a:spcAft>
              <a:buFont typeface="Wingdings 2"/>
              <a:buChar char=""/>
              <a:defRPr/>
            </a:pPr>
            <a:r>
              <a:rPr lang="pl-PL" dirty="0" err="1" smtClean="0"/>
              <a:t>Our</a:t>
            </a:r>
            <a:r>
              <a:rPr lang="pl-PL" dirty="0" smtClean="0"/>
              <a:t> </a:t>
            </a:r>
            <a:r>
              <a:rPr lang="pl-PL" dirty="0" err="1" smtClean="0"/>
              <a:t>school</a:t>
            </a:r>
            <a:r>
              <a:rPr lang="pl-PL" dirty="0" smtClean="0"/>
              <a:t> was </a:t>
            </a:r>
            <a:r>
              <a:rPr lang="pl-PL" dirty="0" err="1" smtClean="0"/>
              <a:t>visited</a:t>
            </a:r>
            <a:r>
              <a:rPr lang="pl-PL" dirty="0" smtClean="0"/>
              <a:t> by </a:t>
            </a:r>
            <a:r>
              <a:rPr lang="pl-PL" dirty="0" err="1" smtClean="0"/>
              <a:t>The</a:t>
            </a:r>
            <a:r>
              <a:rPr lang="pl-PL" dirty="0" smtClean="0"/>
              <a:t> Bear </a:t>
            </a:r>
            <a:r>
              <a:rPr lang="pl-PL" dirty="0" err="1" smtClean="0"/>
              <a:t>Educational</a:t>
            </a:r>
            <a:r>
              <a:rPr lang="pl-PL" dirty="0" smtClean="0"/>
              <a:t> </a:t>
            </a:r>
            <a:r>
              <a:rPr lang="pl-PL" dirty="0" err="1" smtClean="0"/>
              <a:t>Theatre</a:t>
            </a:r>
            <a:r>
              <a:rPr lang="pl-PL" dirty="0" smtClean="0"/>
              <a:t> </a:t>
            </a:r>
            <a:r>
              <a:rPr lang="pl-PL" dirty="0" err="1" smtClean="0"/>
              <a:t>which</a:t>
            </a:r>
            <a:r>
              <a:rPr lang="pl-PL" dirty="0" smtClean="0"/>
              <a:t> </a:t>
            </a:r>
            <a:r>
              <a:rPr lang="en-US" dirty="0" smtClean="0"/>
              <a:t>supports English teaching by producing interactive educational theatre performances and workshops for schools.</a:t>
            </a:r>
            <a:endParaRPr lang="pl-PL" dirty="0" smtClean="0"/>
          </a:p>
          <a:p>
            <a:pPr marL="274320" indent="-274320" fontAlgn="auto">
              <a:spcAft>
                <a:spcPts val="0"/>
              </a:spcAft>
              <a:buFont typeface="Wingdings 2"/>
              <a:buNone/>
              <a:defRPr/>
            </a:pPr>
            <a:endParaRPr lang="pl-PL"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fontAlgn="auto">
              <a:spcAft>
                <a:spcPts val="0"/>
              </a:spcAft>
              <a:defRPr/>
            </a:pPr>
            <a:endParaRPr lang="pl-PL"/>
          </a:p>
        </p:txBody>
      </p:sp>
      <p:sp>
        <p:nvSpPr>
          <p:cNvPr id="9218" name="Symbol zastępczy zawartości 2"/>
          <p:cNvSpPr>
            <a:spLocks noGrp="1"/>
          </p:cNvSpPr>
          <p:nvPr>
            <p:ph idx="1"/>
          </p:nvPr>
        </p:nvSpPr>
        <p:spPr/>
        <p:txBody>
          <a:bodyPr/>
          <a:lstStyle/>
          <a:p>
            <a:pPr>
              <a:buFont typeface="Wingdings 2" pitchFamily="18" charset="2"/>
              <a:buNone/>
            </a:pPr>
            <a:r>
              <a:rPr lang="pl-PL" sz="2400" smtClean="0"/>
              <a:t>Our whole school was involved with the project. There are pupils  aged 5-16 in the school and they all participated in different activities. </a:t>
            </a:r>
          </a:p>
          <a:p>
            <a:pPr>
              <a:buFont typeface="Wingdings 2" pitchFamily="18" charset="2"/>
              <a:buNone/>
            </a:pPr>
            <a:r>
              <a:rPr lang="pl-PL" sz="2400" smtClean="0"/>
              <a:t>Younger students read „ Stick Man” whereas the older read „Charlie and the Chocolate Factory”</a:t>
            </a:r>
          </a:p>
          <a:p>
            <a:pPr>
              <a:buFont typeface="Wingdings 2" pitchFamily="18" charset="2"/>
              <a:buNone/>
            </a:pPr>
            <a:r>
              <a:rPr lang="pl-PL" sz="2400" smtClean="0"/>
              <a:t>Everybody took part in Literature Fairs and in the show by The Educational Theatre. </a:t>
            </a:r>
          </a:p>
          <a:p>
            <a:pPr>
              <a:buFont typeface="Wingdings 2" pitchFamily="18" charset="2"/>
              <a:buNone/>
            </a:pPr>
            <a:endParaRPr lang="pl-PL" smtClean="0"/>
          </a:p>
          <a:p>
            <a:pPr>
              <a:buFont typeface="Wingdings 2" pitchFamily="18" charset="2"/>
              <a:buNone/>
            </a:pPr>
            <a:endParaRPr lang="pl-PL" smtClean="0"/>
          </a:p>
          <a:p>
            <a:pPr algn="ctr">
              <a:buFont typeface="Wingdings 2" pitchFamily="18" charset="2"/>
              <a:buNone/>
            </a:pPr>
            <a:endParaRPr lang="pl-PL" smtClean="0"/>
          </a:p>
        </p:txBody>
      </p:sp>
    </p:spTree>
  </p:cSld>
  <p:clrMapOvr>
    <a:masterClrMapping/>
  </p:clrMapOvr>
  <p:transition>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52400"/>
            <a:ext cx="8229600" cy="1776402"/>
          </a:xfrm>
        </p:spPr>
        <p:txBody>
          <a:bodyPr/>
          <a:lstStyle/>
          <a:p>
            <a:pPr algn="ctr" fontAlgn="auto">
              <a:spcAft>
                <a:spcPts val="0"/>
              </a:spcAft>
              <a:defRPr/>
            </a:pPr>
            <a:r>
              <a:rPr lang="pl-PL" sz="3200" err="1" smtClean="0">
                <a:solidFill>
                  <a:schemeClr val="tx1"/>
                </a:solidFill>
              </a:rPr>
              <a:t>Here</a:t>
            </a:r>
            <a:r>
              <a:rPr lang="pl-PL" sz="3200" smtClean="0">
                <a:solidFill>
                  <a:schemeClr val="tx1"/>
                </a:solidFill>
              </a:rPr>
              <a:t> </a:t>
            </a:r>
            <a:r>
              <a:rPr lang="pl-PL" sz="3200" err="1" smtClean="0">
                <a:solidFill>
                  <a:schemeClr val="tx1"/>
                </a:solidFill>
              </a:rPr>
              <a:t>are</a:t>
            </a:r>
            <a:r>
              <a:rPr lang="pl-PL" sz="3200" smtClean="0">
                <a:solidFill>
                  <a:schemeClr val="tx1"/>
                </a:solidFill>
              </a:rPr>
              <a:t> </a:t>
            </a:r>
            <a:r>
              <a:rPr lang="pl-PL" sz="3200" err="1" smtClean="0">
                <a:solidFill>
                  <a:schemeClr val="tx1"/>
                </a:solidFill>
              </a:rPr>
              <a:t>some</a:t>
            </a:r>
            <a:r>
              <a:rPr lang="pl-PL" sz="3200" smtClean="0">
                <a:solidFill>
                  <a:schemeClr val="tx1"/>
                </a:solidFill>
              </a:rPr>
              <a:t> </a:t>
            </a:r>
            <a:r>
              <a:rPr lang="pl-PL" sz="3200" err="1" smtClean="0">
                <a:solidFill>
                  <a:schemeClr val="tx1"/>
                </a:solidFill>
              </a:rPr>
              <a:t>photos</a:t>
            </a:r>
            <a:r>
              <a:rPr lang="pl-PL" sz="3200" smtClean="0">
                <a:solidFill>
                  <a:schemeClr val="tx1"/>
                </a:solidFill>
              </a:rPr>
              <a:t> </a:t>
            </a:r>
            <a:r>
              <a:rPr lang="pl-PL" sz="3200" err="1" smtClean="0">
                <a:solidFill>
                  <a:schemeClr val="tx1"/>
                </a:solidFill>
              </a:rPr>
              <a:t>presenting</a:t>
            </a:r>
            <a:r>
              <a:rPr lang="pl-PL" sz="3200" smtClean="0">
                <a:solidFill>
                  <a:schemeClr val="tx1"/>
                </a:solidFill>
              </a:rPr>
              <a:t> </a:t>
            </a:r>
            <a:r>
              <a:rPr lang="pl-PL" sz="3200" err="1" smtClean="0">
                <a:solidFill>
                  <a:schemeClr val="tx1"/>
                </a:solidFill>
              </a:rPr>
              <a:t>what</a:t>
            </a:r>
            <a:r>
              <a:rPr lang="pl-PL" sz="3200" smtClean="0">
                <a:solidFill>
                  <a:schemeClr val="tx1"/>
                </a:solidFill>
              </a:rPr>
              <a:t> </a:t>
            </a:r>
            <a:r>
              <a:rPr lang="pl-PL" sz="3200" err="1" smtClean="0">
                <a:solidFill>
                  <a:schemeClr val="tx1"/>
                </a:solidFill>
              </a:rPr>
              <a:t>happened</a:t>
            </a:r>
            <a:r>
              <a:rPr lang="pl-PL" sz="3200" smtClean="0">
                <a:solidFill>
                  <a:schemeClr val="tx1"/>
                </a:solidFill>
              </a:rPr>
              <a:t> </a:t>
            </a:r>
            <a:r>
              <a:rPr lang="pl-PL" sz="3200" err="1" smtClean="0">
                <a:solidFill>
                  <a:schemeClr val="tx1"/>
                </a:solidFill>
              </a:rPr>
              <a:t>in</a:t>
            </a:r>
            <a:r>
              <a:rPr lang="pl-PL" sz="3200" smtClean="0">
                <a:solidFill>
                  <a:schemeClr val="tx1"/>
                </a:solidFill>
              </a:rPr>
              <a:t> </a:t>
            </a:r>
            <a:r>
              <a:rPr lang="pl-PL" sz="3200" err="1" smtClean="0">
                <a:solidFill>
                  <a:schemeClr val="tx1"/>
                </a:solidFill>
              </a:rPr>
              <a:t>our</a:t>
            </a:r>
            <a:r>
              <a:rPr lang="pl-PL" sz="3200" smtClean="0">
                <a:solidFill>
                  <a:schemeClr val="tx1"/>
                </a:solidFill>
              </a:rPr>
              <a:t> </a:t>
            </a:r>
            <a:r>
              <a:rPr lang="pl-PL" sz="3200" err="1" smtClean="0">
                <a:solidFill>
                  <a:schemeClr val="tx1"/>
                </a:solidFill>
              </a:rPr>
              <a:t>school</a:t>
            </a:r>
            <a:r>
              <a:rPr lang="pl-PL" sz="3200" smtClean="0">
                <a:solidFill>
                  <a:schemeClr val="tx1"/>
                </a:solidFill>
              </a:rPr>
              <a:t>: </a:t>
            </a:r>
            <a:br>
              <a:rPr lang="pl-PL" sz="3200" smtClean="0">
                <a:solidFill>
                  <a:schemeClr val="tx1"/>
                </a:solidFill>
              </a:rPr>
            </a:br>
            <a:r>
              <a:rPr lang="pl-PL" sz="3200" smtClean="0">
                <a:solidFill>
                  <a:schemeClr val="tx1"/>
                </a:solidFill>
              </a:rPr>
              <a:t> </a:t>
            </a:r>
            <a:r>
              <a:rPr lang="pl-PL" sz="3200" b="1" err="1" smtClean="0">
                <a:solidFill>
                  <a:schemeClr val="tx1"/>
                </a:solidFill>
              </a:rPr>
              <a:t>Stick</a:t>
            </a:r>
            <a:r>
              <a:rPr lang="pl-PL" sz="3200" b="1" smtClean="0">
                <a:solidFill>
                  <a:schemeClr val="tx1"/>
                </a:solidFill>
              </a:rPr>
              <a:t> Man</a:t>
            </a:r>
            <a:endParaRPr lang="pl-PL" sz="3200" b="1">
              <a:solidFill>
                <a:schemeClr val="tx1"/>
              </a:solidFill>
            </a:endParaRPr>
          </a:p>
        </p:txBody>
      </p:sp>
      <p:pic>
        <p:nvPicPr>
          <p:cNvPr id="4" name="Symbol zastępczy zawartości 3" descr="20161212_120836.jpg"/>
          <p:cNvPicPr>
            <a:picLocks noGrp="1" noChangeAspect="1"/>
          </p:cNvPicPr>
          <p:nvPr>
            <p:ph idx="1"/>
          </p:nvPr>
        </p:nvPicPr>
        <p:blipFill>
          <a:blip r:embed="rId3" cstate="print"/>
          <a:stretch>
            <a:fillRect/>
          </a:stretch>
        </p:blipFill>
        <p:spPr>
          <a:xfrm rot="5400000">
            <a:off x="-322214" y="3251115"/>
            <a:ext cx="3758846" cy="2114351"/>
          </a:xfrm>
          <a:ln w="228600" cap="sq" cmpd="thickThin">
            <a:solidFill>
              <a:srgbClr val="000000"/>
            </a:solidFill>
          </a:ln>
          <a:effectLst>
            <a:innerShdw blurRad="76200">
              <a:srgbClr val="000000"/>
            </a:innerShdw>
          </a:effectLst>
        </p:spPr>
      </p:pic>
      <p:pic>
        <p:nvPicPr>
          <p:cNvPr id="6" name="Obraz 5" descr="20161212_120935 (1).jpg"/>
          <p:cNvPicPr>
            <a:picLocks noChangeAspect="1"/>
          </p:cNvPicPr>
          <p:nvPr/>
        </p:nvPicPr>
        <p:blipFill>
          <a:blip r:embed="rId4" cstate="print"/>
          <a:stretch>
            <a:fillRect/>
          </a:stretch>
        </p:blipFill>
        <p:spPr>
          <a:xfrm rot="5400000">
            <a:off x="2603484" y="3182938"/>
            <a:ext cx="3722718" cy="2214578"/>
          </a:xfrm>
          <a:prstGeom prst="rect">
            <a:avLst/>
          </a:prstGeom>
          <a:ln w="228600" cap="sq" cmpd="thickThin">
            <a:solidFill>
              <a:srgbClr val="000000"/>
            </a:solidFill>
            <a:prstDash val="solid"/>
            <a:miter lim="800000"/>
          </a:ln>
          <a:effectLst>
            <a:innerShdw blurRad="76200">
              <a:srgbClr val="000000"/>
            </a:innerShdw>
          </a:effectLst>
        </p:spPr>
      </p:pic>
      <p:pic>
        <p:nvPicPr>
          <p:cNvPr id="7" name="Obraz 6" descr="20161212_120226.jpg"/>
          <p:cNvPicPr>
            <a:picLocks noChangeAspect="1"/>
          </p:cNvPicPr>
          <p:nvPr/>
        </p:nvPicPr>
        <p:blipFill>
          <a:blip r:embed="rId5" cstate="print"/>
          <a:stretch>
            <a:fillRect/>
          </a:stretch>
        </p:blipFill>
        <p:spPr>
          <a:xfrm rot="5400000">
            <a:off x="5569907" y="3216911"/>
            <a:ext cx="3786181" cy="221009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142852"/>
            <a:ext cx="8229600" cy="1219200"/>
          </a:xfrm>
        </p:spPr>
        <p:txBody>
          <a:bodyPr/>
          <a:lstStyle/>
          <a:p>
            <a:pPr algn="ctr" fontAlgn="auto">
              <a:spcAft>
                <a:spcPts val="0"/>
              </a:spcAft>
              <a:defRPr/>
            </a:pPr>
            <a:r>
              <a:rPr lang="pl-PL" sz="3200" b="1" smtClean="0">
                <a:solidFill>
                  <a:schemeClr val="tx1"/>
                </a:solidFill>
              </a:rPr>
              <a:t>One  </a:t>
            </a:r>
            <a:r>
              <a:rPr lang="pl-PL" sz="3200" b="1" err="1" smtClean="0">
                <a:solidFill>
                  <a:schemeClr val="tx1"/>
                </a:solidFill>
              </a:rPr>
              <a:t>Stick</a:t>
            </a:r>
            <a:r>
              <a:rPr lang="pl-PL" sz="3200" b="1" smtClean="0">
                <a:solidFill>
                  <a:schemeClr val="tx1"/>
                </a:solidFill>
              </a:rPr>
              <a:t> Man - </a:t>
            </a:r>
            <a:r>
              <a:rPr lang="pl-PL" sz="3200" b="1" err="1" smtClean="0">
                <a:solidFill>
                  <a:schemeClr val="tx1"/>
                </a:solidFill>
              </a:rPr>
              <a:t>different</a:t>
            </a:r>
            <a:r>
              <a:rPr lang="pl-PL" sz="3200" b="1" smtClean="0">
                <a:solidFill>
                  <a:schemeClr val="tx1"/>
                </a:solidFill>
              </a:rPr>
              <a:t> </a:t>
            </a:r>
            <a:r>
              <a:rPr lang="pl-PL" sz="3200" b="1" err="1" smtClean="0">
                <a:solidFill>
                  <a:schemeClr val="tx1"/>
                </a:solidFill>
              </a:rPr>
              <a:t>stories</a:t>
            </a:r>
            <a:r>
              <a:rPr lang="pl-PL" sz="3200" b="1" smtClean="0">
                <a:solidFill>
                  <a:schemeClr val="tx1"/>
                </a:solidFill>
              </a:rPr>
              <a:t> </a:t>
            </a:r>
            <a:endParaRPr lang="pl-PL" sz="3200" b="1">
              <a:solidFill>
                <a:schemeClr val="tx1"/>
              </a:solidFill>
            </a:endParaRPr>
          </a:p>
        </p:txBody>
      </p:sp>
      <p:sp>
        <p:nvSpPr>
          <p:cNvPr id="11266" name="Symbol zastępczy zawartości 2"/>
          <p:cNvSpPr>
            <a:spLocks noGrp="1"/>
          </p:cNvSpPr>
          <p:nvPr>
            <p:ph idx="1"/>
          </p:nvPr>
        </p:nvSpPr>
        <p:spPr>
          <a:xfrm>
            <a:off x="428596" y="1428736"/>
            <a:ext cx="8229600" cy="4389120"/>
          </a:xfrm>
        </p:spPr>
        <p:txBody>
          <a:bodyPr/>
          <a:lstStyle/>
          <a:p>
            <a:r>
              <a:rPr lang="pl-PL" sz="2400" dirty="0" smtClean="0"/>
              <a:t>One</a:t>
            </a:r>
            <a:r>
              <a:rPr lang="en-US" sz="2400" dirty="0" smtClean="0"/>
              <a:t> group came up with new parts of the story. Using Lego blocks they presented adventures of Stick Man on the North Pole and in gold mines</a:t>
            </a:r>
            <a:r>
              <a:rPr lang="en-US" dirty="0" smtClean="0"/>
              <a:t>.</a:t>
            </a:r>
            <a:endParaRPr lang="pl-PL" dirty="0" smtClean="0"/>
          </a:p>
          <a:p>
            <a:endParaRPr lang="en-US" dirty="0" smtClean="0"/>
          </a:p>
          <a:p>
            <a:r>
              <a:rPr lang="en-US" i="1" dirty="0" smtClean="0"/>
              <a:t/>
            </a:r>
            <a:br>
              <a:rPr lang="en-US" i="1" dirty="0" smtClean="0"/>
            </a:br>
            <a:endParaRPr lang="pl-PL" dirty="0" smtClean="0"/>
          </a:p>
        </p:txBody>
      </p:sp>
      <p:pic>
        <p:nvPicPr>
          <p:cNvPr id="4" name="Obraz 3" descr="2016-12-12 12.18.34 (1).jpg"/>
          <p:cNvPicPr>
            <a:picLocks/>
          </p:cNvPicPr>
          <p:nvPr/>
        </p:nvPicPr>
        <p:blipFill>
          <a:blip r:embed="rId3"/>
          <a:stretch>
            <a:fillRect/>
          </a:stretch>
        </p:blipFill>
        <p:spPr>
          <a:xfrm rot="308692">
            <a:off x="624813" y="3162856"/>
            <a:ext cx="2160000" cy="2880000"/>
          </a:xfrm>
          <a:prstGeom prst="rect">
            <a:avLst/>
          </a:prstGeom>
          <a:ln w="228600" cap="sq" cmpd="thickThin">
            <a:solidFill>
              <a:srgbClr val="000000"/>
            </a:solidFill>
            <a:prstDash val="solid"/>
            <a:miter lim="800000"/>
          </a:ln>
          <a:effectLst>
            <a:innerShdw blurRad="76200">
              <a:srgbClr val="000000"/>
            </a:innerShdw>
          </a:effectLst>
        </p:spPr>
      </p:pic>
      <p:pic>
        <p:nvPicPr>
          <p:cNvPr id="5" name="Obraz 4" descr="2016-12-12 12.23.09.jpg"/>
          <p:cNvPicPr>
            <a:picLocks/>
          </p:cNvPicPr>
          <p:nvPr/>
        </p:nvPicPr>
        <p:blipFill>
          <a:blip r:embed="rId4" cstate="print"/>
          <a:stretch>
            <a:fillRect/>
          </a:stretch>
        </p:blipFill>
        <p:spPr>
          <a:xfrm rot="492963">
            <a:off x="3480816" y="3139931"/>
            <a:ext cx="2160000" cy="2880000"/>
          </a:xfrm>
          <a:prstGeom prst="rect">
            <a:avLst/>
          </a:prstGeom>
          <a:ln w="228600" cap="sq" cmpd="thickThin">
            <a:solidFill>
              <a:srgbClr val="000000"/>
            </a:solidFill>
            <a:prstDash val="solid"/>
            <a:miter lim="800000"/>
          </a:ln>
          <a:effectLst>
            <a:innerShdw blurRad="76200">
              <a:srgbClr val="000000"/>
            </a:innerShdw>
          </a:effectLst>
        </p:spPr>
      </p:pic>
      <p:pic>
        <p:nvPicPr>
          <p:cNvPr id="6" name="Obraz 5" descr="2016-12-12 12.13.34.jpg"/>
          <p:cNvPicPr>
            <a:picLocks/>
          </p:cNvPicPr>
          <p:nvPr/>
        </p:nvPicPr>
        <p:blipFill>
          <a:blip r:embed="rId5"/>
          <a:stretch>
            <a:fillRect/>
          </a:stretch>
        </p:blipFill>
        <p:spPr>
          <a:xfrm rot="21268143">
            <a:off x="6420277" y="2883448"/>
            <a:ext cx="2160000" cy="2880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p:cNvSpPr>
            <a:spLocks noGrp="1"/>
          </p:cNvSpPr>
          <p:nvPr>
            <p:ph type="title"/>
          </p:nvPr>
        </p:nvSpPr>
        <p:spPr>
          <a:xfrm>
            <a:off x="392907" y="157163"/>
            <a:ext cx="4189810" cy="1903412"/>
          </a:xfrm>
        </p:spPr>
        <p:txBody>
          <a:bodyPr>
            <a:normAutofit/>
          </a:bodyPr>
          <a:lstStyle/>
          <a:p>
            <a:pPr eaLnBrk="1" hangingPunct="1"/>
            <a:r>
              <a:rPr lang="pl-PL" sz="2400" b="1" dirty="0" smtClean="0">
                <a:latin typeface="Adobe Devanagari"/>
                <a:ea typeface="Adobe Devanagari"/>
                <a:cs typeface="Adobe Devanagari"/>
              </a:rPr>
              <a:t/>
            </a:r>
            <a:br>
              <a:rPr lang="pl-PL" sz="2400" b="1" dirty="0" smtClean="0">
                <a:latin typeface="Adobe Devanagari"/>
                <a:ea typeface="Adobe Devanagari"/>
                <a:cs typeface="Adobe Devanagari"/>
              </a:rPr>
            </a:br>
            <a:r>
              <a:rPr lang="en-US" sz="2400" b="1" dirty="0" err="1" smtClean="0">
                <a:latin typeface="Adobe Devanagari"/>
                <a:ea typeface="Adobe Devanagari"/>
                <a:cs typeface="Adobe Devanagari"/>
              </a:rPr>
              <a:t>Zespół</a:t>
            </a:r>
            <a:r>
              <a:rPr lang="en-US" sz="2400" b="1" dirty="0" smtClean="0">
                <a:latin typeface="Adobe Devanagari"/>
                <a:ea typeface="Adobe Devanagari"/>
                <a:cs typeface="Adobe Devanagari"/>
              </a:rPr>
              <a:t> </a:t>
            </a:r>
            <a:r>
              <a:rPr lang="en-US" sz="2400" b="1" dirty="0" err="1" smtClean="0">
                <a:latin typeface="Adobe Devanagari"/>
                <a:ea typeface="Adobe Devanagari"/>
                <a:cs typeface="Adobe Devanagari"/>
              </a:rPr>
              <a:t>Szkół</a:t>
            </a:r>
            <a:r>
              <a:rPr lang="en-US" sz="2400" b="1" dirty="0" smtClean="0">
                <a:latin typeface="Adobe Devanagari"/>
                <a:ea typeface="Adobe Devanagari"/>
                <a:cs typeface="Adobe Devanagari"/>
              </a:rPr>
              <a:t> </a:t>
            </a:r>
            <a:r>
              <a:rPr lang="en-US" sz="2400" b="1" dirty="0" err="1" smtClean="0">
                <a:latin typeface="Adobe Devanagari"/>
                <a:ea typeface="Adobe Devanagari"/>
                <a:cs typeface="Adobe Devanagari"/>
              </a:rPr>
              <a:t>Społecznych</a:t>
            </a:r>
            <a:r>
              <a:rPr lang="en-US" sz="2400" b="1" dirty="0" smtClean="0">
                <a:latin typeface="Adobe Devanagari"/>
                <a:ea typeface="Adobe Devanagari"/>
                <a:cs typeface="Adobe Devanagari"/>
              </a:rPr>
              <a:t> nr 3 BTO </a:t>
            </a:r>
            <a:r>
              <a:rPr lang="pl-PL" sz="2400" b="1" dirty="0" smtClean="0">
                <a:latin typeface="Adobe Devanagari"/>
                <a:ea typeface="Adobe Devanagari"/>
                <a:cs typeface="Adobe Devanagari"/>
              </a:rPr>
              <a:t/>
            </a:r>
            <a:br>
              <a:rPr lang="pl-PL" sz="2400" b="1" dirty="0" smtClean="0">
                <a:latin typeface="Adobe Devanagari"/>
                <a:ea typeface="Adobe Devanagari"/>
                <a:cs typeface="Adobe Devanagari"/>
              </a:rPr>
            </a:br>
            <a:r>
              <a:rPr lang="en-US" sz="2400" b="1" dirty="0" smtClean="0">
                <a:latin typeface="Adobe Devanagari"/>
                <a:ea typeface="Adobe Devanagari"/>
                <a:cs typeface="Adobe Devanagari"/>
              </a:rPr>
              <a:t>is a school complex (</a:t>
            </a:r>
            <a:r>
              <a:rPr lang="pl-PL" sz="2400" b="1" dirty="0" err="1" smtClean="0">
                <a:latin typeface="Adobe Devanagari"/>
                <a:ea typeface="Adobe Devanagari"/>
                <a:cs typeface="Adobe Devanagari"/>
              </a:rPr>
              <a:t>kindergarten</a:t>
            </a:r>
            <a:r>
              <a:rPr lang="pl-PL" sz="2400" b="1" dirty="0" smtClean="0">
                <a:latin typeface="Adobe Devanagari"/>
                <a:ea typeface="Adobe Devanagari"/>
                <a:cs typeface="Adobe Devanagari"/>
              </a:rPr>
              <a:t>, p</a:t>
            </a:r>
            <a:r>
              <a:rPr lang="en-US" sz="2400" b="1" dirty="0" err="1" smtClean="0">
                <a:latin typeface="Adobe Devanagari"/>
                <a:ea typeface="Adobe Devanagari"/>
                <a:cs typeface="Adobe Devanagari"/>
              </a:rPr>
              <a:t>rimary</a:t>
            </a:r>
            <a:r>
              <a:rPr lang="en-US" sz="2400" b="1" dirty="0" smtClean="0">
                <a:latin typeface="Adobe Devanagari"/>
                <a:ea typeface="Adobe Devanagari"/>
                <a:cs typeface="Adobe Devanagari"/>
              </a:rPr>
              <a:t> and middle school) </a:t>
            </a:r>
            <a:r>
              <a:rPr lang="pl-PL" sz="2400" b="1" dirty="0" smtClean="0">
                <a:latin typeface="Adobe Devanagari"/>
                <a:ea typeface="Adobe Devanagari"/>
                <a:cs typeface="Adobe Devanagari"/>
              </a:rPr>
              <a:t/>
            </a:r>
            <a:br>
              <a:rPr lang="pl-PL" sz="2400" b="1" dirty="0" smtClean="0">
                <a:latin typeface="Adobe Devanagari"/>
                <a:ea typeface="Adobe Devanagari"/>
                <a:cs typeface="Adobe Devanagari"/>
              </a:rPr>
            </a:br>
            <a:r>
              <a:rPr lang="en-US" sz="2400" b="1" dirty="0" smtClean="0">
                <a:latin typeface="Adobe Devanagari"/>
                <a:ea typeface="Adobe Devanagari"/>
                <a:cs typeface="Adobe Devanagari"/>
              </a:rPr>
              <a:t>located at 5 </a:t>
            </a:r>
            <a:r>
              <a:rPr lang="en-US" sz="2400" b="1" dirty="0" err="1" smtClean="0">
                <a:latin typeface="Adobe Devanagari"/>
                <a:ea typeface="Adobe Devanagari"/>
                <a:cs typeface="Adobe Devanagari"/>
              </a:rPr>
              <a:t>Kalinowa</a:t>
            </a:r>
            <a:r>
              <a:rPr lang="en-US" sz="2400" b="1" dirty="0" smtClean="0">
                <a:latin typeface="Adobe Devanagari"/>
                <a:ea typeface="Adobe Devanagari"/>
                <a:cs typeface="Adobe Devanagari"/>
              </a:rPr>
              <a:t> Street.</a:t>
            </a:r>
            <a:endParaRPr lang="pl-PL" sz="2400" b="1" dirty="0" smtClean="0">
              <a:latin typeface="Adobe Devanagari"/>
              <a:ea typeface="Adobe Devanagari"/>
              <a:cs typeface="Adobe Devanagari"/>
            </a:endParaRPr>
          </a:p>
        </p:txBody>
      </p:sp>
      <p:pic>
        <p:nvPicPr>
          <p:cNvPr id="3076" name="Symbol zastępczy zawartości 3"/>
          <p:cNvPicPr>
            <a:picLocks noGrp="1" noChangeAspect="1"/>
          </p:cNvPicPr>
          <p:nvPr>
            <p:ph idx="1"/>
          </p:nvPr>
        </p:nvPicPr>
        <p:blipFill>
          <a:blip r:embed="rId2"/>
          <a:srcRect/>
          <a:stretch>
            <a:fillRect/>
          </a:stretch>
        </p:blipFill>
        <p:spPr>
          <a:xfrm>
            <a:off x="1" y="2238375"/>
            <a:ext cx="4555331" cy="4287838"/>
          </a:xfrm>
        </p:spPr>
      </p:pic>
      <p:pic>
        <p:nvPicPr>
          <p:cNvPr id="3075" name="Obraz 4"/>
          <p:cNvPicPr>
            <a:picLocks noChangeAspect="1"/>
          </p:cNvPicPr>
          <p:nvPr/>
        </p:nvPicPr>
        <p:blipFill>
          <a:blip r:embed="rId3"/>
          <a:srcRect/>
          <a:stretch>
            <a:fillRect/>
          </a:stretch>
        </p:blipFill>
        <p:spPr bwMode="auto">
          <a:xfrm>
            <a:off x="4649391" y="-49213"/>
            <a:ext cx="4494609" cy="3848101"/>
          </a:xfrm>
          <a:prstGeom prst="rect">
            <a:avLst/>
          </a:prstGeom>
          <a:noFill/>
          <a:ln w="9525">
            <a:noFill/>
            <a:miter lim="800000"/>
            <a:headEnd/>
            <a:tailEnd/>
          </a:ln>
        </p:spPr>
      </p:pic>
      <p:pic>
        <p:nvPicPr>
          <p:cNvPr id="6" name="Obraz 5"/>
          <p:cNvPicPr>
            <a:picLocks noChangeAspect="1"/>
          </p:cNvPicPr>
          <p:nvPr/>
        </p:nvPicPr>
        <p:blipFill>
          <a:blip r:embed="rId4" cstate="print">
            <a:extLst/>
          </a:blip>
          <a:stretch>
            <a:fillRect/>
          </a:stretch>
        </p:blipFill>
        <p:spPr>
          <a:xfrm>
            <a:off x="3680741" y="1341273"/>
            <a:ext cx="1682843" cy="2058633"/>
          </a:xfrm>
          <a:prstGeom prst="ellipse">
            <a:avLst/>
          </a:prstGeom>
          <a:ln w="63500" cap="rnd">
            <a:noFill/>
          </a:ln>
          <a:effectLst>
            <a:glow rad="1397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78" name="Prostokąt 6"/>
          <p:cNvSpPr>
            <a:spLocks noChangeArrowheads="1"/>
          </p:cNvSpPr>
          <p:nvPr/>
        </p:nvSpPr>
        <p:spPr bwMode="auto">
          <a:xfrm>
            <a:off x="5748337" y="3857625"/>
            <a:ext cx="2606279" cy="646331"/>
          </a:xfrm>
          <a:prstGeom prst="rect">
            <a:avLst/>
          </a:prstGeom>
          <a:noFill/>
          <a:ln w="9525">
            <a:noFill/>
            <a:miter lim="800000"/>
            <a:headEnd/>
            <a:tailEnd/>
          </a:ln>
        </p:spPr>
        <p:txBody>
          <a:bodyPr>
            <a:spAutoFit/>
          </a:bodyPr>
          <a:lstStyle/>
          <a:p>
            <a:r>
              <a:rPr lang="en-US">
                <a:latin typeface="Calibri" pitchFamily="34" charset="0"/>
              </a:rPr>
              <a:t>The school employs 43 teachers </a:t>
            </a:r>
            <a:endParaRPr lang="pl-PL">
              <a:latin typeface="Calibri" pitchFamily="34" charset="0"/>
            </a:endParaRPr>
          </a:p>
        </p:txBody>
      </p:sp>
      <p:pic>
        <p:nvPicPr>
          <p:cNvPr id="3079" name="Obraz 7"/>
          <p:cNvPicPr>
            <a:picLocks noChangeAspect="1"/>
          </p:cNvPicPr>
          <p:nvPr/>
        </p:nvPicPr>
        <p:blipFill>
          <a:blip r:embed="rId5" cstate="print"/>
          <a:srcRect/>
          <a:stretch>
            <a:fillRect/>
          </a:stretch>
        </p:blipFill>
        <p:spPr bwMode="auto">
          <a:xfrm>
            <a:off x="5099448" y="4240214"/>
            <a:ext cx="3501628" cy="261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14290"/>
            <a:ext cx="8229600" cy="1928826"/>
          </a:xfrm>
        </p:spPr>
        <p:txBody>
          <a:bodyPr>
            <a:noAutofit/>
          </a:bodyPr>
          <a:lstStyle/>
          <a:p>
            <a:pPr fontAlgn="auto">
              <a:spcAft>
                <a:spcPts val="0"/>
              </a:spcAft>
              <a:defRPr/>
            </a:pPr>
            <a:r>
              <a:rPr lang="pl-PL" sz="2400" err="1" smtClean="0">
                <a:solidFill>
                  <a:schemeClr val="tx1"/>
                </a:solidFill>
                <a:latin typeface="+mn-lt"/>
                <a:ea typeface="+mn-ea"/>
                <a:cs typeface="+mn-cs"/>
              </a:rPr>
              <a:t>When</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they</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read</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the</a:t>
            </a:r>
            <a:r>
              <a:rPr lang="pl-PL" sz="2400" smtClean="0">
                <a:solidFill>
                  <a:schemeClr val="tx1"/>
                </a:solidFill>
                <a:latin typeface="+mn-lt"/>
                <a:ea typeface="+mn-ea"/>
                <a:cs typeface="+mn-cs"/>
              </a:rPr>
              <a:t> story </a:t>
            </a:r>
            <a:r>
              <a:rPr lang="pl-PL" sz="2400" err="1" smtClean="0">
                <a:solidFill>
                  <a:schemeClr val="tx1"/>
                </a:solidFill>
                <a:latin typeface="+mn-lt"/>
                <a:ea typeface="+mn-ea"/>
                <a:cs typeface="+mn-cs"/>
              </a:rPr>
              <a:t>they</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could</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see</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that</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Stick</a:t>
            </a:r>
            <a:r>
              <a:rPr lang="pl-PL" sz="2400" smtClean="0">
                <a:solidFill>
                  <a:schemeClr val="tx1"/>
                </a:solidFill>
                <a:latin typeface="+mn-lt"/>
                <a:ea typeface="+mn-ea"/>
                <a:cs typeface="+mn-cs"/>
              </a:rPr>
              <a:t> Man was </a:t>
            </a:r>
            <a:r>
              <a:rPr lang="pl-PL" sz="2400" err="1" smtClean="0">
                <a:solidFill>
                  <a:schemeClr val="tx1"/>
                </a:solidFill>
                <a:latin typeface="+mn-lt"/>
                <a:ea typeface="+mn-ea"/>
                <a:cs typeface="+mn-cs"/>
              </a:rPr>
              <a:t>very</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useful</a:t>
            </a:r>
            <a:r>
              <a:rPr lang="pl-PL" sz="2400" smtClean="0">
                <a:solidFill>
                  <a:schemeClr val="tx1"/>
                </a:solidFill>
                <a:latin typeface="+mn-lt"/>
                <a:ea typeface="+mn-ea"/>
                <a:cs typeface="+mn-cs"/>
              </a:rPr>
              <a:t> to </a:t>
            </a:r>
            <a:r>
              <a:rPr lang="pl-PL" sz="2400" err="1" smtClean="0">
                <a:solidFill>
                  <a:schemeClr val="tx1"/>
                </a:solidFill>
                <a:latin typeface="+mn-lt"/>
                <a:ea typeface="+mn-ea"/>
                <a:cs typeface="+mn-cs"/>
              </a:rPr>
              <a:t>people</a:t>
            </a:r>
            <a:r>
              <a:rPr lang="pl-PL" sz="2400" smtClean="0">
                <a:solidFill>
                  <a:schemeClr val="tx1"/>
                </a:solidFill>
                <a:latin typeface="+mn-lt"/>
                <a:ea typeface="+mn-ea"/>
                <a:cs typeface="+mn-cs"/>
              </a:rPr>
              <a:t> and </a:t>
            </a:r>
            <a:r>
              <a:rPr lang="pl-PL" sz="2400" err="1" smtClean="0">
                <a:solidFill>
                  <a:schemeClr val="tx1"/>
                </a:solidFill>
                <a:latin typeface="+mn-lt"/>
                <a:ea typeface="+mn-ea"/>
                <a:cs typeface="+mn-cs"/>
              </a:rPr>
              <a:t>animals</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Some</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kids</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thought</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about</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other</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ways</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it</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could</a:t>
            </a:r>
            <a:r>
              <a:rPr lang="pl-PL" sz="2400" smtClean="0">
                <a:solidFill>
                  <a:schemeClr val="tx1"/>
                </a:solidFill>
                <a:latin typeface="+mn-lt"/>
                <a:ea typeface="+mn-ea"/>
                <a:cs typeface="+mn-cs"/>
              </a:rPr>
              <a:t> be </a:t>
            </a:r>
            <a:r>
              <a:rPr lang="pl-PL" sz="2400" err="1" smtClean="0">
                <a:solidFill>
                  <a:schemeClr val="tx1"/>
                </a:solidFill>
                <a:latin typeface="+mn-lt"/>
                <a:ea typeface="+mn-ea"/>
                <a:cs typeface="+mn-cs"/>
              </a:rPr>
              <a:t>used</a:t>
            </a:r>
            <a:r>
              <a:rPr lang="pl-PL" sz="2400" smtClean="0">
                <a:solidFill>
                  <a:schemeClr val="tx1"/>
                </a:solidFill>
                <a:latin typeface="+mn-lt"/>
                <a:ea typeface="+mn-ea"/>
                <a:cs typeface="+mn-cs"/>
              </a:rPr>
              <a:t>, for </a:t>
            </a:r>
            <a:r>
              <a:rPr lang="pl-PL" sz="2400" err="1" smtClean="0">
                <a:solidFill>
                  <a:schemeClr val="tx1"/>
                </a:solidFill>
                <a:latin typeface="+mn-lt"/>
                <a:ea typeface="+mn-ea"/>
                <a:cs typeface="+mn-cs"/>
              </a:rPr>
              <a:t>example</a:t>
            </a:r>
            <a:r>
              <a:rPr lang="pl-PL" sz="2400" smtClean="0">
                <a:solidFill>
                  <a:schemeClr val="tx1"/>
                </a:solidFill>
                <a:latin typeface="+mn-lt"/>
                <a:ea typeface="+mn-ea"/>
                <a:cs typeface="+mn-cs"/>
              </a:rPr>
              <a:t> as a </a:t>
            </a:r>
            <a:r>
              <a:rPr lang="pl-PL" sz="2400" err="1" smtClean="0">
                <a:solidFill>
                  <a:schemeClr val="tx1"/>
                </a:solidFill>
                <a:latin typeface="+mn-lt"/>
                <a:ea typeface="+mn-ea"/>
                <a:cs typeface="+mn-cs"/>
              </a:rPr>
              <a:t>tennis</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paddle</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lollipop</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stick</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mast</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flute</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torch</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broomstick</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toothpick</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ski</a:t>
            </a:r>
            <a:r>
              <a:rPr lang="pl-PL" sz="2400" smtClean="0">
                <a:solidFill>
                  <a:schemeClr val="tx1"/>
                </a:solidFill>
                <a:latin typeface="+mn-lt"/>
                <a:ea typeface="+mn-ea"/>
                <a:cs typeface="+mn-cs"/>
              </a:rPr>
              <a:t> </a:t>
            </a:r>
            <a:r>
              <a:rPr lang="pl-PL" sz="2400" err="1" smtClean="0">
                <a:solidFill>
                  <a:schemeClr val="tx1"/>
                </a:solidFill>
                <a:latin typeface="+mn-lt"/>
                <a:ea typeface="+mn-ea"/>
                <a:cs typeface="+mn-cs"/>
              </a:rPr>
              <a:t>poles</a:t>
            </a:r>
            <a:r>
              <a:rPr lang="pl-PL" sz="2400" smtClean="0">
                <a:solidFill>
                  <a:schemeClr val="tx1"/>
                </a:solidFill>
                <a:latin typeface="+mn-lt"/>
                <a:ea typeface="+mn-ea"/>
                <a:cs typeface="+mn-cs"/>
              </a:rPr>
              <a:t> and </a:t>
            </a:r>
            <a:r>
              <a:rPr lang="pl-PL" sz="2400" err="1" smtClean="0">
                <a:solidFill>
                  <a:schemeClr val="tx1"/>
                </a:solidFill>
                <a:latin typeface="+mn-lt"/>
                <a:ea typeface="+mn-ea"/>
                <a:cs typeface="+mn-cs"/>
              </a:rPr>
              <a:t>chopsticks</a:t>
            </a:r>
            <a:r>
              <a:rPr sz="2400" smtClean="0">
                <a:latin typeface="+mn-lt"/>
              </a:rPr>
              <a:t>. </a:t>
            </a:r>
            <a:endParaRPr lang="pl-PL" sz="2400">
              <a:latin typeface="+mn-lt"/>
            </a:endParaRPr>
          </a:p>
        </p:txBody>
      </p:sp>
      <p:sp>
        <p:nvSpPr>
          <p:cNvPr id="12290" name="Symbol zastępczy zawartości 2"/>
          <p:cNvSpPr>
            <a:spLocks noGrp="1"/>
          </p:cNvSpPr>
          <p:nvPr>
            <p:ph idx="1"/>
          </p:nvPr>
        </p:nvSpPr>
        <p:spPr/>
        <p:txBody>
          <a:bodyPr/>
          <a:lstStyle/>
          <a:p>
            <a:pPr algn="ctr">
              <a:buFont typeface="Wingdings 2" pitchFamily="18" charset="2"/>
              <a:buNone/>
            </a:pPr>
            <a:endParaRPr lang="pl-PL" smtClean="0"/>
          </a:p>
          <a:p>
            <a:pPr algn="ctr">
              <a:buFont typeface="Wingdings 2" pitchFamily="18" charset="2"/>
              <a:buNone/>
            </a:pPr>
            <a:endParaRPr lang="pl-PL" smtClean="0"/>
          </a:p>
        </p:txBody>
      </p:sp>
      <p:pic>
        <p:nvPicPr>
          <p:cNvPr id="4" name="Obraz 3" descr="2016-12-14 12.23.27.jpg"/>
          <p:cNvPicPr>
            <a:picLocks noChangeAspect="1"/>
          </p:cNvPicPr>
          <p:nvPr/>
        </p:nvPicPr>
        <p:blipFill>
          <a:blip r:embed="rId3"/>
          <a:stretch>
            <a:fillRect/>
          </a:stretch>
        </p:blipFill>
        <p:spPr>
          <a:xfrm>
            <a:off x="857224" y="2857496"/>
            <a:ext cx="1828800" cy="3048000"/>
          </a:xfrm>
          <a:prstGeom prst="rect">
            <a:avLst/>
          </a:prstGeom>
          <a:ln w="228600" cap="sq" cmpd="thickThin">
            <a:solidFill>
              <a:srgbClr val="000000"/>
            </a:solidFill>
            <a:prstDash val="solid"/>
            <a:miter lim="800000"/>
          </a:ln>
          <a:effectLst>
            <a:innerShdw blurRad="76200">
              <a:srgbClr val="000000"/>
            </a:innerShdw>
          </a:effectLst>
        </p:spPr>
      </p:pic>
      <p:pic>
        <p:nvPicPr>
          <p:cNvPr id="5" name="Obraz 4" descr="2016-12-14 12.23.42.jpg"/>
          <p:cNvPicPr>
            <a:picLocks noChangeAspect="1"/>
          </p:cNvPicPr>
          <p:nvPr/>
        </p:nvPicPr>
        <p:blipFill>
          <a:blip r:embed="rId4"/>
          <a:stretch>
            <a:fillRect/>
          </a:stretch>
        </p:blipFill>
        <p:spPr>
          <a:xfrm>
            <a:off x="3500430" y="2857496"/>
            <a:ext cx="1828800" cy="3119438"/>
          </a:xfrm>
          <a:prstGeom prst="rect">
            <a:avLst/>
          </a:prstGeom>
          <a:ln w="228600" cap="sq" cmpd="thickThin">
            <a:solidFill>
              <a:srgbClr val="000000"/>
            </a:solidFill>
            <a:prstDash val="solid"/>
            <a:miter lim="800000"/>
          </a:ln>
          <a:effectLst>
            <a:innerShdw blurRad="76200">
              <a:srgbClr val="000000"/>
            </a:innerShdw>
          </a:effectLst>
        </p:spPr>
      </p:pic>
      <p:pic>
        <p:nvPicPr>
          <p:cNvPr id="6" name="Obraz 5" descr="2016-12-14 12.25.01.jpg"/>
          <p:cNvPicPr>
            <a:picLocks noChangeAspect="1"/>
          </p:cNvPicPr>
          <p:nvPr/>
        </p:nvPicPr>
        <p:blipFill>
          <a:blip r:embed="rId5"/>
          <a:stretch>
            <a:fillRect/>
          </a:stretch>
        </p:blipFill>
        <p:spPr>
          <a:xfrm>
            <a:off x="6072198" y="2857496"/>
            <a:ext cx="1828800" cy="3048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algn="ctr" fontAlgn="auto">
              <a:spcAft>
                <a:spcPts val="0"/>
              </a:spcAft>
              <a:defRPr/>
            </a:pPr>
            <a:r>
              <a:rPr lang="pl-PL" sz="3200" b="1" err="1" smtClean="0"/>
              <a:t>Literature</a:t>
            </a:r>
            <a:r>
              <a:rPr lang="pl-PL" sz="3200" b="1" smtClean="0"/>
              <a:t> </a:t>
            </a:r>
            <a:r>
              <a:rPr lang="pl-PL" sz="3200" b="1" err="1" smtClean="0"/>
              <a:t>Fairs</a:t>
            </a:r>
            <a:endParaRPr lang="pl-PL" sz="3200" b="1"/>
          </a:p>
        </p:txBody>
      </p:sp>
      <p:sp>
        <p:nvSpPr>
          <p:cNvPr id="13314" name="Symbol zastępczy zawartości 1"/>
          <p:cNvSpPr>
            <a:spLocks noGrp="1"/>
          </p:cNvSpPr>
          <p:nvPr>
            <p:ph idx="1"/>
          </p:nvPr>
        </p:nvSpPr>
        <p:spPr/>
        <p:txBody>
          <a:bodyPr/>
          <a:lstStyle/>
          <a:p>
            <a:r>
              <a:rPr lang="en-US" sz="2000" smtClean="0"/>
              <a:t>Some students prepared  guessing games based on popular tales like Pinocchio, Cinderella, Puss in Boots, Snow White, Red Riding Hood</a:t>
            </a:r>
            <a:r>
              <a:rPr lang="pl-PL" sz="2000" smtClean="0"/>
              <a:t>,</a:t>
            </a:r>
            <a:r>
              <a:rPr lang="en-US" sz="2000" smtClean="0"/>
              <a:t> etc. The youngest  pupils tried to recognize and guess the tales. The students of the middle school put on a play The Cracow Dragon which was based on a very popular Polish legend. Everybody had fun.</a:t>
            </a:r>
            <a:endParaRPr lang="pl-PL" sz="2000" smtClean="0"/>
          </a:p>
          <a:p>
            <a:endParaRPr lang="pl-PL" sz="1800" smtClean="0"/>
          </a:p>
        </p:txBody>
      </p:sp>
      <p:pic>
        <p:nvPicPr>
          <p:cNvPr id="4" name="Obraz 3" descr="Festiwal_tworczosci_0001.jpg"/>
          <p:cNvPicPr>
            <a:picLocks noChangeAspect="1"/>
          </p:cNvPicPr>
          <p:nvPr/>
        </p:nvPicPr>
        <p:blipFill>
          <a:blip r:embed="rId2"/>
          <a:stretch>
            <a:fillRect/>
          </a:stretch>
        </p:blipFill>
        <p:spPr>
          <a:xfrm>
            <a:off x="714348" y="4214818"/>
            <a:ext cx="3048000" cy="1928826"/>
          </a:xfrm>
          <a:prstGeom prst="rect">
            <a:avLst/>
          </a:prstGeom>
          <a:ln w="228600" cap="sq" cmpd="thickThin">
            <a:solidFill>
              <a:srgbClr val="000000"/>
            </a:solidFill>
            <a:prstDash val="solid"/>
            <a:miter lim="800000"/>
          </a:ln>
          <a:effectLst>
            <a:innerShdw blurRad="76200">
              <a:srgbClr val="000000"/>
            </a:innerShdw>
          </a:effectLst>
        </p:spPr>
      </p:pic>
      <p:pic>
        <p:nvPicPr>
          <p:cNvPr id="5" name="Obraz 4" descr="Festiwal_tworczosci_0011.jpg"/>
          <p:cNvPicPr>
            <a:picLocks noChangeAspect="1"/>
          </p:cNvPicPr>
          <p:nvPr/>
        </p:nvPicPr>
        <p:blipFill>
          <a:blip r:embed="rId3"/>
          <a:stretch>
            <a:fillRect/>
          </a:stretch>
        </p:blipFill>
        <p:spPr>
          <a:xfrm>
            <a:off x="5143504" y="4214818"/>
            <a:ext cx="3048000" cy="192882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28596" y="214290"/>
            <a:ext cx="8229600" cy="1143000"/>
          </a:xfrm>
        </p:spPr>
        <p:txBody>
          <a:bodyPr/>
          <a:lstStyle/>
          <a:p>
            <a:pPr algn="ctr" fontAlgn="auto">
              <a:spcAft>
                <a:spcPts val="0"/>
              </a:spcAft>
              <a:defRPr/>
            </a:pPr>
            <a:r>
              <a:rPr sz="3200" b="1" smtClean="0"/>
              <a:t>The Bear Educational Theatre</a:t>
            </a:r>
            <a:endParaRPr lang="pl-PL" sz="3200" b="1" dirty="0"/>
          </a:p>
        </p:txBody>
      </p:sp>
      <p:pic>
        <p:nvPicPr>
          <p:cNvPr id="6" name="Symbol zastępczy zawartości 5" descr="2.jpg"/>
          <p:cNvPicPr>
            <a:picLocks noGrp="1" noChangeAspect="1"/>
          </p:cNvPicPr>
          <p:nvPr>
            <p:ph idx="1"/>
          </p:nvPr>
        </p:nvPicPr>
        <p:blipFill>
          <a:blip r:embed="rId2"/>
          <a:stretch>
            <a:fillRect/>
          </a:stretch>
        </p:blipFill>
        <p:spPr>
          <a:xfrm>
            <a:off x="571472" y="1785926"/>
            <a:ext cx="2880000" cy="1926000"/>
          </a:xfrm>
          <a:ln w="228600" cap="sq" cmpd="thickThin">
            <a:solidFill>
              <a:srgbClr val="000000"/>
            </a:solidFill>
          </a:ln>
          <a:effectLst>
            <a:innerShdw blurRad="76200">
              <a:srgbClr val="000000"/>
            </a:innerShdw>
          </a:effectLst>
        </p:spPr>
      </p:pic>
      <p:pic>
        <p:nvPicPr>
          <p:cNvPr id="7" name="Obraz 6" descr="4.jpg"/>
          <p:cNvPicPr>
            <a:picLocks noChangeAspect="1"/>
          </p:cNvPicPr>
          <p:nvPr/>
        </p:nvPicPr>
        <p:blipFill>
          <a:blip r:embed="rId3"/>
          <a:stretch>
            <a:fillRect/>
          </a:stretch>
        </p:blipFill>
        <p:spPr>
          <a:xfrm>
            <a:off x="5000628" y="1785926"/>
            <a:ext cx="2880000" cy="1926000"/>
          </a:xfrm>
          <a:prstGeom prst="rect">
            <a:avLst/>
          </a:prstGeom>
          <a:ln w="228600" cap="sq" cmpd="thickThin">
            <a:solidFill>
              <a:srgbClr val="000000"/>
            </a:solidFill>
            <a:prstDash val="solid"/>
            <a:miter lim="800000"/>
          </a:ln>
          <a:effectLst>
            <a:innerShdw blurRad="76200">
              <a:srgbClr val="000000"/>
            </a:innerShdw>
          </a:effectLst>
        </p:spPr>
      </p:pic>
      <p:pic>
        <p:nvPicPr>
          <p:cNvPr id="8" name="Obraz 7" descr="3.jpg"/>
          <p:cNvPicPr>
            <a:picLocks noChangeAspect="1"/>
          </p:cNvPicPr>
          <p:nvPr/>
        </p:nvPicPr>
        <p:blipFill>
          <a:blip r:embed="rId4"/>
          <a:stretch>
            <a:fillRect/>
          </a:stretch>
        </p:blipFill>
        <p:spPr>
          <a:xfrm>
            <a:off x="2857488" y="4357695"/>
            <a:ext cx="2880000" cy="189658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ytuł 1"/>
          <p:cNvSpPr>
            <a:spLocks noGrp="1"/>
          </p:cNvSpPr>
          <p:nvPr>
            <p:ph type="ctrTitle"/>
          </p:nvPr>
        </p:nvSpPr>
        <p:spPr>
          <a:xfrm>
            <a:off x="684213" y="1989138"/>
            <a:ext cx="7772400" cy="1470025"/>
          </a:xfrm>
        </p:spPr>
        <p:txBody>
          <a:bodyPr>
            <a:normAutofit fontScale="90000"/>
          </a:bodyPr>
          <a:lstStyle/>
          <a:p>
            <a:pPr algn="ctr"/>
            <a:r>
              <a:rPr lang="pl-PL" sz="66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6.The </a:t>
            </a:r>
            <a:r>
              <a:rPr lang="pl-PL" sz="66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process</a:t>
            </a:r>
            <a:r>
              <a:rPr lang="pl-PL" sz="66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 of </a:t>
            </a:r>
            <a:r>
              <a:rPr lang="pl-PL" sz="66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making</a:t>
            </a:r>
            <a:r>
              <a:rPr lang="pl-PL" sz="66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 „</a:t>
            </a:r>
            <a:r>
              <a:rPr lang="pl-PL" sz="66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The</a:t>
            </a:r>
            <a:r>
              <a:rPr lang="pl-PL" sz="66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 Year Without Rain"/>
              </a:rPr>
              <a:t> Little Prince” play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p:cNvSpPr>
            <a:spLocks noGrp="1"/>
          </p:cNvSpPr>
          <p:nvPr>
            <p:ph type="title"/>
          </p:nvPr>
        </p:nvSpPr>
        <p:spPr/>
        <p:txBody>
          <a:bodyPr/>
          <a:lstStyle/>
          <a:p>
            <a:pPr algn="l"/>
            <a:r>
              <a:rPr lang="pl-PL" sz="6000" smtClean="0">
                <a:latin typeface="A Year Without Rain"/>
              </a:rPr>
              <a:t>The script</a:t>
            </a:r>
          </a:p>
        </p:txBody>
      </p:sp>
      <p:sp>
        <p:nvSpPr>
          <p:cNvPr id="3075" name="Symbol zastępczy zawartości 2"/>
          <p:cNvSpPr>
            <a:spLocks noGrp="1"/>
          </p:cNvSpPr>
          <p:nvPr>
            <p:ph idx="1"/>
          </p:nvPr>
        </p:nvSpPr>
        <p:spPr>
          <a:xfrm>
            <a:off x="457200" y="1600200"/>
            <a:ext cx="3106738" cy="4525963"/>
          </a:xfrm>
        </p:spPr>
        <p:txBody>
          <a:bodyPr/>
          <a:lstStyle/>
          <a:p>
            <a:pPr marL="0" indent="0" algn="just">
              <a:buFont typeface="Arial" pitchFamily="34" charset="0"/>
              <a:buNone/>
            </a:pPr>
            <a:r>
              <a:rPr lang="pl-PL" smtClean="0">
                <a:latin typeface="Arial Narrow" pitchFamily="34" charset="0"/>
              </a:rPr>
              <a:t>First we prepared the script which was based on the book „The Little Prince”. It took us a few hours but after that, we could finally start learning our lines.</a:t>
            </a:r>
          </a:p>
        </p:txBody>
      </p:sp>
      <p:pic>
        <p:nvPicPr>
          <p:cNvPr id="3076" name="Obraz 3"/>
          <p:cNvPicPr>
            <a:picLocks noChangeAspect="1"/>
          </p:cNvPicPr>
          <p:nvPr/>
        </p:nvPicPr>
        <p:blipFill>
          <a:blip r:embed="rId2"/>
          <a:srcRect/>
          <a:stretch>
            <a:fillRect/>
          </a:stretch>
        </p:blipFill>
        <p:spPr bwMode="auto">
          <a:xfrm>
            <a:off x="4230688" y="692150"/>
            <a:ext cx="4568825" cy="2571750"/>
          </a:xfrm>
          <a:prstGeom prst="rect">
            <a:avLst/>
          </a:prstGeom>
          <a:noFill/>
          <a:ln w="9525">
            <a:noFill/>
            <a:miter lim="800000"/>
            <a:headEnd/>
            <a:tailEnd/>
          </a:ln>
        </p:spPr>
      </p:pic>
      <p:pic>
        <p:nvPicPr>
          <p:cNvPr id="3077" name="Obraz 4"/>
          <p:cNvPicPr>
            <a:picLocks noChangeAspect="1"/>
          </p:cNvPicPr>
          <p:nvPr/>
        </p:nvPicPr>
        <p:blipFill>
          <a:blip r:embed="rId3"/>
          <a:srcRect/>
          <a:stretch>
            <a:fillRect/>
          </a:stretch>
        </p:blipFill>
        <p:spPr bwMode="auto">
          <a:xfrm>
            <a:off x="4211638" y="3582988"/>
            <a:ext cx="4570412" cy="257016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ytuł 1"/>
          <p:cNvSpPr>
            <a:spLocks noGrp="1"/>
          </p:cNvSpPr>
          <p:nvPr>
            <p:ph type="title"/>
          </p:nvPr>
        </p:nvSpPr>
        <p:spPr/>
        <p:txBody>
          <a:bodyPr/>
          <a:lstStyle/>
          <a:p>
            <a:pPr algn="l"/>
            <a:r>
              <a:rPr lang="pl-PL" sz="6000" smtClean="0">
                <a:latin typeface="A Year Without Rain"/>
              </a:rPr>
              <a:t>The setting</a:t>
            </a:r>
          </a:p>
        </p:txBody>
      </p:sp>
      <p:sp>
        <p:nvSpPr>
          <p:cNvPr id="4099" name="Symbol zastępczy zawartości 2"/>
          <p:cNvSpPr>
            <a:spLocks noGrp="1"/>
          </p:cNvSpPr>
          <p:nvPr>
            <p:ph idx="1"/>
          </p:nvPr>
        </p:nvSpPr>
        <p:spPr>
          <a:xfrm>
            <a:off x="457200" y="1600200"/>
            <a:ext cx="3322638" cy="4525963"/>
          </a:xfrm>
        </p:spPr>
        <p:txBody>
          <a:bodyPr/>
          <a:lstStyle/>
          <a:p>
            <a:pPr marL="0" indent="0" algn="just">
              <a:buFont typeface="Arial" pitchFamily="34" charset="0"/>
              <a:buNone/>
            </a:pPr>
            <a:r>
              <a:rPr lang="pl-PL" smtClean="0">
                <a:latin typeface="Arial Narrow" pitchFamily="34" charset="0"/>
              </a:rPr>
              <a:t>In the meantime, another group got a task to create the scenery. It involved spending time at home but the scenography turned out looking perfect.</a:t>
            </a:r>
          </a:p>
        </p:txBody>
      </p:sp>
      <p:pic>
        <p:nvPicPr>
          <p:cNvPr id="4100" name="Obraz 3"/>
          <p:cNvPicPr>
            <a:picLocks noChangeAspect="1"/>
          </p:cNvPicPr>
          <p:nvPr/>
        </p:nvPicPr>
        <p:blipFill>
          <a:blip r:embed="rId2"/>
          <a:srcRect/>
          <a:stretch>
            <a:fillRect/>
          </a:stretch>
        </p:blipFill>
        <p:spPr bwMode="auto">
          <a:xfrm>
            <a:off x="4254500" y="3716338"/>
            <a:ext cx="4633913" cy="2606675"/>
          </a:xfrm>
          <a:prstGeom prst="rect">
            <a:avLst/>
          </a:prstGeom>
          <a:noFill/>
          <a:ln w="9525">
            <a:noFill/>
            <a:miter lim="800000"/>
            <a:headEnd/>
            <a:tailEnd/>
          </a:ln>
        </p:spPr>
      </p:pic>
      <p:pic>
        <p:nvPicPr>
          <p:cNvPr id="4101" name="Obraz 4"/>
          <p:cNvPicPr>
            <a:picLocks noChangeAspect="1"/>
          </p:cNvPicPr>
          <p:nvPr/>
        </p:nvPicPr>
        <p:blipFill>
          <a:blip r:embed="rId3"/>
          <a:srcRect/>
          <a:stretch>
            <a:fillRect/>
          </a:stretch>
        </p:blipFill>
        <p:spPr bwMode="auto">
          <a:xfrm>
            <a:off x="4254500" y="692150"/>
            <a:ext cx="4633913" cy="26066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title"/>
          </p:nvPr>
        </p:nvSpPr>
        <p:spPr/>
        <p:txBody>
          <a:bodyPr/>
          <a:lstStyle/>
          <a:p>
            <a:r>
              <a:rPr lang="pl-PL" sz="6000" dirty="0" err="1" smtClean="0">
                <a:latin typeface="A Year Without Rain"/>
              </a:rPr>
              <a:t>The</a:t>
            </a:r>
            <a:r>
              <a:rPr lang="pl-PL" sz="6000" dirty="0" smtClean="0">
                <a:latin typeface="A Year Without Rain"/>
              </a:rPr>
              <a:t> Little Prince</a:t>
            </a:r>
          </a:p>
        </p:txBody>
      </p:sp>
      <p:sp>
        <p:nvSpPr>
          <p:cNvPr id="5123" name="Symbol zastępczy zawartości 2"/>
          <p:cNvSpPr>
            <a:spLocks noGrp="1"/>
          </p:cNvSpPr>
          <p:nvPr>
            <p:ph idx="1"/>
          </p:nvPr>
        </p:nvSpPr>
        <p:spPr/>
        <p:txBody>
          <a:bodyPr/>
          <a:lstStyle/>
          <a:p>
            <a:pPr marL="0" indent="0" algn="just">
              <a:buFont typeface="Arial" pitchFamily="34" charset="0"/>
              <a:buNone/>
            </a:pPr>
            <a:r>
              <a:rPr lang="pl-PL" smtClean="0">
                <a:latin typeface="Arial Narrow" pitchFamily="34" charset="0"/>
              </a:rPr>
              <a:t>One of us had to prepared the proper costume for our main character. We used a narrow bookmarker to create the scarf for the Little Prince.</a:t>
            </a:r>
          </a:p>
        </p:txBody>
      </p:sp>
      <p:pic>
        <p:nvPicPr>
          <p:cNvPr id="5124" name="Obraz 3"/>
          <p:cNvPicPr>
            <a:picLocks noChangeAspect="1"/>
          </p:cNvPicPr>
          <p:nvPr/>
        </p:nvPicPr>
        <p:blipFill>
          <a:blip r:embed="rId2"/>
          <a:srcRect/>
          <a:stretch>
            <a:fillRect/>
          </a:stretch>
        </p:blipFill>
        <p:spPr bwMode="auto">
          <a:xfrm>
            <a:off x="3059113" y="3424238"/>
            <a:ext cx="5580062" cy="31384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ytuł 1"/>
          <p:cNvSpPr>
            <a:spLocks noGrp="1"/>
          </p:cNvSpPr>
          <p:nvPr>
            <p:ph type="title"/>
          </p:nvPr>
        </p:nvSpPr>
        <p:spPr/>
        <p:txBody>
          <a:bodyPr/>
          <a:lstStyle/>
          <a:p>
            <a:r>
              <a:rPr lang="pl-PL" sz="6000" smtClean="0">
                <a:latin typeface="A Year Without Rain"/>
              </a:rPr>
              <a:t>Sounds and recording</a:t>
            </a:r>
          </a:p>
        </p:txBody>
      </p:sp>
      <p:sp>
        <p:nvSpPr>
          <p:cNvPr id="6147" name="Symbol zastępczy zawartości 2"/>
          <p:cNvSpPr>
            <a:spLocks noGrp="1"/>
          </p:cNvSpPr>
          <p:nvPr>
            <p:ph idx="1"/>
          </p:nvPr>
        </p:nvSpPr>
        <p:spPr/>
        <p:txBody>
          <a:bodyPr/>
          <a:lstStyle/>
          <a:p>
            <a:pPr marL="0" indent="0" algn="just">
              <a:buFont typeface="Arial" pitchFamily="34" charset="0"/>
              <a:buNone/>
            </a:pPr>
            <a:r>
              <a:rPr lang="pl-PL" smtClean="0">
                <a:latin typeface="Arial Narrow" pitchFamily="34" charset="0"/>
              </a:rPr>
              <a:t>After making the scenery, costumes and preparing the script, we began doing a real job. We recorded us talking as characters from the book. We had to repeat taping a few times but it was worth it.</a:t>
            </a:r>
          </a:p>
        </p:txBody>
      </p:sp>
      <p:pic>
        <p:nvPicPr>
          <p:cNvPr id="6148" name="Obraz 3"/>
          <p:cNvPicPr>
            <a:picLocks noChangeAspect="1"/>
          </p:cNvPicPr>
          <p:nvPr/>
        </p:nvPicPr>
        <p:blipFill>
          <a:blip r:embed="rId2"/>
          <a:srcRect/>
          <a:stretch>
            <a:fillRect/>
          </a:stretch>
        </p:blipFill>
        <p:spPr bwMode="auto">
          <a:xfrm>
            <a:off x="3635375" y="3833813"/>
            <a:ext cx="5003800" cy="28146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p:cNvSpPr>
            <a:spLocks noGrp="1"/>
          </p:cNvSpPr>
          <p:nvPr>
            <p:ph type="title"/>
          </p:nvPr>
        </p:nvSpPr>
        <p:spPr/>
        <p:txBody>
          <a:bodyPr/>
          <a:lstStyle/>
          <a:p>
            <a:r>
              <a:rPr lang="pl-PL" sz="6000" smtClean="0">
                <a:latin typeface="A Year Without Rain"/>
              </a:rPr>
              <a:t>Making a film</a:t>
            </a:r>
          </a:p>
        </p:txBody>
      </p:sp>
      <p:sp>
        <p:nvSpPr>
          <p:cNvPr id="7171" name="Symbol zastępczy zawartości 2"/>
          <p:cNvSpPr>
            <a:spLocks noGrp="1"/>
          </p:cNvSpPr>
          <p:nvPr>
            <p:ph idx="1"/>
          </p:nvPr>
        </p:nvSpPr>
        <p:spPr/>
        <p:txBody>
          <a:bodyPr/>
          <a:lstStyle/>
          <a:p>
            <a:pPr marL="0" indent="0" algn="just">
              <a:buFont typeface="Arial" pitchFamily="34" charset="0"/>
              <a:buNone/>
            </a:pPr>
            <a:r>
              <a:rPr lang="pl-PL" smtClean="0">
                <a:latin typeface="Arial Narrow" pitchFamily="34" charset="0"/>
              </a:rPr>
              <a:t>The last but not least task was to make a real film. One of us took photos and then, using a video editing programs, made a movie.</a:t>
            </a:r>
          </a:p>
        </p:txBody>
      </p:sp>
      <p:pic>
        <p:nvPicPr>
          <p:cNvPr id="7172" name="Obraz 3"/>
          <p:cNvPicPr>
            <a:picLocks noChangeAspect="1"/>
          </p:cNvPicPr>
          <p:nvPr/>
        </p:nvPicPr>
        <p:blipFill>
          <a:blip r:embed="rId2"/>
          <a:srcRect/>
          <a:stretch>
            <a:fillRect/>
          </a:stretch>
        </p:blipFill>
        <p:spPr bwMode="auto">
          <a:xfrm>
            <a:off x="4716463" y="2852738"/>
            <a:ext cx="4187825" cy="2355850"/>
          </a:xfrm>
          <a:prstGeom prst="rect">
            <a:avLst/>
          </a:prstGeom>
          <a:noFill/>
          <a:ln w="9525">
            <a:noFill/>
            <a:miter lim="800000"/>
            <a:headEnd/>
            <a:tailEnd/>
          </a:ln>
        </p:spPr>
      </p:pic>
      <p:pic>
        <p:nvPicPr>
          <p:cNvPr id="7173" name="Obraz 4"/>
          <p:cNvPicPr>
            <a:picLocks noChangeAspect="1"/>
          </p:cNvPicPr>
          <p:nvPr/>
        </p:nvPicPr>
        <p:blipFill>
          <a:blip r:embed="rId3"/>
          <a:srcRect/>
          <a:stretch>
            <a:fillRect/>
          </a:stretch>
        </p:blipFill>
        <p:spPr bwMode="auto">
          <a:xfrm>
            <a:off x="395288" y="3789363"/>
            <a:ext cx="4032250" cy="226853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00034" y="2714620"/>
            <a:ext cx="7851648" cy="1828800"/>
          </a:xfrm>
        </p:spPr>
        <p:txBody>
          <a:bodyPr>
            <a:normAutofit fontScale="90000"/>
          </a:bodyPr>
          <a:lstStyle/>
          <a:p>
            <a:pPr algn="ct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7. </a:t>
            </a:r>
            <a:r>
              <a:rPr lang="pl-PL" sz="60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Our</a:t>
            </a: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sz="60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highlights</a:t>
            </a: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sz="60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from</a:t>
            </a: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sz="60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a:t>
            </a: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sz="600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blog</a:t>
            </a:r>
            <a: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omic Sans MS" pitchFamily="66" charset="0"/>
              </a:rPr>
              <a:t/>
            </a:r>
            <a:br>
              <a:rPr lang="pl-PL" sz="6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omic Sans MS" pitchFamily="66" charset="0"/>
              </a:rPr>
            </a:br>
            <a:endParaRPr lang="pl-P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071546"/>
            <a:ext cx="8229600" cy="1143008"/>
          </a:xfrm>
        </p:spPr>
        <p:txBody>
          <a:bodyPr rtlCol="0">
            <a:normAutofit fontScale="90000"/>
          </a:bodyPr>
          <a:lstStyle/>
          <a:p>
            <a:pPr algn="ctr" eaLnBrk="1" fontAlgn="auto" hangingPunct="1">
              <a:spcAft>
                <a:spcPts val="0"/>
              </a:spcAft>
              <a:defRPr/>
            </a:pPr>
            <a:r>
              <a:rPr lang="pl-PL" dirty="0" err="1" smtClean="0">
                <a:latin typeface="Adobe Caslon Pro Bold" panose="0205070206050A020403" pitchFamily="18" charset="-18"/>
              </a:rPr>
              <a:t>Our</a:t>
            </a:r>
            <a:r>
              <a:rPr lang="pl-PL" dirty="0" smtClean="0">
                <a:latin typeface="Adobe Caslon Pro Bold" panose="0205070206050A020403" pitchFamily="18" charset="-18"/>
              </a:rPr>
              <a:t> </a:t>
            </a:r>
            <a:r>
              <a:rPr lang="pl-PL" dirty="0" err="1" smtClean="0">
                <a:latin typeface="Adobe Caslon Pro Bold" panose="0205070206050A020403" pitchFamily="18" charset="-18"/>
              </a:rPr>
              <a:t>students</a:t>
            </a:r>
            <a:r>
              <a:rPr lang="pl-PL" dirty="0" smtClean="0">
                <a:latin typeface="Adobe Caslon Pro Bold" panose="0205070206050A020403" pitchFamily="18" charset="-18"/>
              </a:rPr>
              <a:t> </a:t>
            </a:r>
            <a:r>
              <a:rPr lang="pl-PL" dirty="0"/>
              <a:t/>
            </a:r>
            <a:br>
              <a:rPr lang="pl-PL" dirty="0"/>
            </a:br>
            <a:r>
              <a:rPr lang="pl-PL" sz="3600" dirty="0" smtClean="0">
                <a:latin typeface="Adobe Caslon Pro Bold" panose="0205070206050A020403" pitchFamily="18" charset="-18"/>
              </a:rPr>
              <a:t>340</a:t>
            </a:r>
            <a:r>
              <a:rPr lang="en-US" sz="3600" dirty="0" smtClean="0">
                <a:latin typeface="Adobe Caslon Pro Bold" panose="0205070206050A020403" pitchFamily="18" charset="-18"/>
              </a:rPr>
              <a:t> students are taught in 19 classes </a:t>
            </a:r>
            <a:r>
              <a:rPr lang="pl-PL" sz="3600" dirty="0" smtClean="0">
                <a:latin typeface="Adobe Caslon Pro Bold" panose="0205070206050A020403" pitchFamily="18" charset="-18"/>
              </a:rPr>
              <a:t/>
            </a:r>
            <a:br>
              <a:rPr lang="pl-PL" sz="3600" dirty="0" smtClean="0">
                <a:latin typeface="Adobe Caslon Pro Bold" panose="0205070206050A020403" pitchFamily="18" charset="-18"/>
              </a:rPr>
            </a:br>
            <a:r>
              <a:rPr lang="en-US" sz="3600" dirty="0" smtClean="0">
                <a:latin typeface="Adobe Caslon Pro Bold" panose="0205070206050A020403" pitchFamily="18" charset="-18"/>
              </a:rPr>
              <a:t>(</a:t>
            </a:r>
            <a:r>
              <a:rPr lang="pl-PL" sz="3600" dirty="0" smtClean="0">
                <a:latin typeface="Adobe Caslon Pro Bold" panose="0205070206050A020403" pitchFamily="18" charset="-18"/>
              </a:rPr>
              <a:t>1 </a:t>
            </a:r>
            <a:r>
              <a:rPr lang="pl-PL" sz="3600" dirty="0" err="1" smtClean="0">
                <a:latin typeface="Adobe Caslon Pro Bold" panose="0205070206050A020403" pitchFamily="18" charset="-18"/>
              </a:rPr>
              <a:t>kindergarten</a:t>
            </a:r>
            <a:r>
              <a:rPr lang="pl-PL" sz="3600" dirty="0" smtClean="0">
                <a:latin typeface="Adobe Caslon Pro Bold" panose="0205070206050A020403" pitchFamily="18" charset="-18"/>
              </a:rPr>
              <a:t>, </a:t>
            </a:r>
            <a:r>
              <a:rPr lang="en-US" sz="3600" dirty="0" smtClean="0">
                <a:latin typeface="Adobe Caslon Pro Bold" panose="0205070206050A020403" pitchFamily="18" charset="-18"/>
              </a:rPr>
              <a:t>1</a:t>
            </a:r>
            <a:r>
              <a:rPr lang="pl-PL" sz="3600" dirty="0" smtClean="0">
                <a:latin typeface="Adobe Caslon Pro Bold" panose="0205070206050A020403" pitchFamily="18" charset="-18"/>
              </a:rPr>
              <a:t>2</a:t>
            </a:r>
            <a:r>
              <a:rPr lang="en-US" sz="3600" dirty="0" smtClean="0">
                <a:latin typeface="Adobe Caslon Pro Bold" panose="0205070206050A020403" pitchFamily="18" charset="-18"/>
              </a:rPr>
              <a:t> primary classes, 6 middle school classes)</a:t>
            </a:r>
            <a:endParaRPr lang="pl-PL" sz="3600" dirty="0">
              <a:latin typeface="Adobe Caslon Pro Bold" panose="0205070206050A020403" pitchFamily="18" charset="-18"/>
            </a:endParaRPr>
          </a:p>
        </p:txBody>
      </p:sp>
      <p:pic>
        <p:nvPicPr>
          <p:cNvPr id="4099" name="Symbol zastępczy zawartości 3"/>
          <p:cNvPicPr>
            <a:picLocks noGrp="1" noChangeAspect="1"/>
          </p:cNvPicPr>
          <p:nvPr>
            <p:ph idx="1"/>
          </p:nvPr>
        </p:nvPicPr>
        <p:blipFill>
          <a:blip r:embed="rId2"/>
          <a:srcRect/>
          <a:stretch>
            <a:fillRect/>
          </a:stretch>
        </p:blipFill>
        <p:spPr>
          <a:xfrm>
            <a:off x="471488" y="2432050"/>
            <a:ext cx="1828800" cy="1625600"/>
          </a:xfrm>
        </p:spPr>
      </p:pic>
      <p:pic>
        <p:nvPicPr>
          <p:cNvPr id="4100" name="Obraz 4"/>
          <p:cNvPicPr>
            <a:picLocks noChangeAspect="1"/>
          </p:cNvPicPr>
          <p:nvPr/>
        </p:nvPicPr>
        <p:blipFill>
          <a:blip r:embed="rId3"/>
          <a:srcRect/>
          <a:stretch>
            <a:fillRect/>
          </a:stretch>
        </p:blipFill>
        <p:spPr bwMode="auto">
          <a:xfrm>
            <a:off x="2486025" y="2432050"/>
            <a:ext cx="1828800" cy="1625600"/>
          </a:xfrm>
          <a:prstGeom prst="rect">
            <a:avLst/>
          </a:prstGeom>
          <a:noFill/>
          <a:ln w="9525">
            <a:noFill/>
            <a:miter lim="800000"/>
            <a:headEnd/>
            <a:tailEnd/>
          </a:ln>
        </p:spPr>
      </p:pic>
      <p:pic>
        <p:nvPicPr>
          <p:cNvPr id="4101" name="Obraz 5"/>
          <p:cNvPicPr>
            <a:picLocks noChangeAspect="1"/>
          </p:cNvPicPr>
          <p:nvPr/>
        </p:nvPicPr>
        <p:blipFill>
          <a:blip r:embed="rId4"/>
          <a:srcRect/>
          <a:stretch>
            <a:fillRect/>
          </a:stretch>
        </p:blipFill>
        <p:spPr bwMode="auto">
          <a:xfrm>
            <a:off x="4499372" y="2432050"/>
            <a:ext cx="1828800" cy="1625600"/>
          </a:xfrm>
          <a:prstGeom prst="rect">
            <a:avLst/>
          </a:prstGeom>
          <a:noFill/>
          <a:ln w="9525">
            <a:noFill/>
            <a:miter lim="800000"/>
            <a:headEnd/>
            <a:tailEnd/>
          </a:ln>
        </p:spPr>
      </p:pic>
      <p:pic>
        <p:nvPicPr>
          <p:cNvPr id="4102" name="Obraz 6"/>
          <p:cNvPicPr>
            <a:picLocks noChangeAspect="1"/>
          </p:cNvPicPr>
          <p:nvPr/>
        </p:nvPicPr>
        <p:blipFill>
          <a:blip r:embed="rId5" cstate="print"/>
          <a:srcRect/>
          <a:stretch>
            <a:fillRect/>
          </a:stretch>
        </p:blipFill>
        <p:spPr bwMode="auto">
          <a:xfrm>
            <a:off x="471488" y="4313238"/>
            <a:ext cx="1828800" cy="1624012"/>
          </a:xfrm>
          <a:prstGeom prst="rect">
            <a:avLst/>
          </a:prstGeom>
          <a:noFill/>
          <a:ln w="9525">
            <a:noFill/>
            <a:miter lim="800000"/>
            <a:headEnd/>
            <a:tailEnd/>
          </a:ln>
        </p:spPr>
      </p:pic>
      <p:pic>
        <p:nvPicPr>
          <p:cNvPr id="4103" name="Obraz 7"/>
          <p:cNvPicPr>
            <a:picLocks noChangeAspect="1"/>
          </p:cNvPicPr>
          <p:nvPr/>
        </p:nvPicPr>
        <p:blipFill>
          <a:blip r:embed="rId6"/>
          <a:srcRect/>
          <a:stretch>
            <a:fillRect/>
          </a:stretch>
        </p:blipFill>
        <p:spPr bwMode="auto">
          <a:xfrm>
            <a:off x="2441972" y="4316413"/>
            <a:ext cx="1828800" cy="1625600"/>
          </a:xfrm>
          <a:prstGeom prst="rect">
            <a:avLst/>
          </a:prstGeom>
          <a:noFill/>
          <a:ln w="9525">
            <a:noFill/>
            <a:miter lim="800000"/>
            <a:headEnd/>
            <a:tailEnd/>
          </a:ln>
        </p:spPr>
      </p:pic>
      <p:pic>
        <p:nvPicPr>
          <p:cNvPr id="4104" name="Obraz 8"/>
          <p:cNvPicPr>
            <a:picLocks noChangeAspect="1"/>
          </p:cNvPicPr>
          <p:nvPr/>
        </p:nvPicPr>
        <p:blipFill>
          <a:blip r:embed="rId7" cstate="print"/>
          <a:srcRect/>
          <a:stretch>
            <a:fillRect/>
          </a:stretch>
        </p:blipFill>
        <p:spPr bwMode="auto">
          <a:xfrm>
            <a:off x="4499372" y="4313238"/>
            <a:ext cx="1828800" cy="1624012"/>
          </a:xfrm>
          <a:prstGeom prst="rect">
            <a:avLst/>
          </a:prstGeom>
          <a:noFill/>
          <a:ln w="9525">
            <a:noFill/>
            <a:miter lim="800000"/>
            <a:headEnd/>
            <a:tailEnd/>
          </a:ln>
        </p:spPr>
      </p:pic>
      <p:pic>
        <p:nvPicPr>
          <p:cNvPr id="11" name="Obraz 10"/>
          <p:cNvPicPr>
            <a:picLocks noChangeAspect="1"/>
          </p:cNvPicPr>
          <p:nvPr/>
        </p:nvPicPr>
        <p:blipFill>
          <a:blip r:embed="rId8">
            <a:extLst/>
          </a:blip>
          <a:stretch>
            <a:fillRect/>
          </a:stretch>
        </p:blipFill>
        <p:spPr>
          <a:xfrm>
            <a:off x="6513022" y="2490734"/>
            <a:ext cx="2520144" cy="3360192"/>
          </a:xfrm>
          <a:prstGeom prst="rect">
            <a:avLst/>
          </a:prstGeom>
          <a:effectLst>
            <a:glow rad="139700">
              <a:schemeClr val="accent1">
                <a:satMod val="175000"/>
                <a:alpha val="40000"/>
              </a:schemeClr>
            </a:glo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00108"/>
            <a:ext cx="8305800" cy="1143000"/>
          </a:xfrm>
        </p:spPr>
        <p:txBody>
          <a:bodyPr>
            <a:normAutofit/>
          </a:bodyPr>
          <a:lstStyle/>
          <a:p>
            <a:pPr algn="ctr"/>
            <a:r>
              <a:rPr lang="pl-PL" sz="3600" dirty="0" smtClean="0">
                <a:latin typeface="Calibri" pitchFamily="34" charset="0"/>
              </a:rPr>
              <a:t>P</a:t>
            </a:r>
            <a:r>
              <a:rPr lang="en-GB" sz="3600" dirty="0" err="1" smtClean="0">
                <a:latin typeface="Calibri" pitchFamily="34" charset="0"/>
              </a:rPr>
              <a:t>upils</a:t>
            </a:r>
            <a:r>
              <a:rPr lang="en-GB" sz="3600" dirty="0" smtClean="0">
                <a:latin typeface="Calibri" pitchFamily="34" charset="0"/>
              </a:rPr>
              <a:t> construct robots using sets of Lego </a:t>
            </a:r>
            <a:r>
              <a:rPr lang="en-GB" sz="3600" dirty="0" err="1" smtClean="0">
                <a:latin typeface="Calibri" pitchFamily="34" charset="0"/>
              </a:rPr>
              <a:t>Mindstorms</a:t>
            </a:r>
            <a:r>
              <a:rPr lang="en-GB" sz="3600" dirty="0" smtClean="0">
                <a:latin typeface="Calibri" pitchFamily="34" charset="0"/>
              </a:rPr>
              <a:t> EV3</a:t>
            </a:r>
            <a:endParaRPr lang="pl-PL" sz="3600" dirty="0"/>
          </a:p>
        </p:txBody>
      </p:sp>
      <p:pic>
        <p:nvPicPr>
          <p:cNvPr id="3" name="Picture 2" descr="http://4.bp.blogspot.com/-T-8R9EmrCxs/Vl1HX3l4EYI/AAAAAAAAAO0/NntG8TcDq8U/s1600/8.JPG"/>
          <p:cNvPicPr>
            <a:picLocks noChangeAspect="1" noChangeArrowheads="1"/>
          </p:cNvPicPr>
          <p:nvPr/>
        </p:nvPicPr>
        <p:blipFill>
          <a:blip r:embed="rId2"/>
          <a:srcRect/>
          <a:stretch>
            <a:fillRect/>
          </a:stretch>
        </p:blipFill>
        <p:spPr bwMode="auto">
          <a:xfrm>
            <a:off x="1763713" y="2276475"/>
            <a:ext cx="5329237" cy="4105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fontAlgn="auto">
              <a:spcAft>
                <a:spcPts val="0"/>
              </a:spcAft>
              <a:defRPr/>
            </a:pPr>
            <a:r>
              <a:rPr lang="pl-PL" sz="3600" dirty="0" smtClean="0">
                <a:latin typeface="Calibri" pitchFamily="34" charset="0"/>
              </a:rPr>
              <a:t>WE USED LEGO IN OUR MUSIC CLASSROOM AS WELL</a:t>
            </a:r>
            <a:endParaRPr lang="pl-PL" sz="3600" dirty="0">
              <a:latin typeface="Calibri" pitchFamily="34" charset="0"/>
            </a:endParaRPr>
          </a:p>
        </p:txBody>
      </p:sp>
      <p:sp>
        <p:nvSpPr>
          <p:cNvPr id="5123" name="Symbol zastępczy zawartości 2"/>
          <p:cNvSpPr>
            <a:spLocks noGrp="1"/>
          </p:cNvSpPr>
          <p:nvPr>
            <p:ph idx="1"/>
          </p:nvPr>
        </p:nvSpPr>
        <p:spPr/>
        <p:txBody>
          <a:bodyPr/>
          <a:lstStyle/>
          <a:p>
            <a:endParaRPr lang="pl-PL" smtClean="0"/>
          </a:p>
        </p:txBody>
      </p:sp>
      <p:pic>
        <p:nvPicPr>
          <p:cNvPr id="5124" name="Picture 2" descr="https://3.bp.blogspot.com/-KLKsL7XX3jE/WJy26xUlprI/AAAAAAAAAS0/07otT_OZkGgUVVEs5tCknVv0HWuPgc5RACLcB/s1600/IMG_20161118_150451.jpg"/>
          <p:cNvPicPr>
            <a:picLocks noChangeAspect="1" noChangeArrowheads="1"/>
          </p:cNvPicPr>
          <p:nvPr/>
        </p:nvPicPr>
        <p:blipFill>
          <a:blip r:embed="rId2"/>
          <a:srcRect/>
          <a:stretch>
            <a:fillRect/>
          </a:stretch>
        </p:blipFill>
        <p:spPr bwMode="auto">
          <a:xfrm>
            <a:off x="571472" y="1997097"/>
            <a:ext cx="8023225" cy="45037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fontAlgn="auto">
              <a:spcAft>
                <a:spcPts val="0"/>
              </a:spcAft>
              <a:defRPr/>
            </a:pPr>
            <a:r>
              <a:rPr lang="pl-PL" sz="2800" dirty="0" smtClean="0">
                <a:latin typeface="Calibri" pitchFamily="34" charset="0"/>
              </a:rPr>
              <a:t>WE ORGANIZED SCIENCE FAIR AND INVITED SCIENTISTS FROM THE ACADEMY OF SCIENCE</a:t>
            </a:r>
            <a:endParaRPr lang="pl-PL" sz="2800" dirty="0">
              <a:latin typeface="Calibri" pitchFamily="34" charset="0"/>
            </a:endParaRPr>
          </a:p>
        </p:txBody>
      </p:sp>
      <p:pic>
        <p:nvPicPr>
          <p:cNvPr id="6147" name="Picture 2" descr="https://2.bp.blogspot.com/-yX-TueC2ecI/WA9sCqzq6dI/AAAAAAAAAto/BiEB1LS-3rYNxEpHgHZ9wA4VSlmFgpojgCLcB/s1600/WP_20160927_10_34_57_Pro.jpg"/>
          <p:cNvPicPr>
            <a:picLocks noGrp="1" noChangeAspect="1" noChangeArrowheads="1"/>
          </p:cNvPicPr>
          <p:nvPr>
            <p:ph idx="1"/>
          </p:nvPr>
        </p:nvPicPr>
        <p:blipFill>
          <a:blip r:embed="rId2"/>
          <a:srcRect/>
          <a:stretch>
            <a:fillRect/>
          </a:stretch>
        </p:blipFill>
        <p:spPr>
          <a:xfrm>
            <a:off x="0" y="2357430"/>
            <a:ext cx="6454775" cy="3633787"/>
          </a:xfrm>
        </p:spPr>
      </p:pic>
      <p:pic>
        <p:nvPicPr>
          <p:cNvPr id="6148" name="Picture 4" descr="https://1.bp.blogspot.com/-TXcZoIW_ONI/WA9tCXyS8qI/AAAAAAAAAuA/VTIYpQTZrv42TeJ8AUESX2rNThR6IUWWQCLcB/s1600/WP_20160927_11_06_50_Pro.jpg"/>
          <p:cNvPicPr>
            <a:picLocks noChangeAspect="1" noChangeArrowheads="1"/>
          </p:cNvPicPr>
          <p:nvPr/>
        </p:nvPicPr>
        <p:blipFill>
          <a:blip r:embed="rId3"/>
          <a:srcRect/>
          <a:stretch>
            <a:fillRect/>
          </a:stretch>
        </p:blipFill>
        <p:spPr bwMode="auto">
          <a:xfrm>
            <a:off x="6619875" y="1785926"/>
            <a:ext cx="2524125" cy="4737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14338"/>
            <a:ext cx="8229600" cy="1414434"/>
          </a:xfrm>
        </p:spPr>
        <p:txBody>
          <a:bodyPr>
            <a:noAutofit/>
          </a:bodyPr>
          <a:lstStyle/>
          <a:p>
            <a:pPr fontAlgn="auto">
              <a:spcAft>
                <a:spcPts val="0"/>
              </a:spcAft>
              <a:defRPr/>
            </a:pPr>
            <a:r>
              <a:rPr lang="pl-PL" sz="3200" dirty="0" smtClean="0">
                <a:latin typeface="Calibri" pitchFamily="34" charset="0"/>
              </a:rPr>
              <a:t>DURING CONFECTIONERY WORKSHOPS WE LEARNT HOW TO DECORATE MUFFINS</a:t>
            </a:r>
            <a:endParaRPr lang="pl-PL" sz="3200" dirty="0">
              <a:latin typeface="Calibri" pitchFamily="34" charset="0"/>
            </a:endParaRPr>
          </a:p>
        </p:txBody>
      </p:sp>
      <p:sp>
        <p:nvSpPr>
          <p:cNvPr id="7171" name="Symbol zastępczy zawartości 2"/>
          <p:cNvSpPr>
            <a:spLocks noGrp="1"/>
          </p:cNvSpPr>
          <p:nvPr>
            <p:ph idx="1"/>
          </p:nvPr>
        </p:nvSpPr>
        <p:spPr/>
        <p:txBody>
          <a:bodyPr/>
          <a:lstStyle/>
          <a:p>
            <a:endParaRPr lang="pl-PL" smtClean="0"/>
          </a:p>
        </p:txBody>
      </p:sp>
      <p:pic>
        <p:nvPicPr>
          <p:cNvPr id="7172" name="Picture 2" descr="https://3.bp.blogspot.com/-E_vYPWnvKn0/V2U9jGPVCQI/AAAAAAAAAWc/RkKVCstRL_81jAZkLmJu29Dk1vcp6zdrgCLcB/s1600/20160616_120928.jpg"/>
          <p:cNvPicPr>
            <a:picLocks noChangeAspect="1" noChangeArrowheads="1"/>
          </p:cNvPicPr>
          <p:nvPr/>
        </p:nvPicPr>
        <p:blipFill>
          <a:blip r:embed="rId2"/>
          <a:srcRect/>
          <a:stretch>
            <a:fillRect/>
          </a:stretch>
        </p:blipFill>
        <p:spPr bwMode="auto">
          <a:xfrm>
            <a:off x="4643438" y="3727736"/>
            <a:ext cx="4500562" cy="3130264"/>
          </a:xfrm>
          <a:prstGeom prst="rect">
            <a:avLst/>
          </a:prstGeom>
          <a:noFill/>
          <a:ln w="9525">
            <a:noFill/>
            <a:miter lim="800000"/>
            <a:headEnd/>
            <a:tailEnd/>
          </a:ln>
        </p:spPr>
      </p:pic>
      <p:pic>
        <p:nvPicPr>
          <p:cNvPr id="7173" name="Picture 4" descr="https://3.bp.blogspot.com/-X459q9hKtEY/V2U9fRqBIXI/AAAAAAAAAWU/RM1VjhszbB8IW-jzHHK1vlOoJXmy9kMgACLcB/s1600/20160616_113903.jpg"/>
          <p:cNvPicPr>
            <a:picLocks noChangeAspect="1" noChangeArrowheads="1"/>
          </p:cNvPicPr>
          <p:nvPr/>
        </p:nvPicPr>
        <p:blipFill>
          <a:blip r:embed="rId3"/>
          <a:srcRect/>
          <a:stretch>
            <a:fillRect/>
          </a:stretch>
        </p:blipFill>
        <p:spPr bwMode="auto">
          <a:xfrm>
            <a:off x="1" y="2143116"/>
            <a:ext cx="4625956" cy="3313124"/>
          </a:xfrm>
          <a:prstGeom prst="rect">
            <a:avLst/>
          </a:prstGeom>
          <a:noFill/>
          <a:ln w="9525">
            <a:noFill/>
            <a:miter lim="800000"/>
            <a:headEnd/>
            <a:tailEnd/>
          </a:ln>
        </p:spPr>
      </p:pic>
      <p:pic>
        <p:nvPicPr>
          <p:cNvPr id="7174" name="Picture 6" descr="https://2.bp.blogspot.com/-yGts7hbnHdk/V2U9tfEDIxI/AAAAAAAAAWk/0FbqdwDzQAcnr0pkXTKKWW0UqmiWsU6BwCLcB/s1600/20160616_131723.jpg"/>
          <p:cNvPicPr>
            <a:picLocks noChangeAspect="1" noChangeArrowheads="1"/>
          </p:cNvPicPr>
          <p:nvPr/>
        </p:nvPicPr>
        <p:blipFill>
          <a:blip r:embed="rId4"/>
          <a:srcRect/>
          <a:stretch>
            <a:fillRect/>
          </a:stretch>
        </p:blipFill>
        <p:spPr bwMode="auto">
          <a:xfrm>
            <a:off x="5286380" y="1214422"/>
            <a:ext cx="2906712" cy="2540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354162"/>
          </a:xfrm>
        </p:spPr>
        <p:txBody>
          <a:bodyPr>
            <a:normAutofit fontScale="90000"/>
          </a:bodyPr>
          <a:lstStyle/>
          <a:p>
            <a:pPr fontAlgn="auto">
              <a:spcAft>
                <a:spcPts val="0"/>
              </a:spcAft>
              <a:defRPr/>
            </a:pPr>
            <a:r>
              <a:rPr lang="pl-PL" sz="3200" dirty="0" smtClean="0">
                <a:latin typeface="Calibri" pitchFamily="34" charset="0"/>
              </a:rPr>
              <a:t>TO ENHANCE CREATIVE THINKING WE TAKE PART IN A WORLDWIDE COMPETITION </a:t>
            </a:r>
            <a:r>
              <a:rPr lang="pl-PL" sz="3200" i="1" dirty="0" smtClean="0">
                <a:latin typeface="Calibri" pitchFamily="34" charset="0"/>
              </a:rPr>
              <a:t>ODYSSEY OF THE MIND</a:t>
            </a:r>
            <a:endParaRPr lang="pl-PL" sz="3200" dirty="0">
              <a:latin typeface="Calibri" pitchFamily="34" charset="0"/>
            </a:endParaRPr>
          </a:p>
        </p:txBody>
      </p:sp>
      <p:sp>
        <p:nvSpPr>
          <p:cNvPr id="8195" name="Symbol zastępczy zawartości 2"/>
          <p:cNvSpPr>
            <a:spLocks noGrp="1"/>
          </p:cNvSpPr>
          <p:nvPr>
            <p:ph idx="1"/>
          </p:nvPr>
        </p:nvSpPr>
        <p:spPr/>
        <p:txBody>
          <a:bodyPr/>
          <a:lstStyle/>
          <a:p>
            <a:endParaRPr lang="pl-PL" smtClean="0"/>
          </a:p>
        </p:txBody>
      </p:sp>
      <p:pic>
        <p:nvPicPr>
          <p:cNvPr id="8196" name="Picture 2" descr="https://3.bp.blogspot.com/-ie3QfpxzftQ/V0HIdHzczfI/AAAAAAAABQk/ZsetNcxc3rEbrB1WJUAoeA2mnHcZA8z_wCLcB/s1600/13271953_1720390534897932_1503864288_o.jpg"/>
          <p:cNvPicPr>
            <a:picLocks noChangeAspect="1" noChangeArrowheads="1"/>
          </p:cNvPicPr>
          <p:nvPr/>
        </p:nvPicPr>
        <p:blipFill>
          <a:blip r:embed="rId2"/>
          <a:srcRect/>
          <a:stretch>
            <a:fillRect/>
          </a:stretch>
        </p:blipFill>
        <p:spPr bwMode="auto">
          <a:xfrm>
            <a:off x="1331913" y="1773238"/>
            <a:ext cx="6972300" cy="43195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8596" y="2643182"/>
            <a:ext cx="7851648" cy="1828800"/>
          </a:xfrm>
        </p:spPr>
        <p:txBody>
          <a:bodyPr rtlCol="0">
            <a:normAutofit fontScale="90000"/>
          </a:bodyPr>
          <a:lstStyle/>
          <a:p>
            <a:pPr algn="ctr" fontAlgn="auto">
              <a:spcAft>
                <a:spcPts val="0"/>
              </a:spcAft>
              <a:defRPr/>
            </a:pP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8.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Changes</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school</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during</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project</a:t>
            </a:r>
            <a:r>
              <a:rPr lang="pl-PL" dirty="0" smtClean="0"/>
              <a:t/>
            </a:r>
            <a:br>
              <a:rPr lang="pl-PL" dirty="0" smtClean="0"/>
            </a:br>
            <a:endParaRPr lang="pl-PL" dirty="0"/>
          </a:p>
        </p:txBody>
      </p:sp>
      <p:sp>
        <p:nvSpPr>
          <p:cNvPr id="3" name="Podtytuł 2"/>
          <p:cNvSpPr>
            <a:spLocks noGrp="1"/>
          </p:cNvSpPr>
          <p:nvPr>
            <p:ph type="subTitle" idx="1"/>
          </p:nvPr>
        </p:nvSpPr>
        <p:spPr/>
        <p:txBody>
          <a:bodyPr rtlCol="0">
            <a:normAutofit/>
          </a:bodyPr>
          <a:lstStyle/>
          <a:p>
            <a:pPr fontAlgn="auto">
              <a:spcAft>
                <a:spcPts val="0"/>
              </a:spcAft>
              <a:defRPr/>
            </a:pPr>
            <a:endParaRPr lang="pl-PL"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p:cNvSpPr>
            <a:spLocks noGrp="1"/>
          </p:cNvSpPr>
          <p:nvPr>
            <p:ph type="title"/>
          </p:nvPr>
        </p:nvSpPr>
        <p:spPr/>
        <p:txBody>
          <a:bodyPr/>
          <a:lstStyle/>
          <a:p>
            <a:r>
              <a:rPr lang="pl-PL" smtClean="0"/>
              <a:t>We opened a Lego room</a:t>
            </a:r>
          </a:p>
        </p:txBody>
      </p:sp>
      <p:pic>
        <p:nvPicPr>
          <p:cNvPr id="3075" name="Symbol zastępczy zawartości 3" descr="1.jpg"/>
          <p:cNvPicPr>
            <a:picLocks noGrp="1" noChangeAspect="1"/>
          </p:cNvPicPr>
          <p:nvPr>
            <p:ph idx="1"/>
          </p:nvPr>
        </p:nvPicPr>
        <p:blipFill>
          <a:blip r:embed="rId2"/>
          <a:stretch>
            <a:fillRect/>
          </a:stretch>
        </p:blipFill>
        <p:spPr>
          <a:xfrm>
            <a:off x="676374" y="1935163"/>
            <a:ext cx="7791251" cy="4389437"/>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normAutofit fontScale="90000"/>
          </a:bodyPr>
          <a:lstStyle/>
          <a:p>
            <a:pPr fontAlgn="auto">
              <a:spcAft>
                <a:spcPts val="0"/>
              </a:spcAft>
              <a:defRPr/>
            </a:pPr>
            <a:r>
              <a:rPr lang="pl-PL" dirty="0" smtClean="0"/>
              <a:t>We </a:t>
            </a:r>
            <a:r>
              <a:rPr lang="pl-PL" dirty="0" err="1" smtClean="0"/>
              <a:t>have</a:t>
            </a:r>
            <a:r>
              <a:rPr lang="pl-PL" dirty="0" smtClean="0"/>
              <a:t> Lego as a </a:t>
            </a:r>
            <a:r>
              <a:rPr lang="pl-PL" dirty="0" err="1" smtClean="0"/>
              <a:t>regular</a:t>
            </a:r>
            <a:r>
              <a:rPr lang="pl-PL" dirty="0" smtClean="0"/>
              <a:t> </a:t>
            </a:r>
            <a:r>
              <a:rPr lang="pl-PL" dirty="0" err="1" smtClean="0"/>
              <a:t>subject</a:t>
            </a:r>
            <a:r>
              <a:rPr lang="pl-PL" dirty="0" smtClean="0"/>
              <a:t> </a:t>
            </a:r>
            <a:r>
              <a:rPr lang="pl-PL" dirty="0" err="1" smtClean="0"/>
              <a:t>taught</a:t>
            </a:r>
            <a:r>
              <a:rPr lang="pl-PL" dirty="0" smtClean="0"/>
              <a:t> </a:t>
            </a:r>
            <a:r>
              <a:rPr lang="pl-PL" dirty="0" err="1" smtClean="0"/>
              <a:t>in</a:t>
            </a:r>
            <a:r>
              <a:rPr lang="pl-PL" dirty="0" smtClean="0"/>
              <a:t> </a:t>
            </a:r>
            <a:r>
              <a:rPr lang="pl-PL" dirty="0" err="1" smtClean="0"/>
              <a:t>grades</a:t>
            </a:r>
            <a:r>
              <a:rPr lang="pl-PL" dirty="0" smtClean="0"/>
              <a:t> 2 and 3</a:t>
            </a:r>
            <a:endParaRPr lang="pl-PL" dirty="0"/>
          </a:p>
        </p:txBody>
      </p:sp>
      <p:pic>
        <p:nvPicPr>
          <p:cNvPr id="4099" name="Symbol zastępczy zawartości 3" descr="WP_20161219_09_28_47_Pro.jpg"/>
          <p:cNvPicPr>
            <a:picLocks noGrp="1" noChangeAspect="1"/>
          </p:cNvPicPr>
          <p:nvPr>
            <p:ph idx="1"/>
          </p:nvPr>
        </p:nvPicPr>
        <p:blipFill>
          <a:blip r:embed="rId2"/>
          <a:stretch>
            <a:fillRect/>
          </a:stretch>
        </p:blipFill>
        <p:spPr>
          <a:xfrm>
            <a:off x="675918" y="1935163"/>
            <a:ext cx="7792164" cy="438943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normAutofit fontScale="90000"/>
          </a:bodyPr>
          <a:lstStyle/>
          <a:p>
            <a:pPr fontAlgn="auto">
              <a:spcAft>
                <a:spcPts val="0"/>
              </a:spcAft>
              <a:defRPr/>
            </a:pPr>
            <a:r>
              <a:rPr lang="pl-PL" dirty="0" smtClean="0"/>
              <a:t>We </a:t>
            </a:r>
            <a:r>
              <a:rPr lang="pl-PL" dirty="0" err="1" smtClean="0"/>
              <a:t>introduced</a:t>
            </a:r>
            <a:r>
              <a:rPr lang="pl-PL" dirty="0" smtClean="0"/>
              <a:t> </a:t>
            </a:r>
            <a:r>
              <a:rPr lang="pl-PL" dirty="0" err="1" smtClean="0"/>
              <a:t>robotics</a:t>
            </a:r>
            <a:r>
              <a:rPr lang="pl-PL" dirty="0" smtClean="0"/>
              <a:t> </a:t>
            </a:r>
            <a:r>
              <a:rPr lang="pl-PL" dirty="0" err="1" smtClean="0"/>
              <a:t>in</a:t>
            </a:r>
            <a:r>
              <a:rPr lang="pl-PL" dirty="0" smtClean="0"/>
              <a:t> </a:t>
            </a:r>
            <a:r>
              <a:rPr lang="pl-PL" dirty="0" err="1" smtClean="0"/>
              <a:t>our</a:t>
            </a:r>
            <a:r>
              <a:rPr lang="pl-PL" dirty="0" smtClean="0"/>
              <a:t> </a:t>
            </a:r>
            <a:r>
              <a:rPr lang="pl-PL" dirty="0" err="1" smtClean="0"/>
              <a:t>school</a:t>
            </a:r>
            <a:endParaRPr lang="pl-PL" dirty="0"/>
          </a:p>
        </p:txBody>
      </p:sp>
      <p:pic>
        <p:nvPicPr>
          <p:cNvPr id="5123" name="Symbol zastępczy zawartości 3" descr="Robotyka_Erasmus_0015.JPG"/>
          <p:cNvPicPr>
            <a:picLocks noGrp="1" noChangeAspect="1"/>
          </p:cNvPicPr>
          <p:nvPr>
            <p:ph idx="1"/>
          </p:nvPr>
        </p:nvPicPr>
        <p:blipFill>
          <a:blip r:embed="rId2"/>
          <a:srcRect/>
          <a:stretch>
            <a:fillRect/>
          </a:stretch>
        </p:blipFill>
        <p:spPr>
          <a:xfrm>
            <a:off x="1285852" y="2000240"/>
            <a:ext cx="6715125" cy="4491038"/>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ytuł 1"/>
          <p:cNvSpPr>
            <a:spLocks noGrp="1"/>
          </p:cNvSpPr>
          <p:nvPr>
            <p:ph type="title"/>
          </p:nvPr>
        </p:nvSpPr>
        <p:spPr>
          <a:xfrm>
            <a:off x="457200" y="274638"/>
            <a:ext cx="8229600" cy="3582987"/>
          </a:xfrm>
        </p:spPr>
        <p:txBody>
          <a:bodyPr/>
          <a:lstStyle/>
          <a:p>
            <a:r>
              <a:rPr lang="pl-PL" smtClean="0"/>
              <a:t>We are open to new visitors</a:t>
            </a:r>
          </a:p>
        </p:txBody>
      </p:sp>
      <p:sp>
        <p:nvSpPr>
          <p:cNvPr id="6147" name="Symbol zastępczy zawartości 4"/>
          <p:cNvSpPr>
            <a:spLocks noGrp="1"/>
          </p:cNvSpPr>
          <p:nvPr>
            <p:ph idx="1"/>
          </p:nvPr>
        </p:nvSpPr>
        <p:spPr>
          <a:xfrm>
            <a:off x="457200" y="5072063"/>
            <a:ext cx="6115050" cy="1054100"/>
          </a:xfrm>
        </p:spPr>
        <p:txBody>
          <a:bodyPr/>
          <a:lstStyle/>
          <a:p>
            <a:endParaRPr lang="pl-PL"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28992" y="4000504"/>
            <a:ext cx="5111353" cy="269875"/>
          </a:xfrm>
        </p:spPr>
        <p:txBody>
          <a:bodyPr rtlCol="0">
            <a:normAutofit fontScale="90000"/>
          </a:bodyPr>
          <a:lstStyle/>
          <a:p>
            <a:pPr algn="ctr" eaLnBrk="1" fontAlgn="auto" hangingPunct="1">
              <a:spcAft>
                <a:spcPts val="0"/>
              </a:spcAft>
              <a:defRPr/>
            </a:pPr>
            <a:r>
              <a:rPr lang="en-US" dirty="0" smtClean="0"/>
              <a:t/>
            </a:r>
            <a:br>
              <a:rPr lang="en-US" dirty="0" smtClean="0"/>
            </a:br>
            <a:r>
              <a:rPr lang="pl-PL" dirty="0" smtClean="0"/>
              <a:t/>
            </a:r>
            <a:br>
              <a:rPr lang="pl-PL" dirty="0" smtClean="0"/>
            </a:br>
            <a:r>
              <a:rPr lang="pl-PL" dirty="0" smtClean="0"/>
              <a:t/>
            </a:r>
            <a:br>
              <a:rPr lang="pl-PL" dirty="0" smtClean="0"/>
            </a:br>
            <a:r>
              <a:rPr lang="en-US" sz="2700" dirty="0" smtClean="0">
                <a:latin typeface="Adobe Caslon Pro Bold" panose="0205070206050A020403" pitchFamily="18" charset="-18"/>
              </a:rPr>
              <a:t>BTO (</a:t>
            </a:r>
            <a:r>
              <a:rPr lang="en-US" sz="2700" dirty="0" err="1" smtClean="0">
                <a:latin typeface="Adobe Caslon Pro Bold" panose="0205070206050A020403" pitchFamily="18" charset="-18"/>
              </a:rPr>
              <a:t>Białystok</a:t>
            </a:r>
            <a:r>
              <a:rPr lang="en-US" sz="2700" dirty="0" smtClean="0">
                <a:latin typeface="Adobe Caslon Pro Bold" panose="0205070206050A020403" pitchFamily="18" charset="-18"/>
              </a:rPr>
              <a:t>  Educational </a:t>
            </a:r>
            <a:r>
              <a:rPr lang="en-US" sz="2700" dirty="0" err="1" smtClean="0">
                <a:latin typeface="Adobe Caslon Pro Bold" panose="0205070206050A020403" pitchFamily="18" charset="-18"/>
              </a:rPr>
              <a:t>Sociaty</a:t>
            </a:r>
            <a:r>
              <a:rPr lang="en-US" sz="2700" dirty="0" smtClean="0">
                <a:latin typeface="Adobe Caslon Pro Bold" panose="0205070206050A020403" pitchFamily="18" charset="-18"/>
              </a:rPr>
              <a:t>)  - </a:t>
            </a:r>
            <a:r>
              <a:rPr lang="pl-PL" sz="2700" dirty="0" smtClean="0">
                <a:latin typeface="Adobe Caslon Pro Bold" panose="0205070206050A020403" pitchFamily="18" charset="-18"/>
              </a:rPr>
              <a:t/>
            </a:r>
            <a:br>
              <a:rPr lang="pl-PL" sz="2700" dirty="0" smtClean="0">
                <a:latin typeface="Adobe Caslon Pro Bold" panose="0205070206050A020403" pitchFamily="18" charset="-18"/>
              </a:rPr>
            </a:br>
            <a:r>
              <a:rPr lang="en-US" sz="2700" dirty="0" smtClean="0">
                <a:latin typeface="Adobe Caslon Pro Bold" panose="0205070206050A020403" pitchFamily="18" charset="-18"/>
              </a:rPr>
              <a:t>the Board, the Audit Committee and the general Assembly- supervises the activities of the school </a:t>
            </a:r>
            <a:r>
              <a:rPr lang="pl-PL" sz="2700" dirty="0" smtClean="0">
                <a:latin typeface="Adobe Caslon Pro Bold" panose="0205070206050A020403" pitchFamily="18" charset="-18"/>
              </a:rPr>
              <a:t/>
            </a:r>
            <a:br>
              <a:rPr lang="pl-PL" sz="2700" dirty="0" smtClean="0">
                <a:latin typeface="Adobe Caslon Pro Bold" panose="0205070206050A020403" pitchFamily="18" charset="-18"/>
              </a:rPr>
            </a:br>
            <a:r>
              <a:rPr lang="en-US" sz="2700" dirty="0" smtClean="0">
                <a:latin typeface="Adobe Caslon Pro Bold" panose="0205070206050A020403" pitchFamily="18" charset="-18"/>
              </a:rPr>
              <a:t>and the work of the Head Teacher. </a:t>
            </a:r>
            <a:r>
              <a:rPr lang="pl-PL" sz="2700" dirty="0" smtClean="0">
                <a:latin typeface="Adobe Caslon Pro Bold" panose="0205070206050A020403" pitchFamily="18" charset="-18"/>
              </a:rPr>
              <a:t/>
            </a:r>
            <a:br>
              <a:rPr lang="pl-PL" sz="2700" dirty="0" smtClean="0">
                <a:latin typeface="Adobe Caslon Pro Bold" panose="0205070206050A020403" pitchFamily="18" charset="-18"/>
              </a:rPr>
            </a:br>
            <a:r>
              <a:rPr lang="en-US" sz="2700" dirty="0" smtClean="0">
                <a:latin typeface="Adobe Caslon Pro Bold" panose="0205070206050A020403" pitchFamily="18" charset="-18"/>
              </a:rPr>
              <a:t>As individual non-public school </a:t>
            </a:r>
            <a:r>
              <a:rPr lang="pl-PL" sz="2700" dirty="0" err="1" smtClean="0">
                <a:latin typeface="Adobe Caslon Pro Bold" panose="0205070206050A020403" pitchFamily="18" charset="-18"/>
              </a:rPr>
              <a:t>it</a:t>
            </a:r>
            <a:r>
              <a:rPr lang="pl-PL" sz="2700" dirty="0" smtClean="0">
                <a:latin typeface="Adobe Caslon Pro Bold" panose="0205070206050A020403" pitchFamily="18" charset="-18"/>
              </a:rPr>
              <a:t> </a:t>
            </a:r>
            <a:r>
              <a:rPr lang="en-US" sz="2700" dirty="0" smtClean="0">
                <a:latin typeface="Adobe Caslon Pro Bold" panose="0205070206050A020403" pitchFamily="18" charset="-18"/>
              </a:rPr>
              <a:t>is maintained primarily from tuition payments made by parents and subsidies from the state budget.</a:t>
            </a:r>
            <a:endParaRPr lang="pl-PL" sz="2700" dirty="0">
              <a:latin typeface="Adobe Caslon Pro Bold" panose="0205070206050A020403" pitchFamily="18" charset="-18"/>
            </a:endParaRPr>
          </a:p>
        </p:txBody>
      </p:sp>
      <p:pic>
        <p:nvPicPr>
          <p:cNvPr id="5123" name="Symbol zastępczy zawartości 3"/>
          <p:cNvPicPr>
            <a:picLocks noGrp="1" noChangeAspect="1"/>
          </p:cNvPicPr>
          <p:nvPr>
            <p:ph idx="1"/>
          </p:nvPr>
        </p:nvPicPr>
        <p:blipFill>
          <a:blip r:embed="rId2"/>
          <a:stretch>
            <a:fillRect/>
          </a:stretch>
        </p:blipFill>
        <p:spPr>
          <a:xfrm>
            <a:off x="4572000" y="4643446"/>
            <a:ext cx="2439785" cy="1629295"/>
          </a:xfrm>
        </p:spPr>
      </p:pic>
      <p:pic>
        <p:nvPicPr>
          <p:cNvPr id="5124" name="Obraz 4"/>
          <p:cNvPicPr>
            <a:picLocks noChangeAspect="1"/>
          </p:cNvPicPr>
          <p:nvPr/>
        </p:nvPicPr>
        <p:blipFill>
          <a:blip r:embed="rId3"/>
          <a:srcRect/>
          <a:stretch>
            <a:fillRect/>
          </a:stretch>
        </p:blipFill>
        <p:spPr bwMode="auto">
          <a:xfrm>
            <a:off x="190501" y="427039"/>
            <a:ext cx="3126581" cy="625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1071546"/>
            <a:ext cx="8229600" cy="1296987"/>
          </a:xfrm>
        </p:spPr>
        <p:txBody>
          <a:bodyPr rtlCol="0">
            <a:normAutofit fontScale="90000"/>
          </a:bodyPr>
          <a:lstStyle/>
          <a:p>
            <a:pPr fontAlgn="auto">
              <a:spcAft>
                <a:spcPts val="0"/>
              </a:spcAft>
              <a:defRPr/>
            </a:pPr>
            <a:r>
              <a:rPr lang="pl-PL" dirty="0" err="1" smtClean="0"/>
              <a:t>Ombretta</a:t>
            </a:r>
            <a:r>
              <a:rPr lang="pl-PL" dirty="0" smtClean="0"/>
              <a:t> </a:t>
            </a:r>
            <a:r>
              <a:rPr lang="pl-PL" dirty="0" err="1" smtClean="0"/>
              <a:t>from</a:t>
            </a:r>
            <a:r>
              <a:rPr lang="pl-PL" dirty="0" smtClean="0"/>
              <a:t> </a:t>
            </a:r>
            <a:r>
              <a:rPr lang="pl-PL" dirty="0" err="1" smtClean="0"/>
              <a:t>Italy</a:t>
            </a:r>
            <a:r>
              <a:rPr lang="pl-PL" dirty="0" smtClean="0"/>
              <a:t/>
            </a:r>
            <a:br>
              <a:rPr lang="pl-PL" dirty="0" smtClean="0"/>
            </a:br>
            <a:r>
              <a:rPr lang="pl-PL" dirty="0" smtClean="0"/>
              <a:t>and </a:t>
            </a:r>
            <a:r>
              <a:rPr lang="pl-PL" dirty="0" err="1" smtClean="0"/>
              <a:t>Maide</a:t>
            </a:r>
            <a:r>
              <a:rPr lang="pl-PL" dirty="0" smtClean="0"/>
              <a:t> </a:t>
            </a:r>
            <a:r>
              <a:rPr lang="pl-PL" dirty="0" err="1" smtClean="0"/>
              <a:t>from</a:t>
            </a:r>
            <a:r>
              <a:rPr lang="pl-PL" dirty="0" smtClean="0"/>
              <a:t> </a:t>
            </a:r>
            <a:r>
              <a:rPr lang="pl-PL" dirty="0" err="1" smtClean="0"/>
              <a:t>Spain</a:t>
            </a:r>
            <a:r>
              <a:rPr lang="pl-PL" dirty="0" smtClean="0"/>
              <a:t/>
            </a:r>
            <a:br>
              <a:rPr lang="pl-PL" dirty="0" smtClean="0"/>
            </a:br>
            <a:endParaRPr lang="pl-PL" dirty="0"/>
          </a:p>
        </p:txBody>
      </p:sp>
      <p:pic>
        <p:nvPicPr>
          <p:cNvPr id="7171" name="Symbol zastępczy zawartości 3" descr="WP_20170314_09_09_59_Pro.jpg"/>
          <p:cNvPicPr>
            <a:picLocks noGrp="1" noChangeAspect="1"/>
          </p:cNvPicPr>
          <p:nvPr>
            <p:ph sz="half" idx="1"/>
          </p:nvPr>
        </p:nvPicPr>
        <p:blipFill>
          <a:blip r:embed="rId2" cstate="print"/>
          <a:stretch>
            <a:fillRect/>
          </a:stretch>
        </p:blipFill>
        <p:spPr>
          <a:xfrm>
            <a:off x="1228578" y="1920875"/>
            <a:ext cx="2495843" cy="4433888"/>
          </a:xfrm>
        </p:spPr>
      </p:pic>
      <p:pic>
        <p:nvPicPr>
          <p:cNvPr id="7172" name="Symbol zastępczy zawartości 5" descr="WP_20160909_11_19_46_Pro.jpg"/>
          <p:cNvPicPr>
            <a:picLocks noGrp="1" noChangeAspect="1"/>
          </p:cNvPicPr>
          <p:nvPr>
            <p:ph sz="half" idx="2"/>
          </p:nvPr>
        </p:nvPicPr>
        <p:blipFill>
          <a:blip r:embed="rId3" cstate="print"/>
          <a:stretch>
            <a:fillRect/>
          </a:stretch>
        </p:blipFill>
        <p:spPr>
          <a:xfrm>
            <a:off x="4648200" y="3001443"/>
            <a:ext cx="4038600" cy="227275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714375" y="357188"/>
            <a:ext cx="8229600" cy="1143000"/>
          </a:xfrm>
        </p:spPr>
        <p:txBody>
          <a:bodyPr rtlCol="0">
            <a:normAutofit fontScale="90000"/>
          </a:bodyPr>
          <a:lstStyle/>
          <a:p>
            <a:pPr fontAlgn="auto">
              <a:spcAft>
                <a:spcPts val="0"/>
              </a:spcAft>
              <a:defRPr/>
            </a:pPr>
            <a:r>
              <a:rPr lang="pl-PL" sz="2800" dirty="0" smtClean="0"/>
              <a:t>We </a:t>
            </a:r>
            <a:r>
              <a:rPr lang="pl-PL" sz="2800" dirty="0" err="1" smtClean="0"/>
              <a:t>have</a:t>
            </a:r>
            <a:r>
              <a:rPr lang="pl-PL" sz="2800" dirty="0" smtClean="0"/>
              <a:t> </a:t>
            </a:r>
            <a:r>
              <a:rPr lang="pl-PL" sz="2800" dirty="0" err="1" smtClean="0"/>
              <a:t>written</a:t>
            </a:r>
            <a:r>
              <a:rPr lang="pl-PL" sz="2800" dirty="0" smtClean="0"/>
              <a:t> a </a:t>
            </a:r>
            <a:r>
              <a:rPr lang="pl-PL" sz="2800" dirty="0" err="1" smtClean="0"/>
              <a:t>new</a:t>
            </a:r>
            <a:r>
              <a:rPr lang="pl-PL" sz="2800" dirty="0" smtClean="0"/>
              <a:t> </a:t>
            </a:r>
            <a:r>
              <a:rPr lang="pl-PL" sz="2800" dirty="0" err="1" smtClean="0"/>
              <a:t>project</a:t>
            </a:r>
            <a:r>
              <a:rPr lang="pl-PL" sz="2800" dirty="0" smtClean="0"/>
              <a:t> „To </a:t>
            </a:r>
            <a:r>
              <a:rPr lang="pl-PL" sz="2800" dirty="0" err="1" smtClean="0"/>
              <a:t>understand</a:t>
            </a:r>
            <a:r>
              <a:rPr lang="pl-PL" sz="2800" dirty="0" smtClean="0"/>
              <a:t> </a:t>
            </a:r>
            <a:r>
              <a:rPr lang="pl-PL" sz="2800" dirty="0" err="1" smtClean="0"/>
              <a:t>the</a:t>
            </a:r>
            <a:r>
              <a:rPr lang="pl-PL" sz="2800" dirty="0" smtClean="0"/>
              <a:t> </a:t>
            </a:r>
            <a:r>
              <a:rPr lang="pl-PL" sz="2800" dirty="0" err="1" smtClean="0"/>
              <a:t>world</a:t>
            </a:r>
            <a:r>
              <a:rPr lang="pl-PL" sz="2800" dirty="0" smtClean="0"/>
              <a:t>” and </a:t>
            </a:r>
            <a:r>
              <a:rPr lang="pl-PL" sz="2800" dirty="0" err="1" smtClean="0"/>
              <a:t>recieved</a:t>
            </a:r>
            <a:r>
              <a:rPr lang="pl-PL" sz="2800" dirty="0" smtClean="0"/>
              <a:t> </a:t>
            </a:r>
            <a:r>
              <a:rPr lang="pl-PL" sz="2800" dirty="0" err="1" smtClean="0"/>
              <a:t>funds</a:t>
            </a:r>
            <a:r>
              <a:rPr lang="pl-PL" sz="2800" dirty="0" smtClean="0"/>
              <a:t> to buy </a:t>
            </a:r>
            <a:r>
              <a:rPr lang="pl-PL" sz="2800" dirty="0" err="1" smtClean="0"/>
              <a:t>new</a:t>
            </a:r>
            <a:r>
              <a:rPr lang="pl-PL" sz="2800" dirty="0" smtClean="0"/>
              <a:t> Lego </a:t>
            </a:r>
            <a:r>
              <a:rPr lang="pl-PL" sz="2800" dirty="0" err="1" smtClean="0"/>
              <a:t>machines</a:t>
            </a:r>
            <a:r>
              <a:rPr lang="pl-PL" sz="2800" dirty="0" smtClean="0"/>
              <a:t>. </a:t>
            </a:r>
            <a:r>
              <a:rPr lang="pl-PL" sz="2800" dirty="0" err="1" smtClean="0"/>
              <a:t>They</a:t>
            </a:r>
            <a:r>
              <a:rPr lang="pl-PL" sz="2800" dirty="0" smtClean="0"/>
              <a:t> </a:t>
            </a:r>
            <a:r>
              <a:rPr lang="pl-PL" sz="2800" dirty="0" err="1" smtClean="0"/>
              <a:t>have</a:t>
            </a:r>
            <a:r>
              <a:rPr lang="pl-PL" sz="2800" dirty="0" smtClean="0"/>
              <a:t> </a:t>
            </a:r>
            <a:r>
              <a:rPr lang="pl-PL" sz="2800" dirty="0" err="1" smtClean="0"/>
              <a:t>just</a:t>
            </a:r>
            <a:r>
              <a:rPr lang="pl-PL" sz="2800" dirty="0" smtClean="0"/>
              <a:t> </a:t>
            </a:r>
            <a:r>
              <a:rPr lang="pl-PL" sz="2800" dirty="0" err="1" smtClean="0"/>
              <a:t>arrived</a:t>
            </a:r>
            <a:r>
              <a:rPr lang="pl-PL" sz="2800" dirty="0" err="1" smtClean="0">
                <a:sym typeface="Wingdings" pitchFamily="2" charset="2"/>
              </a:rPr>
              <a:t></a:t>
            </a:r>
            <a:endParaRPr lang="pl-PL" sz="2800" dirty="0"/>
          </a:p>
        </p:txBody>
      </p:sp>
      <p:pic>
        <p:nvPicPr>
          <p:cNvPr id="8195" name="Symbol zastępczy zawartości 10" descr="WP_20170310_11_47_41_Pro.jpg"/>
          <p:cNvPicPr>
            <a:picLocks noGrp="1" noChangeAspect="1"/>
          </p:cNvPicPr>
          <p:nvPr>
            <p:ph sz="half" idx="1"/>
          </p:nvPr>
        </p:nvPicPr>
        <p:blipFill>
          <a:blip r:embed="rId2" cstate="print"/>
          <a:stretch>
            <a:fillRect/>
          </a:stretch>
        </p:blipFill>
        <p:spPr>
          <a:xfrm>
            <a:off x="1228578" y="1920875"/>
            <a:ext cx="2495843" cy="4433888"/>
          </a:xfrm>
        </p:spPr>
      </p:pic>
      <p:pic>
        <p:nvPicPr>
          <p:cNvPr id="8196" name="Symbol zastępczy zawartości 11" descr="WP_20170310_11_52_56_Pro.jpg"/>
          <p:cNvPicPr>
            <a:picLocks noGrp="1" noChangeAspect="1"/>
          </p:cNvPicPr>
          <p:nvPr>
            <p:ph sz="half" idx="2"/>
          </p:nvPr>
        </p:nvPicPr>
        <p:blipFill>
          <a:blip r:embed="rId3"/>
          <a:stretch>
            <a:fillRect/>
          </a:stretch>
        </p:blipFill>
        <p:spPr>
          <a:xfrm>
            <a:off x="4648200" y="3001443"/>
            <a:ext cx="4038600" cy="227275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857620" y="1428736"/>
            <a:ext cx="4931569" cy="1325563"/>
          </a:xfrm>
        </p:spPr>
        <p:txBody>
          <a:bodyPr rtlCol="0">
            <a:normAutofit fontScale="90000"/>
          </a:bodyPr>
          <a:lstStyle/>
          <a:p>
            <a:pPr algn="ctr" eaLnBrk="1" fontAlgn="auto" hangingPunct="1">
              <a:spcAft>
                <a:spcPts val="0"/>
              </a:spcAft>
              <a:defRPr/>
            </a:pPr>
            <a:r>
              <a:rPr lang="en-US" dirty="0" smtClean="0"/>
              <a:t/>
            </a:r>
            <a:br>
              <a:rPr lang="en-US" dirty="0" smtClean="0"/>
            </a:br>
            <a:r>
              <a:rPr lang="en-US" sz="3600" b="1" dirty="0" smtClean="0">
                <a:latin typeface="Adobe Caslon Pro Bold" panose="0205070206050A020403" pitchFamily="18" charset="-18"/>
              </a:rPr>
              <a:t>Typical Day</a:t>
            </a:r>
            <a:r>
              <a:rPr lang="en-US" b="1" dirty="0" smtClean="0">
                <a:latin typeface="Adobe Caslon Pro Bold" panose="0205070206050A020403" pitchFamily="18" charset="-18"/>
              </a:rPr>
              <a:t/>
            </a:r>
            <a:br>
              <a:rPr lang="en-US" b="1" dirty="0" smtClean="0">
                <a:latin typeface="Adobe Caslon Pro Bold" panose="0205070206050A020403" pitchFamily="18" charset="-18"/>
              </a:rPr>
            </a:br>
            <a:r>
              <a:rPr lang="en-US" sz="1600" b="1" dirty="0" smtClean="0">
                <a:latin typeface="Adobe Caslon Pro Bold" panose="0205070206050A020403" pitchFamily="18" charset="-18"/>
              </a:rPr>
              <a:t>The lessons start at 8 am. One lesson takes 45 minutes. </a:t>
            </a:r>
            <a:r>
              <a:rPr lang="pl-PL" sz="1600" b="1" dirty="0" smtClean="0">
                <a:latin typeface="Adobe Caslon Pro Bold" panose="0205070206050A020403" pitchFamily="18" charset="-18"/>
              </a:rPr>
              <a:t/>
            </a:r>
            <a:br>
              <a:rPr lang="pl-PL" sz="1600" b="1" dirty="0" smtClean="0">
                <a:latin typeface="Adobe Caslon Pro Bold" panose="0205070206050A020403" pitchFamily="18" charset="-18"/>
              </a:rPr>
            </a:br>
            <a:r>
              <a:rPr lang="en-US" sz="1600" b="1" dirty="0" smtClean="0">
                <a:latin typeface="Adobe Caslon Pro Bold" panose="0205070206050A020403" pitchFamily="18" charset="-18"/>
              </a:rPr>
              <a:t>The breaks between the lessons last from 5 to 15 minutes.</a:t>
            </a:r>
            <a:br>
              <a:rPr lang="en-US" sz="1600" b="1" dirty="0" smtClean="0">
                <a:latin typeface="Adobe Caslon Pro Bold" panose="0205070206050A020403" pitchFamily="18" charset="-18"/>
              </a:rPr>
            </a:br>
            <a:r>
              <a:rPr lang="en-US" sz="1600" b="1" dirty="0" smtClean="0">
                <a:latin typeface="Adobe Caslon Pro Bold" panose="0205070206050A020403" pitchFamily="18" charset="-18"/>
              </a:rPr>
              <a:t>The 15 minutes breaks are called "the snack break" and "the lunch break".</a:t>
            </a:r>
            <a:br>
              <a:rPr lang="en-US" sz="1600" b="1" dirty="0" smtClean="0">
                <a:latin typeface="Adobe Caslon Pro Bold" panose="0205070206050A020403" pitchFamily="18" charset="-18"/>
              </a:rPr>
            </a:br>
            <a:r>
              <a:rPr lang="en-US" sz="1600" b="1" dirty="0" smtClean="0">
                <a:latin typeface="Adobe Caslon Pro Bold" panose="0205070206050A020403" pitchFamily="18" charset="-18"/>
              </a:rPr>
              <a:t>In the grades 1-3</a:t>
            </a:r>
            <a:r>
              <a:rPr lang="pl-PL" sz="1600" b="1" dirty="0" smtClean="0">
                <a:latin typeface="Adobe Caslon Pro Bold" panose="0205070206050A020403" pitchFamily="18" charset="-18"/>
              </a:rPr>
              <a:t> </a:t>
            </a:r>
            <a:r>
              <a:rPr lang="en-US" sz="1600" b="1" dirty="0" smtClean="0">
                <a:latin typeface="Adobe Caslon Pro Bold" panose="0205070206050A020403" pitchFamily="18" charset="-18"/>
              </a:rPr>
              <a:t>there is one teacher that teaches all the subjects except for English</a:t>
            </a:r>
            <a:r>
              <a:rPr lang="pl-PL" sz="1600" b="1" dirty="0" smtClean="0">
                <a:latin typeface="Adobe Caslon Pro Bold" panose="0205070206050A020403" pitchFamily="18" charset="-18"/>
              </a:rPr>
              <a:t> and</a:t>
            </a:r>
            <a:r>
              <a:rPr lang="en-US" sz="1600" b="1" dirty="0" smtClean="0">
                <a:latin typeface="Adobe Caslon Pro Bold" panose="0205070206050A020403" pitchFamily="18" charset="-18"/>
              </a:rPr>
              <a:t> R</a:t>
            </a:r>
            <a:r>
              <a:rPr lang="pl-PL" sz="1600" b="1" dirty="0" err="1" smtClean="0">
                <a:latin typeface="Adobe Caslon Pro Bold" panose="0205070206050A020403" pitchFamily="18" charset="-18"/>
              </a:rPr>
              <a:t>eligious</a:t>
            </a:r>
            <a:r>
              <a:rPr lang="pl-PL" sz="1600" b="1" dirty="0" smtClean="0">
                <a:latin typeface="Adobe Caslon Pro Bold" panose="0205070206050A020403" pitchFamily="18" charset="-18"/>
              </a:rPr>
              <a:t> </a:t>
            </a:r>
            <a:r>
              <a:rPr lang="en-US" sz="1600" b="1" dirty="0" smtClean="0">
                <a:latin typeface="Adobe Caslon Pro Bold" panose="0205070206050A020403" pitchFamily="18" charset="-18"/>
              </a:rPr>
              <a:t>E</a:t>
            </a:r>
            <a:r>
              <a:rPr lang="pl-PL" sz="1600" b="1" dirty="0" err="1" smtClean="0">
                <a:latin typeface="Adobe Caslon Pro Bold" panose="0205070206050A020403" pitchFamily="18" charset="-18"/>
              </a:rPr>
              <a:t>ducation</a:t>
            </a:r>
            <a:r>
              <a:rPr lang="en-US" sz="1600" b="1" dirty="0" smtClean="0">
                <a:latin typeface="Adobe Caslon Pro Bold" panose="0205070206050A020403" pitchFamily="18" charset="-18"/>
              </a:rPr>
              <a:t>. Since the 4th grade each lesson is dedicated to </a:t>
            </a:r>
            <a:r>
              <a:rPr lang="pl-PL" sz="1600" b="1" dirty="0" smtClean="0">
                <a:latin typeface="Adobe Caslon Pro Bold" panose="0205070206050A020403" pitchFamily="18" charset="-18"/>
              </a:rPr>
              <a:t>a </a:t>
            </a:r>
            <a:r>
              <a:rPr lang="en-US" sz="1600" b="1" dirty="0" smtClean="0">
                <a:latin typeface="Adobe Caslon Pro Bold" panose="0205070206050A020403" pitchFamily="18" charset="-18"/>
              </a:rPr>
              <a:t>different subject and each subject is taught by </a:t>
            </a:r>
            <a:r>
              <a:rPr lang="pl-PL" sz="1600" b="1" dirty="0" smtClean="0">
                <a:latin typeface="Adobe Caslon Pro Bold" panose="0205070206050A020403" pitchFamily="18" charset="-18"/>
              </a:rPr>
              <a:t>a </a:t>
            </a:r>
            <a:r>
              <a:rPr lang="en-US" sz="1600" b="1" dirty="0" smtClean="0">
                <a:latin typeface="Adobe Caslon Pro Bold" panose="0205070206050A020403" pitchFamily="18" charset="-18"/>
              </a:rPr>
              <a:t>different teacher.</a:t>
            </a:r>
            <a:r>
              <a:rPr lang="pl-PL" sz="1600" b="1" dirty="0" smtClean="0">
                <a:latin typeface="Adobe Caslon Pro Bold" panose="0205070206050A020403" pitchFamily="18" charset="-18"/>
              </a:rPr>
              <a:t> </a:t>
            </a:r>
            <a:r>
              <a:rPr lang="en-US" sz="1600" b="1" dirty="0" smtClean="0">
                <a:latin typeface="Adobe Caslon Pro Bold" panose="0205070206050A020403" pitchFamily="18" charset="-18"/>
              </a:rPr>
              <a:t>The classes usually end at around 1 pm and students start their additional activities or go to the </a:t>
            </a:r>
            <a:r>
              <a:rPr lang="pl-PL" sz="1600" b="1" dirty="0" err="1" smtClean="0">
                <a:latin typeface="Adobe Caslon Pro Bold" panose="0205070206050A020403" pitchFamily="18" charset="-18"/>
              </a:rPr>
              <a:t>day</a:t>
            </a:r>
            <a:r>
              <a:rPr lang="pl-PL" sz="1600" b="1" dirty="0" smtClean="0">
                <a:latin typeface="Adobe Caslon Pro Bold" panose="0205070206050A020403" pitchFamily="18" charset="-18"/>
              </a:rPr>
              <a:t> </a:t>
            </a:r>
            <a:r>
              <a:rPr lang="pl-PL" sz="1600" b="1" dirty="0" err="1" smtClean="0">
                <a:latin typeface="Adobe Caslon Pro Bold" panose="0205070206050A020403" pitchFamily="18" charset="-18"/>
              </a:rPr>
              <a:t>care</a:t>
            </a:r>
            <a:r>
              <a:rPr lang="pl-PL" sz="1600" b="1" dirty="0" smtClean="0">
                <a:latin typeface="Adobe Caslon Pro Bold" panose="0205070206050A020403" pitchFamily="18" charset="-18"/>
              </a:rPr>
              <a:t> </a:t>
            </a:r>
            <a:r>
              <a:rPr lang="pl-PL" sz="1600" b="1" dirty="0" err="1" smtClean="0">
                <a:latin typeface="Adobe Caslon Pro Bold" panose="0205070206050A020403" pitchFamily="18" charset="-18"/>
              </a:rPr>
              <a:t>club</a:t>
            </a:r>
            <a:r>
              <a:rPr lang="en-US" sz="1600" b="1" dirty="0" smtClean="0">
                <a:latin typeface="Adobe Caslon Pro Bold" panose="0205070206050A020403" pitchFamily="18" charset="-18"/>
              </a:rPr>
              <a:t>.</a:t>
            </a:r>
            <a:br>
              <a:rPr lang="en-US" sz="1600" b="1" dirty="0" smtClean="0">
                <a:latin typeface="Adobe Caslon Pro Bold" panose="0205070206050A020403" pitchFamily="18" charset="-18"/>
              </a:rPr>
            </a:br>
            <a:r>
              <a:rPr lang="pl-PL" sz="1600" b="1" dirty="0" err="1" smtClean="0">
                <a:latin typeface="Adobe Caslon Pro Bold" panose="0205070206050A020403" pitchFamily="18" charset="-18"/>
              </a:rPr>
              <a:t>The</a:t>
            </a:r>
            <a:r>
              <a:rPr lang="pl-PL" sz="1600" b="1" dirty="0" smtClean="0">
                <a:latin typeface="Adobe Caslon Pro Bold" panose="0205070206050A020403" pitchFamily="18" charset="-18"/>
              </a:rPr>
              <a:t> </a:t>
            </a:r>
            <a:r>
              <a:rPr lang="pl-PL" sz="1600" b="1" dirty="0" err="1" smtClean="0">
                <a:latin typeface="Adobe Caslon Pro Bold" panose="0205070206050A020403" pitchFamily="18" charset="-18"/>
              </a:rPr>
              <a:t>day</a:t>
            </a:r>
            <a:r>
              <a:rPr lang="pl-PL" sz="1600" b="1" dirty="0" smtClean="0">
                <a:latin typeface="Adobe Caslon Pro Bold" panose="0205070206050A020403" pitchFamily="18" charset="-18"/>
              </a:rPr>
              <a:t> </a:t>
            </a:r>
            <a:r>
              <a:rPr lang="pl-PL" sz="1600" b="1" dirty="0" err="1" smtClean="0">
                <a:latin typeface="Adobe Caslon Pro Bold" panose="0205070206050A020403" pitchFamily="18" charset="-18"/>
              </a:rPr>
              <a:t>care</a:t>
            </a:r>
            <a:r>
              <a:rPr lang="pl-PL" sz="1600" b="1" dirty="0" smtClean="0">
                <a:latin typeface="Adobe Caslon Pro Bold" panose="0205070206050A020403" pitchFamily="18" charset="-18"/>
              </a:rPr>
              <a:t> </a:t>
            </a:r>
            <a:r>
              <a:rPr lang="pl-PL" sz="1600" b="1" dirty="0" err="1" smtClean="0">
                <a:latin typeface="Adobe Caslon Pro Bold" panose="0205070206050A020403" pitchFamily="18" charset="-18"/>
              </a:rPr>
              <a:t>club</a:t>
            </a:r>
            <a:r>
              <a:rPr lang="pl-PL" sz="1600" b="1" dirty="0" smtClean="0">
                <a:latin typeface="Adobe Caslon Pro Bold" panose="0205070206050A020403" pitchFamily="18" charset="-18"/>
              </a:rPr>
              <a:t> </a:t>
            </a:r>
            <a:r>
              <a:rPr lang="en-US" sz="1600" b="1" dirty="0" smtClean="0">
                <a:latin typeface="Adobe Caslon Pro Bold" panose="0205070206050A020403" pitchFamily="18" charset="-18"/>
              </a:rPr>
              <a:t>run</a:t>
            </a:r>
            <a:r>
              <a:rPr lang="pl-PL" sz="1600" b="1" dirty="0" smtClean="0">
                <a:latin typeface="Adobe Caslon Pro Bold" panose="0205070206050A020403" pitchFamily="18" charset="-18"/>
              </a:rPr>
              <a:t>s</a:t>
            </a:r>
            <a:r>
              <a:rPr lang="en-US" sz="1600" b="1" dirty="0" smtClean="0">
                <a:latin typeface="Adobe Caslon Pro Bold" panose="0205070206050A020403" pitchFamily="18" charset="-18"/>
              </a:rPr>
              <a:t> from 7.00 am to 5 pm.</a:t>
            </a:r>
            <a:endParaRPr lang="pl-PL" sz="1600" b="1" dirty="0">
              <a:latin typeface="Adobe Caslon Pro Bold" panose="0205070206050A020403" pitchFamily="18" charset="-18"/>
            </a:endParaRPr>
          </a:p>
        </p:txBody>
      </p:sp>
      <p:pic>
        <p:nvPicPr>
          <p:cNvPr id="6147" name="Symbol zastępczy zawartości 3"/>
          <p:cNvPicPr>
            <a:picLocks noGrp="1" noChangeAspect="1"/>
          </p:cNvPicPr>
          <p:nvPr>
            <p:ph idx="1"/>
          </p:nvPr>
        </p:nvPicPr>
        <p:blipFill>
          <a:blip r:embed="rId2"/>
          <a:stretch>
            <a:fillRect/>
          </a:stretch>
        </p:blipFill>
        <p:spPr>
          <a:xfrm>
            <a:off x="3643307" y="2729793"/>
            <a:ext cx="5500694" cy="4128207"/>
          </a:xfrm>
        </p:spPr>
      </p:pic>
      <p:pic>
        <p:nvPicPr>
          <p:cNvPr id="6148" name="Obraz 4"/>
          <p:cNvPicPr>
            <a:picLocks noChangeAspect="1"/>
          </p:cNvPicPr>
          <p:nvPr/>
        </p:nvPicPr>
        <p:blipFill>
          <a:blip r:embed="rId3"/>
          <a:srcRect/>
          <a:stretch>
            <a:fillRect/>
          </a:stretch>
        </p:blipFill>
        <p:spPr bwMode="auto">
          <a:xfrm>
            <a:off x="0" y="400050"/>
            <a:ext cx="3638550"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p:cNvSpPr>
            <a:spLocks noGrp="1"/>
          </p:cNvSpPr>
          <p:nvPr>
            <p:ph type="title"/>
          </p:nvPr>
        </p:nvSpPr>
        <p:spPr>
          <a:xfrm>
            <a:off x="616744" y="236538"/>
            <a:ext cx="7886700" cy="1325562"/>
          </a:xfrm>
        </p:spPr>
        <p:txBody>
          <a:bodyPr>
            <a:normAutofit/>
          </a:bodyPr>
          <a:lstStyle/>
          <a:p>
            <a:pPr eaLnBrk="1" hangingPunct="1"/>
            <a:r>
              <a:rPr lang="pl-PL" sz="1800" b="1" dirty="0" smtClean="0">
                <a:latin typeface="Adobe Caslon Pro Bold"/>
              </a:rPr>
              <a:t>A</a:t>
            </a:r>
            <a:r>
              <a:rPr lang="en-US" sz="1800" b="1" dirty="0" smtClean="0">
                <a:latin typeface="Adobe Caslon Pro Bold"/>
              </a:rPr>
              <a:t> modern computer lab, classrooms equipped with interactive boards, a Lego room, a library, a modern </a:t>
            </a:r>
            <a:r>
              <a:rPr lang="en-US" sz="1800" b="1" dirty="0" err="1" smtClean="0">
                <a:latin typeface="Adobe Caslon Pro Bold"/>
              </a:rPr>
              <a:t>gy</a:t>
            </a:r>
            <a:r>
              <a:rPr lang="pl-PL" sz="1800" b="1" dirty="0" smtClean="0">
                <a:latin typeface="Adobe Caslon Pro Bold"/>
              </a:rPr>
              <a:t>m and</a:t>
            </a:r>
            <a:r>
              <a:rPr lang="en-US" sz="1800" b="1" dirty="0" smtClean="0">
                <a:latin typeface="Adobe Caslon Pro Bold"/>
              </a:rPr>
              <a:t> a canteen</a:t>
            </a:r>
            <a:r>
              <a:rPr lang="pl-PL" sz="1800" b="1" dirty="0" smtClean="0">
                <a:latin typeface="Adobe Caslon Pro Bold"/>
              </a:rPr>
              <a:t> </a:t>
            </a:r>
            <a:r>
              <a:rPr lang="pl-PL" sz="1800" b="1" dirty="0" err="1" smtClean="0">
                <a:latin typeface="Adobe Caslon Pro Bold"/>
              </a:rPr>
              <a:t>are</a:t>
            </a:r>
            <a:r>
              <a:rPr lang="pl-PL" sz="1800" b="1" dirty="0" smtClean="0">
                <a:latin typeface="Adobe Caslon Pro Bold"/>
              </a:rPr>
              <a:t> a</a:t>
            </a:r>
            <a:r>
              <a:rPr lang="en-US" sz="1800" b="1" dirty="0" err="1" smtClean="0">
                <a:latin typeface="Adobe Caslon Pro Bold"/>
              </a:rPr>
              <a:t>vailable</a:t>
            </a:r>
            <a:r>
              <a:rPr lang="en-US" sz="1800" b="1" dirty="0" smtClean="0">
                <a:latin typeface="Adobe Caslon Pro Bold"/>
              </a:rPr>
              <a:t> to students and teachers</a:t>
            </a:r>
            <a:r>
              <a:rPr lang="pl-PL" sz="1800" b="1" dirty="0" smtClean="0">
                <a:latin typeface="Adobe Caslon Pro Bold"/>
              </a:rPr>
              <a:t>.</a:t>
            </a:r>
            <a:r>
              <a:rPr lang="en-US" sz="1800" b="1" dirty="0" smtClean="0">
                <a:latin typeface="Adobe Caslon Pro Bold"/>
              </a:rPr>
              <a:t> </a:t>
            </a:r>
            <a:br>
              <a:rPr lang="en-US" sz="1800" b="1" dirty="0" smtClean="0">
                <a:latin typeface="Adobe Caslon Pro Bold"/>
              </a:rPr>
            </a:br>
            <a:r>
              <a:rPr lang="en-US" sz="1800" b="1" dirty="0" smtClean="0">
                <a:latin typeface="Adobe Caslon Pro Bold"/>
              </a:rPr>
              <a:t>On warm, sunny days students  play in the sports field and a playground.</a:t>
            </a:r>
            <a:endParaRPr lang="pl-PL" sz="1800" b="1" dirty="0" smtClean="0">
              <a:latin typeface="Adobe Caslon Pro Bold"/>
            </a:endParaRPr>
          </a:p>
        </p:txBody>
      </p:sp>
      <p:pic>
        <p:nvPicPr>
          <p:cNvPr id="7171" name="Obraz 3"/>
          <p:cNvPicPr>
            <a:picLocks noChangeAspect="1"/>
          </p:cNvPicPr>
          <p:nvPr/>
        </p:nvPicPr>
        <p:blipFill>
          <a:blip r:embed="rId2"/>
          <a:srcRect/>
          <a:stretch>
            <a:fillRect/>
          </a:stretch>
        </p:blipFill>
        <p:spPr bwMode="auto">
          <a:xfrm>
            <a:off x="7144" y="1609726"/>
            <a:ext cx="2886075" cy="2263775"/>
          </a:xfrm>
          <a:prstGeom prst="rect">
            <a:avLst/>
          </a:prstGeom>
          <a:noFill/>
          <a:ln w="9525">
            <a:noFill/>
            <a:miter lim="800000"/>
            <a:headEnd/>
            <a:tailEnd/>
          </a:ln>
        </p:spPr>
      </p:pic>
      <p:pic>
        <p:nvPicPr>
          <p:cNvPr id="7172" name="Obraz 4"/>
          <p:cNvPicPr>
            <a:picLocks noChangeAspect="1"/>
          </p:cNvPicPr>
          <p:nvPr/>
        </p:nvPicPr>
        <p:blipFill>
          <a:blip r:embed="rId3" cstate="print"/>
          <a:srcRect/>
          <a:stretch>
            <a:fillRect/>
          </a:stretch>
        </p:blipFill>
        <p:spPr bwMode="auto">
          <a:xfrm>
            <a:off x="2999185" y="1609725"/>
            <a:ext cx="2244328" cy="2293938"/>
          </a:xfrm>
          <a:prstGeom prst="rect">
            <a:avLst/>
          </a:prstGeom>
          <a:noFill/>
          <a:ln w="9525">
            <a:noFill/>
            <a:miter lim="800000"/>
            <a:headEnd/>
            <a:tailEnd/>
          </a:ln>
        </p:spPr>
      </p:pic>
      <p:pic>
        <p:nvPicPr>
          <p:cNvPr id="7173" name="Obraz 5"/>
          <p:cNvPicPr>
            <a:picLocks noChangeAspect="1"/>
          </p:cNvPicPr>
          <p:nvPr/>
        </p:nvPicPr>
        <p:blipFill>
          <a:blip r:embed="rId4"/>
          <a:srcRect/>
          <a:stretch>
            <a:fillRect/>
          </a:stretch>
        </p:blipFill>
        <p:spPr bwMode="auto">
          <a:xfrm>
            <a:off x="5322094" y="1603375"/>
            <a:ext cx="2068116" cy="2300288"/>
          </a:xfrm>
          <a:prstGeom prst="rect">
            <a:avLst/>
          </a:prstGeom>
          <a:noFill/>
          <a:ln w="9525">
            <a:noFill/>
            <a:miter lim="800000"/>
            <a:headEnd/>
            <a:tailEnd/>
          </a:ln>
        </p:spPr>
      </p:pic>
      <p:pic>
        <p:nvPicPr>
          <p:cNvPr id="7174" name="Obraz 6"/>
          <p:cNvPicPr>
            <a:picLocks noChangeAspect="1"/>
          </p:cNvPicPr>
          <p:nvPr/>
        </p:nvPicPr>
        <p:blipFill>
          <a:blip r:embed="rId5"/>
          <a:srcRect/>
          <a:stretch>
            <a:fillRect/>
          </a:stretch>
        </p:blipFill>
        <p:spPr bwMode="auto">
          <a:xfrm>
            <a:off x="7144" y="4097339"/>
            <a:ext cx="2430066" cy="2320925"/>
          </a:xfrm>
          <a:prstGeom prst="rect">
            <a:avLst/>
          </a:prstGeom>
          <a:noFill/>
          <a:ln w="9525">
            <a:noFill/>
            <a:miter lim="800000"/>
            <a:headEnd/>
            <a:tailEnd/>
          </a:ln>
        </p:spPr>
      </p:pic>
      <p:pic>
        <p:nvPicPr>
          <p:cNvPr id="7175" name="Obraz 7"/>
          <p:cNvPicPr>
            <a:picLocks noChangeAspect="1"/>
          </p:cNvPicPr>
          <p:nvPr/>
        </p:nvPicPr>
        <p:blipFill>
          <a:blip r:embed="rId6"/>
          <a:srcRect/>
          <a:stretch>
            <a:fillRect/>
          </a:stretch>
        </p:blipFill>
        <p:spPr bwMode="auto">
          <a:xfrm>
            <a:off x="2505075" y="4097339"/>
            <a:ext cx="2237185" cy="2320925"/>
          </a:xfrm>
          <a:prstGeom prst="rect">
            <a:avLst/>
          </a:prstGeom>
          <a:noFill/>
          <a:ln w="9525">
            <a:noFill/>
            <a:miter lim="800000"/>
            <a:headEnd/>
            <a:tailEnd/>
          </a:ln>
        </p:spPr>
      </p:pic>
      <p:pic>
        <p:nvPicPr>
          <p:cNvPr id="7176" name="Obraz 8"/>
          <p:cNvPicPr>
            <a:picLocks noChangeAspect="1"/>
          </p:cNvPicPr>
          <p:nvPr/>
        </p:nvPicPr>
        <p:blipFill>
          <a:blip r:embed="rId7" cstate="print"/>
          <a:srcRect/>
          <a:stretch>
            <a:fillRect/>
          </a:stretch>
        </p:blipFill>
        <p:spPr bwMode="auto">
          <a:xfrm>
            <a:off x="4810125" y="4097339"/>
            <a:ext cx="2245519" cy="2320925"/>
          </a:xfrm>
          <a:prstGeom prst="rect">
            <a:avLst/>
          </a:prstGeom>
          <a:noFill/>
          <a:ln w="9525">
            <a:noFill/>
            <a:miter lim="800000"/>
            <a:headEnd/>
            <a:tailEnd/>
          </a:ln>
        </p:spPr>
      </p:pic>
      <p:pic>
        <p:nvPicPr>
          <p:cNvPr id="7177" name="Obraz 10"/>
          <p:cNvPicPr>
            <a:picLocks noChangeAspect="1"/>
          </p:cNvPicPr>
          <p:nvPr/>
        </p:nvPicPr>
        <p:blipFill>
          <a:blip r:embed="rId8"/>
          <a:srcRect/>
          <a:stretch>
            <a:fillRect/>
          </a:stretch>
        </p:blipFill>
        <p:spPr bwMode="auto">
          <a:xfrm>
            <a:off x="7123510" y="4168775"/>
            <a:ext cx="2020490" cy="2103438"/>
          </a:xfrm>
          <a:prstGeom prst="rect">
            <a:avLst/>
          </a:prstGeom>
          <a:noFill/>
          <a:ln w="9525">
            <a:noFill/>
            <a:miter lim="800000"/>
            <a:headEnd/>
            <a:tailEnd/>
          </a:ln>
        </p:spPr>
      </p:pic>
      <p:pic>
        <p:nvPicPr>
          <p:cNvPr id="7178" name="Obraz 11"/>
          <p:cNvPicPr>
            <a:picLocks noChangeAspect="1"/>
          </p:cNvPicPr>
          <p:nvPr/>
        </p:nvPicPr>
        <p:blipFill>
          <a:blip r:embed="rId9"/>
          <a:srcRect/>
          <a:stretch>
            <a:fillRect/>
          </a:stretch>
        </p:blipFill>
        <p:spPr bwMode="auto">
          <a:xfrm>
            <a:off x="7512844" y="1781176"/>
            <a:ext cx="1631156" cy="203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57224" y="1857364"/>
            <a:ext cx="7407275" cy="2139950"/>
          </a:xfrm>
        </p:spPr>
        <p:txBody>
          <a:bodyPr>
            <a:normAutofit fontScale="90000"/>
          </a:bodyPr>
          <a:lstStyle/>
          <a:p>
            <a:pPr eaLnBrk="1" fontAlgn="auto" hangingPunct="1">
              <a:spcAft>
                <a:spcPts val="0"/>
              </a:spcAft>
              <a:defRPr/>
            </a:pP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Working</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with</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Lego</a:t>
            </a:r>
            <a:b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Snow</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White and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Seven</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Dwarfs</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story </a:t>
            </a:r>
            <a:r>
              <a:rPr lang="pl-PL"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building</a:t>
            </a:r>
            <a:r>
              <a:rPr lang="pl-P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endParaRPr lang="pl-P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195" name="Podtytuł 2"/>
          <p:cNvSpPr>
            <a:spLocks noGrp="1"/>
          </p:cNvSpPr>
          <p:nvPr>
            <p:ph type="subTitle" idx="1"/>
          </p:nvPr>
        </p:nvSpPr>
        <p:spPr>
          <a:xfrm>
            <a:off x="1357290" y="4143380"/>
            <a:ext cx="7407275" cy="1500188"/>
          </a:xfrm>
        </p:spPr>
        <p:txBody>
          <a:bodyPr/>
          <a:lstStyle/>
          <a:p>
            <a:pPr marL="26988" eaLnBrk="1" hangingPunct="1"/>
            <a:endParaRPr lang="pl-PL" dirty="0" smtClean="0">
              <a:solidFill>
                <a:schemeClr val="tx1"/>
              </a:solidFill>
            </a:endParaRPr>
          </a:p>
          <a:p>
            <a:pPr marL="26988" eaLnBrk="1" hangingPunct="1"/>
            <a:r>
              <a:rPr lang="pl-PL" sz="2000" dirty="0" err="1" smtClean="0">
                <a:solidFill>
                  <a:schemeClr val="tx1"/>
                </a:solidFill>
              </a:rPr>
              <a:t>Age</a:t>
            </a:r>
            <a:r>
              <a:rPr lang="pl-PL" sz="2000" dirty="0" smtClean="0">
                <a:solidFill>
                  <a:schemeClr val="tx1"/>
                </a:solidFill>
              </a:rPr>
              <a:t> group: 11 </a:t>
            </a:r>
            <a:r>
              <a:rPr lang="pl-PL" sz="2000" dirty="0" err="1" smtClean="0">
                <a:solidFill>
                  <a:schemeClr val="tx1"/>
                </a:solidFill>
              </a:rPr>
              <a:t>years</a:t>
            </a:r>
            <a:endParaRPr lang="pl-PL" sz="2000"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71472" y="1928802"/>
            <a:ext cx="8229600" cy="928694"/>
          </a:xfrm>
        </p:spPr>
        <p:txBody>
          <a:bodyPr>
            <a:normAutofit fontScale="90000"/>
          </a:bodyPr>
          <a:lstStyle/>
          <a:p>
            <a:pPr algn="ctr">
              <a:defRPr/>
            </a:pPr>
            <a:r>
              <a:rPr lang="pl-PL" sz="3100" dirty="0" err="1" smtClean="0"/>
              <a:t>During</a:t>
            </a:r>
            <a:r>
              <a:rPr lang="pl-PL" sz="3100" dirty="0" smtClean="0"/>
              <a:t> </a:t>
            </a:r>
            <a:r>
              <a:rPr lang="pl-PL" sz="3100" dirty="0" err="1" smtClean="0"/>
              <a:t>the</a:t>
            </a:r>
            <a:r>
              <a:rPr lang="pl-PL" sz="3100" dirty="0" smtClean="0"/>
              <a:t> </a:t>
            </a:r>
            <a:r>
              <a:rPr lang="pl-PL" sz="3100" dirty="0" err="1" smtClean="0"/>
              <a:t>lesson</a:t>
            </a:r>
            <a:r>
              <a:rPr lang="pl-PL" sz="3100" dirty="0" smtClean="0"/>
              <a:t> </a:t>
            </a:r>
            <a:r>
              <a:rPr lang="pl-PL" sz="3100" dirty="0" err="1" smtClean="0"/>
              <a:t>students</a:t>
            </a:r>
            <a:r>
              <a:rPr lang="pl-PL" sz="3100" dirty="0" smtClean="0"/>
              <a:t> </a:t>
            </a:r>
            <a:r>
              <a:rPr lang="pl-PL" sz="3100" dirty="0" err="1" smtClean="0"/>
              <a:t>are</a:t>
            </a:r>
            <a:r>
              <a:rPr lang="pl-PL" sz="3100" dirty="0" smtClean="0"/>
              <a:t> </a:t>
            </a:r>
            <a:r>
              <a:rPr lang="pl-PL" sz="3100" dirty="0" err="1" smtClean="0"/>
              <a:t>asked</a:t>
            </a:r>
            <a:r>
              <a:rPr lang="pl-PL" sz="3100" dirty="0" smtClean="0"/>
              <a:t> to do </a:t>
            </a:r>
            <a:r>
              <a:rPr lang="pl-PL" sz="3100" dirty="0" err="1" smtClean="0"/>
              <a:t>brainstorming</a:t>
            </a:r>
            <a:r>
              <a:rPr lang="pl-PL" sz="3100" dirty="0" smtClean="0"/>
              <a:t> to </a:t>
            </a:r>
            <a:r>
              <a:rPr lang="pl-PL" sz="3100" dirty="0" err="1" smtClean="0"/>
              <a:t>the</a:t>
            </a:r>
            <a:r>
              <a:rPr lang="pl-PL" sz="3100" dirty="0" smtClean="0"/>
              <a:t> story </a:t>
            </a:r>
            <a:r>
              <a:rPr lang="pl-PL" sz="3100" dirty="0" err="1" smtClean="0"/>
              <a:t>entitled</a:t>
            </a:r>
            <a:r>
              <a:rPr lang="pl-PL" sz="3100" dirty="0" smtClean="0"/>
              <a:t> </a:t>
            </a:r>
            <a:r>
              <a:rPr lang="pl-PL" sz="3100" b="1" i="1" dirty="0" smtClean="0"/>
              <a:t>„</a:t>
            </a:r>
            <a:r>
              <a:rPr lang="pl-PL" sz="3100" b="1" i="1" dirty="0" err="1" smtClean="0"/>
              <a:t>Snow</a:t>
            </a:r>
            <a:r>
              <a:rPr lang="pl-PL" sz="3100" b="1" i="1" dirty="0" smtClean="0"/>
              <a:t> White and </a:t>
            </a:r>
            <a:r>
              <a:rPr lang="pl-PL" sz="3100" b="1" i="1" dirty="0" err="1" smtClean="0"/>
              <a:t>Seven</a:t>
            </a:r>
            <a:r>
              <a:rPr lang="pl-PL" sz="3100" b="1" i="1" dirty="0" smtClean="0"/>
              <a:t> </a:t>
            </a:r>
            <a:r>
              <a:rPr lang="pl-PL" sz="3100" b="1" i="1" dirty="0" err="1" smtClean="0"/>
              <a:t>Dwarfs</a:t>
            </a:r>
            <a:r>
              <a:rPr lang="pl-PL" sz="3100" b="1" i="1" dirty="0" smtClean="0"/>
              <a:t>”</a:t>
            </a:r>
            <a:r>
              <a:rPr lang="pl-PL" sz="5400" b="1" i="1" dirty="0" smtClean="0"/>
              <a:t/>
            </a:r>
            <a:br>
              <a:rPr lang="pl-PL" sz="5400" b="1" i="1" dirty="0" smtClean="0"/>
            </a:br>
            <a:endParaRPr lang="pl-PL" dirty="0">
              <a:solidFill>
                <a:schemeClr val="tx2">
                  <a:satMod val="130000"/>
                </a:schemeClr>
              </a:solidFill>
            </a:endParaRPr>
          </a:p>
        </p:txBody>
      </p:sp>
      <p:pic>
        <p:nvPicPr>
          <p:cNvPr id="10243" name="Symbol zastępczy zawartości 3" descr="17321559_269003280206605_1300055768_n.jpg"/>
          <p:cNvPicPr>
            <a:picLocks noGrp="1" noChangeAspect="1"/>
          </p:cNvPicPr>
          <p:nvPr>
            <p:ph idx="1"/>
          </p:nvPr>
        </p:nvPicPr>
        <p:blipFill>
          <a:blip r:embed="rId2"/>
          <a:srcRect/>
          <a:stretch>
            <a:fillRect/>
          </a:stretch>
        </p:blipFill>
        <p:spPr>
          <a:xfrm>
            <a:off x="1785918" y="2285992"/>
            <a:ext cx="5572132" cy="4179099"/>
          </a:xfrm>
        </p:spPr>
      </p:pic>
    </p:spTree>
  </p:cSld>
  <p:clrMapOvr>
    <a:masterClrMapping/>
  </p:clrMapOvr>
  <p:transition>
    <p:pull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pływ">
  <a:themeElements>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rzepły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rzepły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TotalTime>
  <Words>1015</Words>
  <Application>Microsoft Office PowerPoint</Application>
  <PresentationFormat>Pokaz na ekranie (4:3)</PresentationFormat>
  <Paragraphs>86</Paragraphs>
  <Slides>51</Slides>
  <Notes>5</Notes>
  <HiddenSlides>1</HiddenSlides>
  <MMClips>0</MMClips>
  <ScaleCrop>false</ScaleCrop>
  <HeadingPairs>
    <vt:vector size="4" baseType="variant">
      <vt:variant>
        <vt:lpstr>Motyw</vt:lpstr>
      </vt:variant>
      <vt:variant>
        <vt:i4>1</vt:i4>
      </vt:variant>
      <vt:variant>
        <vt:lpstr>Tytuły slajdów</vt:lpstr>
      </vt:variant>
      <vt:variant>
        <vt:i4>51</vt:i4>
      </vt:variant>
    </vt:vector>
  </HeadingPairs>
  <TitlesOfParts>
    <vt:vector size="52" baseType="lpstr">
      <vt:lpstr>Przepływ</vt:lpstr>
      <vt:lpstr>Prezentacja programu PowerPoint</vt:lpstr>
      <vt:lpstr>Prezentacja programu PowerPoint</vt:lpstr>
      <vt:lpstr> Zespół Szkół Społecznych nr 3 BTO  is a school complex (kindergarten, primary and middle school)  located at 5 Kalinowa Street.</vt:lpstr>
      <vt:lpstr>Our students  340 students are taught in 19 classes  (1 kindergarten, 12 primary classes, 6 middle school classes)</vt:lpstr>
      <vt:lpstr>   BTO (Białystok  Educational Sociaty)  -  the Board, the Audit Committee and the general Assembly- supervises the activities of the school  and the work of the Head Teacher.  As individual non-public school it is maintained primarily from tuition payments made by parents and subsidies from the state budget.</vt:lpstr>
      <vt:lpstr> Typical Day The lessons start at 8 am. One lesson takes 45 minutes.  The breaks between the lessons last from 5 to 15 minutes. The 15 minutes breaks are called "the snack break" and "the lunch break". In the grades 1-3 there is one teacher that teaches all the subjects except for English and Religious Education. Since the 4th grade each lesson is dedicated to a different subject and each subject is taught by a different teacher. The classes usually end at around 1 pm and students start their additional activities or go to the day care club. The day care club runs from 7.00 am to 5 pm.</vt:lpstr>
      <vt:lpstr>A modern computer lab, classrooms equipped with interactive boards, a Lego room, a library, a modern gym and a canteen are available to students and teachers.  On warm, sunny days students  play in the sports field and a playground.</vt:lpstr>
      <vt:lpstr>2. Working with Lego „Snow White and Seven Dwarfs”- story building </vt:lpstr>
      <vt:lpstr>During the lesson students are asked to do brainstorming to the story entitled „Snow White and Seven Dwarfs” </vt:lpstr>
      <vt:lpstr>They share their ideas about the vocabulary, objects and characters conected with that fairy tale. After a few minutes of description, the teacher plays the CD with the fairy tale.  </vt:lpstr>
      <vt:lpstr>Students listen to it, but in the middle of the listening, it is suddenly stopped. Students are given the task to think about diffrent endings of the story. </vt:lpstr>
      <vt:lpstr>They worked in group of four. They are given 15 minutes. </vt:lpstr>
      <vt:lpstr>After that time each group shows their results, they present them. It always makes them happy. </vt:lpstr>
      <vt:lpstr>Prezentacja programu PowerPoint</vt:lpstr>
      <vt:lpstr>Prezentacja programu PowerPoint</vt:lpstr>
      <vt:lpstr>Prezentacja programu PowerPoint</vt:lpstr>
      <vt:lpstr>Best of the lesson:</vt:lpstr>
      <vt:lpstr>3. Working with Playmobil</vt:lpstr>
      <vt:lpstr> </vt:lpstr>
      <vt:lpstr>Prezentacja programu PowerPoint</vt:lpstr>
      <vt:lpstr>4. Working with Schleich</vt:lpstr>
      <vt:lpstr> </vt:lpstr>
      <vt:lpstr> </vt:lpstr>
      <vt:lpstr>Prezentacja programu PowerPoint</vt:lpstr>
      <vt:lpstr>5. Children’s Literature</vt:lpstr>
      <vt:lpstr> </vt:lpstr>
      <vt:lpstr>Prezentacja programu PowerPoint</vt:lpstr>
      <vt:lpstr>Here are some photos presenting what happened in our school:   Stick Man</vt:lpstr>
      <vt:lpstr>One  Stick Man - different stories </vt:lpstr>
      <vt:lpstr>When they read the story they could see that Stick Man was very useful to people and animals. Some kids thought about other ways it could be used, for example as a tennis paddle, lollipop stick, mast, flute, torch, broomstick, toothpick, ski poles and chopsticks. </vt:lpstr>
      <vt:lpstr>Literature Fairs</vt:lpstr>
      <vt:lpstr>The Bear Educational Theatre</vt:lpstr>
      <vt:lpstr>6.The process of making „The Little Prince” play</vt:lpstr>
      <vt:lpstr>The script</vt:lpstr>
      <vt:lpstr>The setting</vt:lpstr>
      <vt:lpstr>The Little Prince</vt:lpstr>
      <vt:lpstr>Sounds and recording</vt:lpstr>
      <vt:lpstr>Making a film</vt:lpstr>
      <vt:lpstr>7. Our highlights from the blog </vt:lpstr>
      <vt:lpstr>Pupils construct robots using sets of Lego Mindstorms EV3</vt:lpstr>
      <vt:lpstr>WE USED LEGO IN OUR MUSIC CLASSROOM AS WELL</vt:lpstr>
      <vt:lpstr>WE ORGANIZED SCIENCE FAIR AND INVITED SCIENTISTS FROM THE ACADEMY OF SCIENCE</vt:lpstr>
      <vt:lpstr>DURING CONFECTIONERY WORKSHOPS WE LEARNT HOW TO DECORATE MUFFINS</vt:lpstr>
      <vt:lpstr>TO ENHANCE CREATIVE THINKING WE TAKE PART IN A WORLDWIDE COMPETITION ODYSSEY OF THE MIND</vt:lpstr>
      <vt:lpstr>8. Changes in school during the project </vt:lpstr>
      <vt:lpstr>We opened a Lego room</vt:lpstr>
      <vt:lpstr>We have Lego as a regular subject taught in grades 2 and 3</vt:lpstr>
      <vt:lpstr>We introduced robotics in our school</vt:lpstr>
      <vt:lpstr>We are open to new visitors</vt:lpstr>
      <vt:lpstr>Ombretta from Italy and Maide from Spain </vt:lpstr>
      <vt:lpstr>We have written a new project „To understand the world” and recieved funds to buy new Lego machines. They have just arrived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Nauczyciel</dc:creator>
  <cp:lastModifiedBy>X</cp:lastModifiedBy>
  <cp:revision>5</cp:revision>
  <dcterms:created xsi:type="dcterms:W3CDTF">2017-06-07T11:41:16Z</dcterms:created>
  <dcterms:modified xsi:type="dcterms:W3CDTF">2017-06-22T12:23:17Z</dcterms:modified>
</cp:coreProperties>
</file>