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C51E67-86F9-4D43-B726-73B2538FB8FD}" type="datetimeFigureOut">
              <a:rPr lang="pl-PL" smtClean="0"/>
              <a:t>2015-02-07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653B05-489D-48E4-9BCF-F3AD806D724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altravelguide.com/salamanca-mysterious-hidden-carvings" TargetMode="External"/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 smtClean="0">
                <a:solidFill>
                  <a:schemeClr val="tx1"/>
                </a:solidFill>
              </a:rPr>
              <a:t>A visit to Spain</a:t>
            </a:r>
            <a:endParaRPr lang="en-GB" sz="88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Creating Tomorrow’s schools Today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legend of the frog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Students of University </a:t>
            </a:r>
            <a:r>
              <a:rPr lang="en-US" dirty="0" smtClean="0"/>
              <a:t>of Salamanca, are </a:t>
            </a:r>
            <a:r>
              <a:rPr lang="en-US" dirty="0"/>
              <a:t>greeted with the old legend of the frog on the skull. It is presented as a challenge, that the students must spot the frog on the skull on the façade of the University, otherwise they will not be able to graduate as doctors.</a:t>
            </a:r>
          </a:p>
        </p:txBody>
      </p:sp>
      <p:pic>
        <p:nvPicPr>
          <p:cNvPr id="1026" name="Picture 2" descr="D:\zdjęciaprezentacja\090917_1406_sal_Universidad_Salamanc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247455" cy="31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zdjęciaprezentacja\090917_1403_sal_Universidad_Salaman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00808"/>
            <a:ext cx="14401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6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4104125" cy="233823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>
                <a:solidFill>
                  <a:schemeClr val="tx1"/>
                </a:solidFill>
              </a:rPr>
              <a:t>Colegio Santisima Trinidad Salamanca</a:t>
            </a:r>
            <a:br>
              <a:rPr lang="es-ES_tradnl" sz="3600" dirty="0" smtClean="0">
                <a:solidFill>
                  <a:schemeClr val="tx1"/>
                </a:solidFill>
              </a:rPr>
            </a:br>
            <a:endParaRPr lang="es-ES_tradnl" sz="3600" dirty="0">
              <a:solidFill>
                <a:schemeClr val="tx1"/>
              </a:solidFill>
            </a:endParaRPr>
          </a:p>
        </p:txBody>
      </p:sp>
      <p:pic>
        <p:nvPicPr>
          <p:cNvPr id="3075" name="Picture 3" descr="D:\zdjęciaprezentacja\20150119_130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2631"/>
            <a:ext cx="4195887" cy="30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zdjęciaprezentacja\20150119_133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555477" cy="26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zdjęciaprezentacja\P11808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5"/>
            <a:ext cx="35283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4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www.culturaltravelguide.com/salamanca-mysterious-hidden-carvings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photos taken from Google Images</a:t>
            </a:r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Thanks for watching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4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840760" cy="468052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tx1"/>
                </a:solidFill>
              </a:rPr>
              <a:t>Europe</a:t>
            </a:r>
            <a:endParaRPr lang="pl-PL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6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552728" cy="446449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Map of Spain </a:t>
            </a:r>
            <a:r>
              <a:rPr lang="pl-PL" sz="3200" dirty="0" smtClean="0">
                <a:solidFill>
                  <a:schemeClr val="tx1"/>
                </a:solidFill>
              </a:rPr>
              <a:t/>
            </a:r>
            <a:br>
              <a:rPr lang="pl-PL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Spain is located </a:t>
            </a:r>
            <a:r>
              <a:rPr lang="pl-PL" sz="3200" dirty="0" smtClean="0">
                <a:solidFill>
                  <a:schemeClr val="tx1"/>
                </a:solidFill>
              </a:rPr>
              <a:t>on the </a:t>
            </a:r>
            <a:r>
              <a:rPr lang="en-GB" sz="3200" dirty="0" smtClean="0">
                <a:solidFill>
                  <a:schemeClr val="tx1"/>
                </a:solidFill>
              </a:rPr>
              <a:t>Iberian</a:t>
            </a:r>
            <a:r>
              <a:rPr lang="pl-PL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Peninsula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Fact file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Population</a:t>
            </a:r>
            <a:r>
              <a:rPr lang="pl-PL" dirty="0" smtClean="0"/>
              <a:t> : </a:t>
            </a:r>
            <a:r>
              <a:rPr lang="en-GB" dirty="0" smtClean="0"/>
              <a:t>about </a:t>
            </a:r>
            <a:r>
              <a:rPr lang="pl-PL" dirty="0" smtClean="0"/>
              <a:t>47 </a:t>
            </a:r>
            <a:r>
              <a:rPr lang="en-GB" dirty="0" smtClean="0"/>
              <a:t>million people</a:t>
            </a:r>
          </a:p>
          <a:p>
            <a:r>
              <a:rPr lang="pl-PL" dirty="0" smtClean="0"/>
              <a:t>Language: Spanish</a:t>
            </a:r>
          </a:p>
          <a:p>
            <a:r>
              <a:rPr lang="pl-PL" dirty="0"/>
              <a:t>Capital: </a:t>
            </a:r>
            <a:r>
              <a:rPr lang="en-GB" dirty="0" smtClean="0"/>
              <a:t>Madrid</a:t>
            </a:r>
            <a:endParaRPr lang="pl-PL" dirty="0" smtClean="0"/>
          </a:p>
          <a:p>
            <a:r>
              <a:rPr lang="en-GB" dirty="0" smtClean="0"/>
              <a:t>Currency: Euro</a:t>
            </a:r>
            <a:endParaRPr lang="pl-PL" dirty="0" smtClean="0"/>
          </a:p>
          <a:p>
            <a:r>
              <a:rPr lang="en-GB" dirty="0"/>
              <a:t>Climate: continental </a:t>
            </a:r>
            <a:r>
              <a:rPr lang="pl-PL" dirty="0"/>
              <a:t>and </a:t>
            </a:r>
            <a:r>
              <a:rPr lang="en-GB" altLang="pl-PL" dirty="0"/>
              <a:t>Mediterranean</a:t>
            </a:r>
            <a:endParaRPr lang="pl-PL" altLang="pl-PL" dirty="0"/>
          </a:p>
          <a:p>
            <a:endParaRPr lang="en-GB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672407" cy="2808312"/>
          </a:xfrm>
        </p:spPr>
      </p:pic>
    </p:spTree>
    <p:extLst>
      <p:ext uri="{BB962C8B-B14F-4D97-AF65-F5344CB8AC3E}">
        <p14:creationId xmlns:p14="http://schemas.microsoft.com/office/powerpoint/2010/main" val="411156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Culture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en-GB" dirty="0" smtClean="0">
                <a:solidFill>
                  <a:schemeClr val="tx1"/>
                </a:solidFill>
              </a:rPr>
              <a:t>Tradition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4835" y="1412776"/>
            <a:ext cx="3757125" cy="489654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Flamenco</a:t>
            </a:r>
            <a:r>
              <a:rPr lang="pl-PL" sz="2000" dirty="0" smtClean="0"/>
              <a:t> - </a:t>
            </a:r>
            <a:r>
              <a:rPr lang="en-US" sz="2000" dirty="0"/>
              <a:t>a fast and lively Spanish </a:t>
            </a:r>
            <a:r>
              <a:rPr lang="en-US" sz="2000" dirty="0" smtClean="0"/>
              <a:t>dance</a:t>
            </a:r>
            <a:r>
              <a:rPr lang="pl-PL" sz="2000" dirty="0"/>
              <a:t> </a:t>
            </a:r>
            <a:r>
              <a:rPr lang="pl-PL" sz="2000" dirty="0" smtClean="0"/>
              <a:t>and</a:t>
            </a:r>
            <a:r>
              <a:rPr lang="en-US" sz="2000" dirty="0" smtClean="0"/>
              <a:t> music</a:t>
            </a:r>
            <a:endParaRPr lang="pl-PL" sz="2000" dirty="0" smtClean="0"/>
          </a:p>
          <a:p>
            <a:r>
              <a:rPr lang="en-US" sz="2000" dirty="0" smtClean="0"/>
              <a:t>Siesta – an afternoon nap</a:t>
            </a:r>
          </a:p>
          <a:p>
            <a:r>
              <a:rPr lang="en-US" sz="2000" dirty="0" smtClean="0"/>
              <a:t>3 Kings Day – children get  presents</a:t>
            </a:r>
            <a:r>
              <a:rPr lang="pl-PL" sz="2000" dirty="0" smtClean="0"/>
              <a:t> on the 6th of January</a:t>
            </a:r>
          </a:p>
          <a:p>
            <a:r>
              <a:rPr lang="en-US" sz="2000" dirty="0" smtClean="0"/>
              <a:t>Musical instruments</a:t>
            </a:r>
            <a:r>
              <a:rPr lang="pl-PL" sz="2000" dirty="0" smtClean="0"/>
              <a:t>: c</a:t>
            </a:r>
            <a:r>
              <a:rPr lang="es-ES_tradnl" sz="2000" dirty="0" smtClean="0"/>
              <a:t>astanets</a:t>
            </a:r>
            <a:r>
              <a:rPr lang="pl-PL" sz="2000" dirty="0" smtClean="0"/>
              <a:t>, </a:t>
            </a:r>
            <a:r>
              <a:rPr lang="en-GB" sz="2000" dirty="0" smtClean="0"/>
              <a:t>accordion</a:t>
            </a:r>
            <a:r>
              <a:rPr lang="pl-PL" sz="2000" dirty="0" smtClean="0"/>
              <a:t> and </a:t>
            </a:r>
            <a:r>
              <a:rPr lang="en-GB" sz="2000" dirty="0" smtClean="0"/>
              <a:t>guitar</a:t>
            </a:r>
            <a:endParaRPr lang="pl-PL" sz="2000" dirty="0" smtClean="0"/>
          </a:p>
          <a:p>
            <a:r>
              <a:rPr lang="en-US" sz="2000" dirty="0" smtClean="0"/>
              <a:t>Festivals</a:t>
            </a:r>
            <a:r>
              <a:rPr lang="pl-PL" sz="2000" dirty="0" smtClean="0"/>
              <a:t> – La </a:t>
            </a:r>
            <a:r>
              <a:rPr lang="es-ES_tradnl" sz="2000" dirty="0" smtClean="0"/>
              <a:t>Tomatina</a:t>
            </a:r>
            <a:r>
              <a:rPr lang="pl-PL" sz="2000" dirty="0" smtClean="0"/>
              <a:t> –</a:t>
            </a:r>
            <a:r>
              <a:rPr lang="en-US" sz="2000" dirty="0" smtClean="0"/>
              <a:t> </a:t>
            </a:r>
            <a:r>
              <a:rPr lang="en-US" sz="2000" dirty="0"/>
              <a:t>participants </a:t>
            </a:r>
            <a:r>
              <a:rPr lang="en-US" sz="2000" dirty="0" smtClean="0"/>
              <a:t>throw tomatoes at each other </a:t>
            </a:r>
            <a:r>
              <a:rPr lang="en-US" sz="2000" dirty="0"/>
              <a:t>purely for </a:t>
            </a:r>
            <a:r>
              <a:rPr lang="en-US" sz="2000" dirty="0" smtClean="0"/>
              <a:t>fun</a:t>
            </a:r>
            <a:endParaRPr lang="pl-PL" sz="2000" dirty="0" smtClean="0"/>
          </a:p>
          <a:p>
            <a:pPr lvl="0"/>
            <a:r>
              <a:rPr kumimoji="1" lang="en-US" sz="2000" dirty="0"/>
              <a:t>Greetings consist of a handshake and a kiss on both cheeks</a:t>
            </a:r>
            <a:endParaRPr lang="pl-PL" sz="2000" dirty="0"/>
          </a:p>
          <a:p>
            <a:endParaRPr lang="en-GB" dirty="0" smtClean="0"/>
          </a:p>
        </p:txBody>
      </p:sp>
      <p:pic>
        <p:nvPicPr>
          <p:cNvPr id="5" name="Picture 2" descr="D:\zdjęciaprezentacja\flame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206839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zdjęciaprezentacja\0f2f1510a1bbc8ca46165f175d7f03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25187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zdjęciaprezentacja\large-castanets-[4]-2236-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95936"/>
            <a:ext cx="2230760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zdjęciaprezentacja\tomatina-festival-bunol-sp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33056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2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Tapas – a wide variety of snacks (cold or hot)</a:t>
            </a:r>
          </a:p>
          <a:p>
            <a:r>
              <a:rPr lang="en-GB" dirty="0" smtClean="0"/>
              <a:t>Tortilla – Spanish omelette made with potatoes and onions</a:t>
            </a:r>
          </a:p>
          <a:p>
            <a:r>
              <a:rPr lang="en-GB" dirty="0" smtClean="0"/>
              <a:t>Paella – a dish of rice, chicken and seafood </a:t>
            </a:r>
          </a:p>
          <a:p>
            <a:r>
              <a:rPr lang="es-ES_tradnl" dirty="0" smtClean="0"/>
              <a:t>Jamón</a:t>
            </a:r>
            <a:r>
              <a:rPr lang="en-GB" dirty="0" smtClean="0"/>
              <a:t> – dry-cured ham</a:t>
            </a:r>
            <a:endParaRPr lang="en-GB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2088108" cy="2026791"/>
          </a:xfrm>
        </p:spPr>
      </p:pic>
      <p:pic>
        <p:nvPicPr>
          <p:cNvPr id="7172" name="Picture 4" descr="D:\zdjęciaprezentacja\tortilla-de-patat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08823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zdjęciaprezentacja\IMG_20150117_132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22322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zdjęciaprezentacja\P11607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13076"/>
            <a:ext cx="18002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1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Sport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/>
              <a:t>Bullfighting</a:t>
            </a:r>
            <a:endParaRPr lang="en-GB" sz="36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9000"/>
            <a:ext cx="3528392" cy="2736303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pl-PL" sz="3600" dirty="0" smtClean="0"/>
              <a:t>Football</a:t>
            </a:r>
            <a:endParaRPr lang="pl-PL" sz="36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34" y="3429000"/>
            <a:ext cx="3438882" cy="2697163"/>
          </a:xfrm>
        </p:spPr>
      </p:pic>
    </p:spTree>
    <p:extLst>
      <p:ext uri="{BB962C8B-B14F-4D97-AF65-F5344CB8AC3E}">
        <p14:creationId xmlns:p14="http://schemas.microsoft.com/office/powerpoint/2010/main" val="168511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Madrid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76655" y="3861048"/>
            <a:ext cx="3607313" cy="2265432"/>
          </a:xfrm>
        </p:spPr>
        <p:txBody>
          <a:bodyPr/>
          <a:lstStyle/>
          <a:p>
            <a:r>
              <a:rPr lang="en-US" dirty="0" smtClean="0"/>
              <a:t>Symbol: </a:t>
            </a:r>
            <a:r>
              <a:rPr lang="en-US" dirty="0"/>
              <a:t>The bear and The Strawberry </a:t>
            </a:r>
            <a:r>
              <a:rPr lang="en-US" dirty="0" smtClean="0"/>
              <a:t>Tree</a:t>
            </a:r>
          </a:p>
          <a:p>
            <a:r>
              <a:rPr lang="en-US" dirty="0" smtClean="0"/>
              <a:t>Famous sites: Plaza Mayor, Prado Museum and Royal Palace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772816"/>
            <a:ext cx="1402080" cy="2087880"/>
          </a:xfrm>
        </p:spPr>
      </p:pic>
      <p:pic>
        <p:nvPicPr>
          <p:cNvPr id="1026" name="Picture 2" descr="D:\zdjęciaprezentacja\madrid-plaza-mayor-statue-king-philips-III-5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61805"/>
            <a:ext cx="41044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zdjęciaprezentacja\0df_k2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33843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zdjęciaprezentacja\indek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Salamanca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76655" y="1556792"/>
            <a:ext cx="3463296" cy="4569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Its Old City was declared a UNESCO World Heritage Site in 1988</a:t>
            </a:r>
          </a:p>
          <a:p>
            <a:r>
              <a:rPr lang="en-US" dirty="0"/>
              <a:t>It is one of the most important university cities in Spain </a:t>
            </a:r>
            <a:endParaRPr lang="en-US" dirty="0" smtClean="0"/>
          </a:p>
          <a:p>
            <a:r>
              <a:rPr lang="en-US" dirty="0" smtClean="0"/>
              <a:t>The University of Salamanca, which was founded in 1134, is the oldest university in Spain </a:t>
            </a:r>
            <a:r>
              <a:rPr lang="en-US" dirty="0"/>
              <a:t>and third oldest in the </a:t>
            </a:r>
            <a:r>
              <a:rPr lang="en-US" dirty="0" smtClean="0"/>
              <a:t>world.</a:t>
            </a:r>
            <a:endParaRPr lang="en-US" dirty="0"/>
          </a:p>
        </p:txBody>
      </p:sp>
      <p:pic>
        <p:nvPicPr>
          <p:cNvPr id="2050" name="Picture 2" descr="D:\zdjęciaprezentacja\indeks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2011680" cy="14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zdjęciaprezentacja\42312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19" y="1988840"/>
            <a:ext cx="32760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zdjęciaprezentacja\plaza_mayor_salamanca_t3700451.jpg_13069730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4340011"/>
            <a:ext cx="4842989" cy="23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35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310</TotalTime>
  <Words>285</Words>
  <Application>Microsoft Office PowerPoint</Application>
  <PresentationFormat>Pokaz na ekranie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Kształt fali</vt:lpstr>
      <vt:lpstr>A visit to Spain</vt:lpstr>
      <vt:lpstr>Europe</vt:lpstr>
      <vt:lpstr>Map of Spain  Spain is located on the Iberian Peninsula </vt:lpstr>
      <vt:lpstr>Fact file </vt:lpstr>
      <vt:lpstr>Culture and Tradition</vt:lpstr>
      <vt:lpstr>Food</vt:lpstr>
      <vt:lpstr>Sport</vt:lpstr>
      <vt:lpstr>Madrid</vt:lpstr>
      <vt:lpstr>Salamanca</vt:lpstr>
      <vt:lpstr>The legend of the frog</vt:lpstr>
      <vt:lpstr>Colegio Santisima Trinidad Salamanca </vt:lpstr>
      <vt:lpstr>Thanks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X</dc:creator>
  <cp:lastModifiedBy>X</cp:lastModifiedBy>
  <cp:revision>28</cp:revision>
  <dcterms:created xsi:type="dcterms:W3CDTF">2015-02-07T13:52:31Z</dcterms:created>
  <dcterms:modified xsi:type="dcterms:W3CDTF">2015-02-07T21:30:18Z</dcterms:modified>
</cp:coreProperties>
</file>