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6" r:id="rId3"/>
    <p:sldId id="259" r:id="rId4"/>
    <p:sldId id="260" r:id="rId5"/>
    <p:sldId id="261" r:id="rId6"/>
    <p:sldId id="283" r:id="rId7"/>
    <p:sldId id="263" r:id="rId8"/>
    <p:sldId id="262" r:id="rId9"/>
    <p:sldId id="264" r:id="rId10"/>
    <p:sldId id="266" r:id="rId11"/>
    <p:sldId id="267" r:id="rId12"/>
    <p:sldId id="265" r:id="rId13"/>
    <p:sldId id="284" r:id="rId14"/>
    <p:sldId id="269" r:id="rId15"/>
    <p:sldId id="270" r:id="rId16"/>
    <p:sldId id="271" r:id="rId17"/>
    <p:sldId id="282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wa" initials="E" lastIdx="1" clrIdx="0">
    <p:extLst>
      <p:ext uri="{19B8F6BF-5375-455C-9EA6-DF929625EA0E}">
        <p15:presenceInfo xmlns:p15="http://schemas.microsoft.com/office/powerpoint/2012/main" userId="Ew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3A8DC35-0A22-48DE-9BC8-DE8EB9F4BDF6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D3E3479-217D-40D4-B5D3-017A8158BEC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81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DC35-0A22-48DE-9BC8-DE8EB9F4BDF6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3479-217D-40D4-B5D3-017A8158BE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67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DC35-0A22-48DE-9BC8-DE8EB9F4BDF6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3479-217D-40D4-B5D3-017A8158BEC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978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DC35-0A22-48DE-9BC8-DE8EB9F4BDF6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3479-217D-40D4-B5D3-017A8158BEC4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132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DC35-0A22-48DE-9BC8-DE8EB9F4BDF6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3479-217D-40D4-B5D3-017A8158BE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707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DC35-0A22-48DE-9BC8-DE8EB9F4BDF6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3479-217D-40D4-B5D3-017A8158BEC4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297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DC35-0A22-48DE-9BC8-DE8EB9F4BDF6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3479-217D-40D4-B5D3-017A8158BEC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111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DC35-0A22-48DE-9BC8-DE8EB9F4BDF6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3479-217D-40D4-B5D3-017A8158BEC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610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DC35-0A22-48DE-9BC8-DE8EB9F4BDF6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3479-217D-40D4-B5D3-017A8158BEC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76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DC35-0A22-48DE-9BC8-DE8EB9F4BDF6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3479-217D-40D4-B5D3-017A8158BE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00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DC35-0A22-48DE-9BC8-DE8EB9F4BDF6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3479-217D-40D4-B5D3-017A8158BEC4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24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DC35-0A22-48DE-9BC8-DE8EB9F4BDF6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3479-217D-40D4-B5D3-017A8158BEC4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95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DC35-0A22-48DE-9BC8-DE8EB9F4BDF6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3479-217D-40D4-B5D3-017A8158BEC4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88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DC35-0A22-48DE-9BC8-DE8EB9F4BDF6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3479-217D-40D4-B5D3-017A8158BEC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01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DC35-0A22-48DE-9BC8-DE8EB9F4BDF6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3479-217D-40D4-B5D3-017A8158BE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42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DC35-0A22-48DE-9BC8-DE8EB9F4BDF6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3479-217D-40D4-B5D3-017A8158BEC4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11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DC35-0A22-48DE-9BC8-DE8EB9F4BDF6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3479-217D-40D4-B5D3-017A8158BE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53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A8DC35-0A22-48DE-9BC8-DE8EB9F4BDF6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3E3479-217D-40D4-B5D3-017A8158BE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332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92&amp;v=i1_uEKH-ZBc&amp;feature=emb_log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1_uEKH-ZBc?start=192&amp;feature=oembed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CECBC0-EBD2-4CE2-B80E-4D20CC39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79" y="777241"/>
            <a:ext cx="10572749" cy="123444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br>
              <a:rPr lang="pl-PL" sz="4800" b="1" i="0" dirty="0">
                <a:solidFill>
                  <a:schemeClr val="tx1"/>
                </a:solidFill>
                <a:effectLst/>
                <a:latin typeface="museo-sans"/>
              </a:rPr>
            </a:br>
            <a:r>
              <a:rPr lang="pl-PL" sz="4000" b="1" i="0" dirty="0">
                <a:solidFill>
                  <a:schemeClr val="accent1">
                    <a:lumMod val="50000"/>
                  </a:schemeClr>
                </a:solidFill>
                <a:effectLst/>
                <a:latin typeface="museo-sans"/>
              </a:rPr>
              <a:t>Single </a:t>
            </a:r>
            <a:r>
              <a:rPr lang="pl-PL" sz="40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museo-sans"/>
              </a:rPr>
              <a:t>Voices</a:t>
            </a:r>
            <a:r>
              <a:rPr lang="pl-PL" sz="4000" b="1" i="0" dirty="0">
                <a:solidFill>
                  <a:schemeClr val="accent1">
                    <a:lumMod val="50000"/>
                  </a:schemeClr>
                </a:solidFill>
                <a:effectLst/>
                <a:latin typeface="museo-sans"/>
              </a:rPr>
              <a:t>, Global </a:t>
            </a:r>
            <a:r>
              <a:rPr lang="pl-PL" sz="40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museo-sans"/>
              </a:rPr>
              <a:t>Choices</a:t>
            </a:r>
            <a:br>
              <a:rPr lang="pl-PL" sz="4000" b="1" i="0" dirty="0">
                <a:solidFill>
                  <a:schemeClr val="accent1">
                    <a:lumMod val="50000"/>
                  </a:schemeClr>
                </a:solidFill>
                <a:effectLst/>
                <a:latin typeface="museo-sans"/>
              </a:rPr>
            </a:br>
            <a:r>
              <a:rPr lang="pl-PL" sz="4000" b="1" i="1" dirty="0">
                <a:solidFill>
                  <a:schemeClr val="accent1">
                    <a:lumMod val="50000"/>
                  </a:schemeClr>
                </a:solidFill>
                <a:effectLst/>
                <a:latin typeface="museo-sans"/>
              </a:rPr>
              <a:t>Pojedyncze głosy, Globalne wybory</a:t>
            </a:r>
            <a:br>
              <a:rPr lang="pl-PL" sz="4800" b="1" i="1" dirty="0">
                <a:solidFill>
                  <a:schemeClr val="accent1">
                    <a:lumMod val="50000"/>
                  </a:schemeClr>
                </a:solidFill>
                <a:effectLst/>
                <a:latin typeface="museo-sans"/>
              </a:rPr>
            </a:br>
            <a:endParaRPr lang="pl-PL" sz="4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D2D506-2F36-4538-81F2-811A27E9C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78" y="2011681"/>
            <a:ext cx="10572749" cy="36690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Projekt </a:t>
            </a:r>
            <a:r>
              <a:rPr lang="pl-PL" sz="1800" b="1" dirty="0" err="1">
                <a:solidFill>
                  <a:schemeClr val="accent1">
                    <a:lumMod val="75000"/>
                  </a:schemeClr>
                </a:solidFill>
              </a:rPr>
              <a:t>etwinning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 2020/21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A70A75F-6069-4756-9F4F-50F735B8E1B3}"/>
              </a:ext>
            </a:extLst>
          </p:cNvPr>
          <p:cNvSpPr txBox="1"/>
          <p:nvPr/>
        </p:nvSpPr>
        <p:spPr>
          <a:xfrm>
            <a:off x="864873" y="2347547"/>
            <a:ext cx="10656567" cy="3984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Każdego miesiąca projekt będzie się koncentrował na jednym międzynarodowych wydarzeniu utworzonych przez ONZ i inne organizacje.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Dni międzynarodowe są okazją do edukowania w kwestiach budzących niepokój, do rozwiązywania problemów globalnych i wzmacniania osiągnięć ludzkości.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Pomogą stworzyć obywateli globalnych, którzy są świadomi szerszego świata, mają poczucie swojej roli jako obywateli świata</a:t>
            </a:r>
            <a:r>
              <a:rPr lang="pl-PL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438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CECBC0-EBD2-4CE2-B80E-4D20CC39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Historia kawy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D78FD6E-723A-4395-A8DB-1A7D36F4A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" y="2440472"/>
            <a:ext cx="5920740" cy="353741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753875A-4E5E-40B0-9E52-632FF0B45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10" y="2608390"/>
            <a:ext cx="4819650" cy="336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5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CECBC0-EBD2-4CE2-B80E-4D20CC39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D2D506-2F36-4538-81F2-811A27E9C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C537AC0-A26A-4A3E-A5CB-1BB29309C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42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CECBC0-EBD2-4CE2-B80E-4D20CC39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Historia kawy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FF9C61D-AC02-4A8D-B4BF-26594BB5B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57993"/>
            <a:ext cx="9757408" cy="3510668"/>
          </a:xfrm>
        </p:spPr>
      </p:pic>
    </p:spTree>
    <p:extLst>
      <p:ext uri="{BB962C8B-B14F-4D97-AF65-F5344CB8AC3E}">
        <p14:creationId xmlns:p14="http://schemas.microsoft.com/office/powerpoint/2010/main" val="43044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A858F5-31DB-4718-A4B7-2837C933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7379968" cy="1303867"/>
          </a:xfrm>
        </p:spPr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International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Coffee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Day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B0AF87-406B-48A1-933B-48E770B72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0" y="2537460"/>
            <a:ext cx="10241280" cy="333840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Kawę uprawia się w ponad 70 krajach na świecie, w tzw. pasie kawowym, leżącym między zwrotnikami Raka i Koziorożca.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Panują tam warunki, w których krzewy kawowe mogą rosnąć i owocować.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Wrażliwe kawowce najlepiej radzą sobie w temperaturze 18-20 stopni Celsjusza i 75%-85% wilgotności powietrza. </a:t>
            </a:r>
            <a:endParaRPr lang="pl-PL" dirty="0">
              <a:latin typeface="+mj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0F389C9-8496-4AB7-8195-F7A5AAE31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370" y="683952"/>
            <a:ext cx="1777367" cy="19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60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CECBC0-EBD2-4CE2-B80E-4D20CC39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Jakie właściwości ma kawa?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D2D506-2F36-4538-81F2-811A27E9C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270" y="2285999"/>
            <a:ext cx="9879327" cy="3840481"/>
          </a:xfrm>
        </p:spPr>
        <p:txBody>
          <a:bodyPr>
            <a:normAutofit fontScale="62500" lnSpcReduction="20000"/>
          </a:bodyPr>
          <a:lstStyle/>
          <a:p>
            <a:pPr marL="533400" indent="0" fontAlgn="base">
              <a:lnSpc>
                <a:spcPts val="2100"/>
              </a:lnSpc>
              <a:spcAft>
                <a:spcPts val="800"/>
              </a:spcAft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5500" dirty="0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pobudza</a:t>
            </a:r>
            <a:endParaRPr lang="pl-PL" sz="5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5500" dirty="0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wspomaga trawienie, </a:t>
            </a:r>
          </a:p>
          <a:p>
            <a:pPr marL="0" lvl="0" indent="0" fontAlgn="base">
              <a:lnSpc>
                <a:spcPts val="21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pl-PL" sz="5500" dirty="0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tym samym odchudzanie</a:t>
            </a:r>
            <a:endParaRPr lang="pl-PL" sz="5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5500" dirty="0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zmniejsza ból mięśni</a:t>
            </a:r>
            <a:endParaRPr lang="pl-PL" sz="5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5500" dirty="0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zawiera antyoksydanty</a:t>
            </a:r>
            <a:endParaRPr lang="pl-PL" sz="5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5500" dirty="0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poprawia samopoczucie</a:t>
            </a:r>
            <a:endParaRPr lang="pl-PL" sz="5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5500" dirty="0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redukuje stres</a:t>
            </a:r>
            <a:endParaRPr lang="pl-PL" sz="5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793C561-7A13-40E3-91C7-9D7DDEAA7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608579"/>
            <a:ext cx="4792980" cy="31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95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CECBC0-EBD2-4CE2-B80E-4D20CC39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pl-PL" sz="40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Jak wybrać ulubioną kawę?</a:t>
            </a:r>
            <a:br>
              <a:rPr lang="pl-PL" sz="40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D2D506-2F36-4538-81F2-811A27E9C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" y="2556932"/>
            <a:ext cx="10538459" cy="36038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3200" dirty="0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</a:rPr>
              <a:t>Mamy dwa główne rodzaje kawy. </a:t>
            </a:r>
          </a:p>
          <a:p>
            <a:pPr marL="0" indent="0">
              <a:buNone/>
            </a:pPr>
            <a:r>
              <a:rPr lang="pl-PL" sz="3200" dirty="0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</a:rPr>
              <a:t>							</a:t>
            </a:r>
            <a:r>
              <a:rPr lang="pl-PL" sz="3200" b="1" dirty="0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</a:rPr>
              <a:t>To </a:t>
            </a:r>
            <a:r>
              <a:rPr lang="pl-PL" sz="3200" b="1" dirty="0" err="1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</a:rPr>
              <a:t>arabica</a:t>
            </a:r>
            <a:r>
              <a:rPr lang="pl-PL" sz="3200" b="1" dirty="0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</a:rPr>
              <a:t> i </a:t>
            </a:r>
            <a:r>
              <a:rPr lang="pl-PL" sz="3200" b="1" dirty="0" err="1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</a:rPr>
              <a:t>robusta</a:t>
            </a:r>
            <a:r>
              <a:rPr lang="pl-PL" sz="3200" b="1" dirty="0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pl-PL" sz="3200" dirty="0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pl-PL" sz="3200" b="1" dirty="0" err="1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</a:rPr>
              <a:t>Arabica</a:t>
            </a:r>
            <a:r>
              <a:rPr lang="pl-PL" sz="3200" dirty="0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</a:rPr>
              <a:t> charakteryzuje się łagodniejszym smakiem. </a:t>
            </a:r>
            <a:r>
              <a:rPr lang="pl-PL" sz="3200" b="1" dirty="0" err="1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</a:rPr>
              <a:t>Robusta</a:t>
            </a:r>
            <a:r>
              <a:rPr lang="pl-PL" sz="3200" dirty="0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</a:rPr>
              <a:t> jest ostrzejsza i zawiera więcej kofeiny. </a:t>
            </a:r>
            <a:r>
              <a:rPr lang="pl-PL" sz="3200" dirty="0" err="1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</a:rPr>
              <a:t>Robusta</a:t>
            </a:r>
            <a:r>
              <a:rPr lang="pl-PL" sz="3200" dirty="0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</a:rPr>
              <a:t> najczęściej jest tańsza. </a:t>
            </a:r>
          </a:p>
          <a:p>
            <a:pPr>
              <a:lnSpc>
                <a:spcPct val="160000"/>
              </a:lnSpc>
            </a:pPr>
            <a:r>
              <a:rPr lang="pl-PL" sz="3200" dirty="0" err="1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</a:rPr>
              <a:t>Kawosze</a:t>
            </a:r>
            <a:r>
              <a:rPr lang="pl-PL" sz="3200" dirty="0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</a:rPr>
              <a:t> zwracają także uwagę na kraj pochodzenia kawy, sposób pozyskiwania ziaren i stopień wypalenia.</a:t>
            </a:r>
            <a:endParaRPr lang="pl-PL" sz="32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6705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CECBC0-EBD2-4CE2-B80E-4D20CC39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6511288" cy="1303867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Rodzaje kaw</a:t>
            </a:r>
            <a:br>
              <a:rPr lang="pl-PL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D2D506-2F36-4538-81F2-811A27E9C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1" y="1792752"/>
            <a:ext cx="10073637" cy="2804160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Espresso - mała czarna na pobudzenie</a:t>
            </a:r>
          </a:p>
          <a:p>
            <a:pPr marL="342900" lvl="0" indent="-342900" fontAlgn="base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Ristretto</a:t>
            </a:r>
            <a:r>
              <a:rPr lang="pl-PL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espresso o podwójnej mocy</a:t>
            </a:r>
          </a:p>
          <a:p>
            <a:pPr marL="342900" lvl="0" indent="-342900" fontAlgn="base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Caffe</a:t>
            </a:r>
            <a:r>
              <a:rPr lang="pl-PL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lungo</a:t>
            </a:r>
            <a:r>
              <a:rPr lang="pl-PL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l-PL" sz="2000" b="0" i="0" dirty="0">
                <a:solidFill>
                  <a:schemeClr val="tx1"/>
                </a:solidFill>
                <a:effectLst/>
                <a:latin typeface="+mj-lt"/>
              </a:rPr>
              <a:t>espresso przygotowane z większą ilością wody. Zwykle espresso zaparza się w ciągu 20–30 sekund z 25–30 mililitrów wody. </a:t>
            </a:r>
            <a:r>
              <a:rPr lang="pl-PL" sz="2000" b="0" i="0" dirty="0" err="1">
                <a:solidFill>
                  <a:schemeClr val="tx1"/>
                </a:solidFill>
                <a:effectLst/>
                <a:latin typeface="+mj-lt"/>
              </a:rPr>
              <a:t>Caffè</a:t>
            </a:r>
            <a:r>
              <a:rPr lang="pl-PL" sz="20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pl-PL" sz="2000" b="0" i="0" dirty="0" err="1">
                <a:solidFill>
                  <a:schemeClr val="tx1"/>
                </a:solidFill>
                <a:effectLst/>
                <a:latin typeface="+mj-lt"/>
              </a:rPr>
              <a:t>lungo</a:t>
            </a:r>
            <a:r>
              <a:rPr lang="pl-PL" sz="2000" b="0" i="0" dirty="0">
                <a:solidFill>
                  <a:schemeClr val="tx1"/>
                </a:solidFill>
                <a:effectLst/>
                <a:latin typeface="+mj-lt"/>
              </a:rPr>
              <a:t> jest parzona nawet do 1 minuty z 50–60 mililitrów wody. „</a:t>
            </a:r>
            <a:r>
              <a:rPr lang="pl-PL" sz="2000" b="0" i="0" dirty="0" err="1">
                <a:solidFill>
                  <a:schemeClr val="tx1"/>
                </a:solidFill>
                <a:effectLst/>
                <a:latin typeface="+mj-lt"/>
              </a:rPr>
              <a:t>Lungo</a:t>
            </a:r>
            <a:r>
              <a:rPr lang="pl-PL" sz="2000" b="0" i="0" dirty="0">
                <a:solidFill>
                  <a:schemeClr val="tx1"/>
                </a:solidFill>
                <a:effectLst/>
                <a:latin typeface="+mj-lt"/>
              </a:rPr>
              <a:t>” oznacza „długi”, w wolnym tłumaczeniu, więc „</a:t>
            </a:r>
            <a:r>
              <a:rPr lang="pl-PL" sz="2000" b="0" i="0" dirty="0" err="1">
                <a:solidFill>
                  <a:schemeClr val="tx1"/>
                </a:solidFill>
                <a:effectLst/>
                <a:latin typeface="+mj-lt"/>
              </a:rPr>
              <a:t>caffè</a:t>
            </a:r>
            <a:r>
              <a:rPr lang="pl-PL" sz="20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pl-PL" sz="2000" b="0" i="0" dirty="0" err="1">
                <a:solidFill>
                  <a:schemeClr val="tx1"/>
                </a:solidFill>
                <a:effectLst/>
                <a:latin typeface="+mj-lt"/>
              </a:rPr>
              <a:t>lungo</a:t>
            </a:r>
            <a:r>
              <a:rPr lang="pl-PL" sz="2000" b="0" i="0" dirty="0">
                <a:solidFill>
                  <a:schemeClr val="tx1"/>
                </a:solidFill>
                <a:effectLst/>
                <a:latin typeface="+mj-lt"/>
              </a:rPr>
              <a:t>” to „rozciągnięte espresso”.</a:t>
            </a:r>
            <a:endParaRPr lang="pl-PL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Americano</a:t>
            </a:r>
            <a:r>
              <a:rPr lang="pl-PL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espresso z większą ilością wody</a:t>
            </a:r>
          </a:p>
          <a:p>
            <a:pPr marL="342900" lvl="0" indent="-342900" fontAlgn="base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Cappuccino - napój na bazie espresso i spienionego mleka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5DCECAE-5EE8-45CE-9118-51319E8C7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0" y="774090"/>
            <a:ext cx="3126740" cy="208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13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CECBC0-EBD2-4CE2-B80E-4D20CC39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Rodzaje kaw</a:t>
            </a:r>
            <a:br>
              <a:rPr lang="pl-PL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D2D506-2F36-4538-81F2-811A27E9C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fontAlgn="base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 err="1">
                <a:solidFill>
                  <a:srgbClr val="38383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Caffe</a:t>
            </a:r>
            <a:r>
              <a:rPr lang="pl-PL" dirty="0">
                <a:solidFill>
                  <a:srgbClr val="38383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Latte - espresso z gorącym mlekiem i puszystą mleczną pianką</a:t>
            </a:r>
            <a:endParaRPr lang="pl-PL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solidFill>
                  <a:srgbClr val="38383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Latte </a:t>
            </a:r>
            <a:r>
              <a:rPr lang="pl-PL" dirty="0" err="1">
                <a:solidFill>
                  <a:srgbClr val="38383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Macchiato</a:t>
            </a:r>
            <a:r>
              <a:rPr lang="pl-PL" dirty="0">
                <a:solidFill>
                  <a:srgbClr val="38383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podobne do latte, ale kolejność dodawania składników jest inna, latte </a:t>
            </a:r>
            <a:r>
              <a:rPr lang="pl-PL" dirty="0" err="1">
                <a:solidFill>
                  <a:srgbClr val="38383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macchiato</a:t>
            </a:r>
            <a:r>
              <a:rPr lang="pl-PL" dirty="0">
                <a:solidFill>
                  <a:srgbClr val="38383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jest trzywarstwowe</a:t>
            </a:r>
            <a:endParaRPr lang="pl-PL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solidFill>
                  <a:srgbClr val="38383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Mokka (</a:t>
            </a:r>
            <a:r>
              <a:rPr lang="pl-PL" dirty="0" err="1">
                <a:solidFill>
                  <a:srgbClr val="38383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mocha</a:t>
            </a:r>
            <a:r>
              <a:rPr lang="pl-PL" dirty="0">
                <a:solidFill>
                  <a:srgbClr val="38383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- espresso, gorące mleko, gęsta czekolada i bita śmietana z posypką</a:t>
            </a:r>
            <a:endParaRPr lang="pl-PL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 err="1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Irish</a:t>
            </a:r>
            <a:r>
              <a:rPr lang="pl-PL" dirty="0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coffee</a:t>
            </a:r>
            <a:r>
              <a:rPr lang="pl-PL" dirty="0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- serwowana z whisky</a:t>
            </a:r>
            <a:endParaRPr lang="pl-PL" dirty="0">
              <a:solidFill>
                <a:srgbClr val="383838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51B1D8-5E97-44EA-8AC5-B4A14E6E4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11" y="663090"/>
            <a:ext cx="2284094" cy="162290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78F9F79-A46B-4F00-8D03-7F2F9C7D5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770" y="4717480"/>
            <a:ext cx="2594610" cy="142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36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CECBC0-EBD2-4CE2-B80E-4D20CC39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International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Coffee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Day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D2D506-2F36-4538-81F2-811A27E9C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351270" cy="33189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+mj-lt"/>
              </a:rPr>
              <a:t>Aż 83% Polaków pije kawę każdego dnia, a 52% nie poprzestaje na jednej filiżance dziennie. 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+mj-lt"/>
              </a:rPr>
              <a:t>Statystyczny Polak spożywa około 3 kilogramów kawy rocznie. 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+mj-lt"/>
              </a:rPr>
              <a:t>Kawa to drugi po ropie naftowej najbardziej pożądany surowiec na świecie. 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+mj-lt"/>
              </a:rPr>
              <a:t>Wartość światowego rynku kawy wciąż rośnie, a analitycy wyceniają go na ponad 200 miliardów dolarów.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E4DF336-CE9D-4180-A37E-B25BEBF27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797" y="2556932"/>
            <a:ext cx="4214514" cy="25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29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CECBC0-EBD2-4CE2-B80E-4D20CC39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Dziękujemy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D2D506-2F36-4538-81F2-811A27E9C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6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Coffee</a:t>
            </a:r>
            <a:r>
              <a:rPr lang="pl-PL" sz="6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pl-PL" sz="66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time</a:t>
            </a:r>
            <a:r>
              <a:rPr lang="pl-PL" sz="6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…………..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9058A98-795B-48D8-9E5E-06D46744B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50" y="3600866"/>
            <a:ext cx="3943350" cy="23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4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A6A7A6-D05C-424C-82FE-C4D9DDA3F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414508" cy="1303867"/>
          </a:xfrm>
        </p:spPr>
        <p:txBody>
          <a:bodyPr>
            <a:normAutofit fontScale="90000"/>
          </a:bodyPr>
          <a:lstStyle/>
          <a:p>
            <a:r>
              <a:rPr lang="pl-PL" dirty="0"/>
              <a:t>Dolnośląski Zespół Szkół </a:t>
            </a:r>
            <a:br>
              <a:rPr lang="pl-PL" dirty="0"/>
            </a:br>
            <a:r>
              <a:rPr lang="pl-PL" dirty="0"/>
              <a:t>w Karpaczu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7DAC675-F49D-401B-BAFC-511C7A5C2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484" y="2559471"/>
            <a:ext cx="2531746" cy="3380011"/>
          </a:xfrm>
          <a:prstGeom prst="rect">
            <a:avLst/>
          </a:prstGeom>
        </p:spPr>
      </p:pic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9E3751A6-52A7-4E4D-859C-60039BDB4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5422" y="2556987"/>
            <a:ext cx="6694168" cy="331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6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CECBC0-EBD2-4CE2-B80E-4D20CC3946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International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Coffee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Day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D2D506-2F36-4538-81F2-811A27E9C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30" y="2556932"/>
            <a:ext cx="6926580" cy="355811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rgbClr val="1A1A1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Dzień Kawy z</a:t>
            </a:r>
            <a:r>
              <a:rPr lang="pl-PL" dirty="0">
                <a:solidFill>
                  <a:srgbClr val="1A1A1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ostał oficjalnie ustanowiony w 2015 r.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1A1A1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dirty="0">
                <a:solidFill>
                  <a:srgbClr val="1A1A1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odczas wystawy światowej Expo w Mediolanie, </a:t>
            </a:r>
            <a:r>
              <a:rPr lang="pl-PL" b="1" dirty="0">
                <a:solidFill>
                  <a:srgbClr val="1A1A1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International </a:t>
            </a:r>
            <a:r>
              <a:rPr lang="pl-PL" b="1" dirty="0" err="1">
                <a:solidFill>
                  <a:srgbClr val="1A1A1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Coffee</a:t>
            </a:r>
            <a:r>
              <a:rPr lang="pl-PL" b="1" dirty="0">
                <a:solidFill>
                  <a:srgbClr val="1A1A1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Organization </a:t>
            </a:r>
            <a:r>
              <a:rPr lang="pl-PL" dirty="0">
                <a:solidFill>
                  <a:srgbClr val="1A1A1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(organizacja, która zrzesza kraje eksportujące kawę oraz jej największych importerów) zorganizowała pierwsze obchody Międzynarodowego Dnia Kawy.</a:t>
            </a:r>
            <a:endParaRPr lang="pl-PL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CD4367E-5834-4528-8C5B-646618D57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60" y="2465492"/>
            <a:ext cx="3341370" cy="36495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690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CECBC0-EBD2-4CE2-B80E-4D20CC39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International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Coffee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Day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D2D506-2F36-4538-81F2-811A27E9C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1" y="2556932"/>
            <a:ext cx="6054089" cy="33189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l-PL" b="0" i="0" dirty="0">
                <a:solidFill>
                  <a:srgbClr val="000000"/>
                </a:solidFill>
                <a:effectLst/>
                <a:latin typeface="+mj-lt"/>
              </a:rPr>
              <a:t>Międzynarodowy Dzień Kawy obchodzony jest co roku 1 października:</a:t>
            </a:r>
          </a:p>
          <a:p>
            <a:pPr algn="just">
              <a:lnSpc>
                <a:spcPct val="150000"/>
              </a:lnSpc>
            </a:pPr>
            <a:r>
              <a:rPr lang="pl-PL" b="0" i="0" dirty="0">
                <a:solidFill>
                  <a:srgbClr val="000000"/>
                </a:solidFill>
                <a:effectLst/>
                <a:latin typeface="+mj-lt"/>
              </a:rPr>
              <a:t>aby docenić i uczcić wysiłki wszystkich osób związanych z branżą kawową, </a:t>
            </a:r>
          </a:p>
          <a:p>
            <a:pPr algn="just">
              <a:lnSpc>
                <a:spcPct val="150000"/>
              </a:lnSpc>
            </a:pPr>
            <a:r>
              <a:rPr lang="pl-PL" b="0" i="0" dirty="0">
                <a:solidFill>
                  <a:srgbClr val="000000"/>
                </a:solidFill>
                <a:effectLst/>
                <a:latin typeface="+mj-lt"/>
              </a:rPr>
              <a:t>a także dać </a:t>
            </a:r>
            <a:r>
              <a:rPr lang="pl-PL" b="0" i="0" dirty="0">
                <a:solidFill>
                  <a:srgbClr val="2E2E2E"/>
                </a:solidFill>
                <a:effectLst/>
                <a:latin typeface="+mj-lt"/>
              </a:rPr>
              <a:t>miłośnikom kawy okazję do podzielenia się swoją miłością do trunku. </a:t>
            </a:r>
            <a:endParaRPr lang="pl-PL" dirty="0">
              <a:latin typeface="+mj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9F4E0B3-47AE-4174-8233-90B33D824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30" y="2659804"/>
            <a:ext cx="4325629" cy="29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0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CECBC0-EBD2-4CE2-B80E-4D20CC39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International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Coffee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Day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D2D506-2F36-4538-81F2-811A27E9C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556932"/>
            <a:ext cx="6972299" cy="331893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solidFill>
                  <a:srgbClr val="1A1A1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International </a:t>
            </a:r>
            <a:r>
              <a:rPr lang="pl-PL" sz="2800" dirty="0" err="1">
                <a:solidFill>
                  <a:srgbClr val="1A1A1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Coffee</a:t>
            </a:r>
            <a:r>
              <a:rPr lang="pl-PL" sz="2800" dirty="0">
                <a:solidFill>
                  <a:srgbClr val="1A1A1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Organization wykorzystuje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Dzień Kawy </a:t>
            </a:r>
            <a:r>
              <a:rPr lang="pl-PL" sz="2800" dirty="0">
                <a:solidFill>
                  <a:srgbClr val="1A1A1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również do propagowania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sprawiedliwego handlu kawą oraz odpowiedniego traktowania zbieraczy ziaren kawy.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AF09C12-2766-409C-91C8-7A895C97D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462" y="2556932"/>
            <a:ext cx="3124198" cy="368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5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4D9F41-2432-4B0C-BADA-7F937B747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355" y="5206231"/>
            <a:ext cx="9810746" cy="880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hlinkClick r:id="rId3"/>
              </a:rPr>
              <a:t>https://www.youtube.com/watch?time_continue=192&amp;v=i1_uEKH-ZBc&amp;feature=emb_logo</a:t>
            </a:r>
            <a:endParaRPr lang="pl-PL" dirty="0"/>
          </a:p>
        </p:txBody>
      </p:sp>
      <p:pic>
        <p:nvPicPr>
          <p:cNvPr id="4" name="Multimedia online 3" title="Czym jest Fairtrade?">
            <a:hlinkClick r:id="" action="ppaction://media"/>
            <a:extLst>
              <a:ext uri="{FF2B5EF4-FFF2-40B4-BE49-F238E27FC236}">
                <a16:creationId xmlns:a16="http://schemas.microsoft.com/office/drawing/2014/main" id="{814BC781-BB81-419E-A312-ABC4B067BF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5402" y="919401"/>
            <a:ext cx="9683109" cy="4224099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153F4D09-30F9-4CB2-9841-168F0C63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95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D2D506-2F36-4538-81F2-811A27E9C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1" y="797400"/>
            <a:ext cx="7623809" cy="5386230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endParaRPr lang="pl-PL" sz="28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  <a:p>
            <a:pPr marL="0" indent="0" algn="ctr" fontAlgn="base">
              <a:buNone/>
            </a:pPr>
            <a:r>
              <a:rPr lang="pl-PL" sz="2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Znak </a:t>
            </a:r>
            <a:r>
              <a:rPr lang="pl-PL" sz="2800" b="1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Fairtrade</a:t>
            </a:r>
            <a:r>
              <a:rPr lang="pl-PL" sz="2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 umieszczony na produkcie świadczy o tym, że:</a:t>
            </a:r>
          </a:p>
          <a:p>
            <a:pPr marL="0" indent="0" algn="ctr" fontAlgn="base">
              <a:buNone/>
            </a:pPr>
            <a:endParaRPr lang="pl-PL" sz="28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0000"/>
                </a:solidFill>
                <a:effectLst/>
                <a:latin typeface="+mj-lt"/>
              </a:rPr>
              <a:t>Producenci otrzymali za swoje plony uczciwe wynagrodzenie, która chroni ich przed gwałtownymi spadkami cen na światowym rynku.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P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+mj-lt"/>
              </a:rPr>
              <a:t>roducenci uzyskali premię </a:t>
            </a:r>
            <a:r>
              <a:rPr lang="pl-PL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Fairtrade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+mj-lt"/>
              </a:rPr>
              <a:t>, którą mogą przeznaczyć na rozwój działalności.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9535B97-BBA0-465D-B8B1-E289D8224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867" y="797400"/>
            <a:ext cx="1083613" cy="13873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E9CBE3B-B869-4DFF-A88F-0264602E6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867" y="2621964"/>
            <a:ext cx="2293773" cy="343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5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CECBC0-EBD2-4CE2-B80E-4D20CC39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11" y="982132"/>
            <a:ext cx="10469879" cy="13038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pl-PL" sz="32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</a:br>
            <a:r>
              <a:rPr lang="pl-PL" sz="32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Znak </a:t>
            </a:r>
            <a:r>
              <a:rPr lang="pl-PL" sz="3200" b="1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Fairtrade</a:t>
            </a:r>
            <a:r>
              <a:rPr lang="pl-PL" sz="32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 umieszczony na produkcie świadczy o tym, że:</a:t>
            </a:r>
            <a:br>
              <a:rPr lang="pl-PL" sz="32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</a:b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D2D506-2F36-4538-81F2-811A27E9C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" y="2556932"/>
            <a:ext cx="7086600" cy="3629242"/>
          </a:xfrm>
        </p:spPr>
        <p:txBody>
          <a:bodyPr>
            <a:normAutofit fontScale="25000" lnSpcReduction="20000"/>
          </a:bodyPr>
          <a:lstStyle/>
          <a:p>
            <a:pPr algn="l" fontAlgn="base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7200" b="0" i="0" u="none" strike="noStrike" dirty="0">
                <a:solidFill>
                  <a:srgbClr val="000000"/>
                </a:solidFill>
                <a:effectLst/>
                <a:latin typeface="+mj-lt"/>
              </a:rPr>
              <a:t>Pracownicy mają prawo do godnej płacy, zrzeszania się w związkach zawodowych i pracy w bezpiecznych warunkach.</a:t>
            </a:r>
          </a:p>
          <a:p>
            <a:pPr algn="l" fontAlgn="base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7200" b="0" i="0" u="none" strike="noStrike" dirty="0">
                <a:solidFill>
                  <a:srgbClr val="000000"/>
                </a:solidFill>
                <a:effectLst/>
                <a:latin typeface="+mj-lt"/>
              </a:rPr>
              <a:t>Rolnicy i pracownicy, niezależnie od płci, mają możliwość otwartego wyrażania swoich opinii.</a:t>
            </a:r>
            <a:endParaRPr lang="pl-PL" sz="49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4900" b="1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72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Zachęcamy do wybierania kawy ze znakiem FAIRTRADE.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pl-PL" sz="72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Dziś rolnicy uprawiający kawę potrzebują naszego zaangażowania bardziej niż my codziennego picia kawy.</a:t>
            </a:r>
          </a:p>
          <a:p>
            <a:pPr algn="ctr"/>
            <a:endParaRPr lang="pl-PL" sz="4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AAD251-C5B6-4B57-B006-9AEB93D7A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556932"/>
            <a:ext cx="3916680" cy="212598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8066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CECBC0-EBD2-4CE2-B80E-4D20CC39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2133"/>
            <a:ext cx="6137910" cy="995258"/>
          </a:xfrm>
        </p:spPr>
        <p:txBody>
          <a:bodyPr>
            <a:noAutofit/>
          </a:bodyPr>
          <a:lstStyle/>
          <a:p>
            <a:br>
              <a:rPr lang="pl-PL" sz="4000" b="1" i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1" i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Historia każdej filiżanki kawy zaczyna się w polu…</a:t>
            </a:r>
            <a:br>
              <a:rPr lang="pl-PL" sz="3600" b="1" i="1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D2D506-2F36-4538-81F2-811A27E9C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556931"/>
            <a:ext cx="6217920" cy="345050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900" dirty="0">
                <a:solidFill>
                  <a:srgbClr val="383838"/>
                </a:solidFill>
                <a:latin typeface="+mj-lt"/>
                <a:ea typeface="Times New Roman" panose="02020603050405020304" pitchFamily="18" charset="0"/>
              </a:rPr>
              <a:t>O</a:t>
            </a:r>
            <a:r>
              <a:rPr lang="pl-PL" sz="2900" dirty="0">
                <a:solidFill>
                  <a:srgbClr val="383838"/>
                </a:solidFill>
                <a:effectLst/>
                <a:latin typeface="+mj-lt"/>
                <a:ea typeface="Times New Roman" panose="02020603050405020304" pitchFamily="18" charset="0"/>
              </a:rPr>
              <a:t> miano odkrywców kawy kłócą się Etiopczycy i Jemeńczycy. W dalszym ciągu za ojczyznę kawy uważa się Etiopię.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>
              <a:solidFill>
                <a:srgbClr val="383838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l-PL" sz="4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Istnieje nawet pewna legenda. </a:t>
            </a:r>
            <a:r>
              <a:rPr lang="pl-PL" sz="44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Według niej w mieście </a:t>
            </a:r>
            <a:r>
              <a:rPr lang="pl-PL" sz="4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Kaffa</a:t>
            </a:r>
            <a:r>
              <a:rPr lang="pl-PL" sz="44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…..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34762E8-2567-40B8-A1E5-264F20B39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940" y="850565"/>
            <a:ext cx="4616960" cy="515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04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237</TotalTime>
  <Words>714</Words>
  <Application>Microsoft Office PowerPoint</Application>
  <PresentationFormat>Panoramiczny</PresentationFormat>
  <Paragraphs>69</Paragraphs>
  <Slides>19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museo-sans</vt:lpstr>
      <vt:lpstr>Symbol</vt:lpstr>
      <vt:lpstr>Organiczny</vt:lpstr>
      <vt:lpstr> Single Voices, Global Choices Pojedyncze głosy, Globalne wybory </vt:lpstr>
      <vt:lpstr>Dolnośląski Zespół Szkół  w Karpaczu</vt:lpstr>
      <vt:lpstr>International Coffee Day</vt:lpstr>
      <vt:lpstr>International Coffee Day</vt:lpstr>
      <vt:lpstr>International Coffee Day</vt:lpstr>
      <vt:lpstr>Prezentacja programu PowerPoint</vt:lpstr>
      <vt:lpstr>Prezentacja programu PowerPoint</vt:lpstr>
      <vt:lpstr> Znak Fairtrade umieszczony na produkcie świadczy o tym, że: </vt:lpstr>
      <vt:lpstr> Historia każdej filiżanki kawy zaczyna się w polu… </vt:lpstr>
      <vt:lpstr>Historia kawy</vt:lpstr>
      <vt:lpstr>Prezentacja programu PowerPoint</vt:lpstr>
      <vt:lpstr>Historia kawy</vt:lpstr>
      <vt:lpstr>International Coffee Day</vt:lpstr>
      <vt:lpstr>Jakie właściwości ma kawa?</vt:lpstr>
      <vt:lpstr> Jak wybrać ulubioną kawę? </vt:lpstr>
      <vt:lpstr>Rodzaje kaw </vt:lpstr>
      <vt:lpstr> Rodzaje kaw </vt:lpstr>
      <vt:lpstr>International Coffee Day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Dolnośląski Zespół Szkół w Karpaczu</dc:title>
  <dc:creator>Ewa</dc:creator>
  <cp:lastModifiedBy>Gajek Ewa</cp:lastModifiedBy>
  <cp:revision>24</cp:revision>
  <dcterms:created xsi:type="dcterms:W3CDTF">2020-09-30T05:21:31Z</dcterms:created>
  <dcterms:modified xsi:type="dcterms:W3CDTF">2021-05-19T10:18:37Z</dcterms:modified>
</cp:coreProperties>
</file>