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07165-1D73-405D-BD80-C2B033C949ED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26C1F-7709-4185-AB2B-73BEF080E6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8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2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01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89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16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90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03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0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289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720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172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076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7426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302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7949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126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304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5810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134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D11A-15FF-4B0D-8C1E-391F98A930AB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6B40-B72E-4DCD-8D38-4BE17DF809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809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5077"/>
            <a:ext cx="9144000" cy="580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144966" y="3233856"/>
            <a:ext cx="8999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Introduction 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à l'analyse sensorielle de l'huile d'olive extra vierge</a:t>
            </a:r>
            <a:endParaRPr lang="it-IT" sz="24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45498" y="5937161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Lucia Talotta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79549" y="6132148"/>
            <a:ext cx="440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Tiriolo, </a:t>
            </a:r>
            <a:r>
              <a:rPr lang="it-IT" dirty="0" smtClean="0"/>
              <a:t>le 22 novembre 2017/11 </a:t>
            </a:r>
            <a:r>
              <a:rPr lang="it-IT" dirty="0" err="1" smtClean="0"/>
              <a:t>janvier</a:t>
            </a:r>
            <a:r>
              <a:rPr lang="it-IT" dirty="0" smtClean="0"/>
              <a:t> 2018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1106" y="-51107"/>
            <a:ext cx="207811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92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15158" r="1695" b="2519"/>
          <a:stretch>
            <a:fillRect/>
          </a:stretch>
        </p:blipFill>
        <p:spPr bwMode="auto">
          <a:xfrm>
            <a:off x="-4763" y="0"/>
            <a:ext cx="915987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8406" r="1630" b="13881"/>
          <a:stretch>
            <a:fillRect/>
          </a:stretch>
        </p:blipFill>
        <p:spPr bwMode="auto">
          <a:xfrm>
            <a:off x="-9525" y="6065838"/>
            <a:ext cx="9166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429250" y="785813"/>
            <a:ext cx="1798638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39465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356100" y="1947863"/>
            <a:ext cx="4176713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dirty="0" smtClean="0">
                <a:latin typeface="Comic Sans MS" panose="030F0702030302020204" pitchFamily="66" charset="0"/>
              </a:rPr>
              <a:t>mettez </a:t>
            </a:r>
            <a:r>
              <a:rPr lang="fr-FR" sz="3600" dirty="0">
                <a:latin typeface="Comic Sans MS" panose="030F0702030302020204" pitchFamily="66" charset="0"/>
              </a:rPr>
              <a:t>de l'huile dans </a:t>
            </a:r>
            <a:r>
              <a:rPr lang="fr-FR" sz="3600" dirty="0" smtClean="0">
                <a:latin typeface="Comic Sans MS" panose="030F0702030302020204" pitchFamily="66" charset="0"/>
              </a:rPr>
              <a:t>votre</a:t>
            </a:r>
            <a:r>
              <a:rPr lang="fr-FR" sz="3600" dirty="0" smtClean="0">
                <a:latin typeface="Comic Sans MS" panose="030F0702030302020204" pitchFamily="66" charset="0"/>
              </a:rPr>
              <a:t> </a:t>
            </a:r>
            <a:r>
              <a:rPr lang="fr-FR" sz="3600" dirty="0">
                <a:latin typeface="Comic Sans MS" panose="030F0702030302020204" pitchFamily="66" charset="0"/>
              </a:rPr>
              <a:t>bouche</a:t>
            </a:r>
            <a:r>
              <a:rPr lang="en-GB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 </a:t>
            </a:r>
            <a:endParaRPr lang="en-GB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10247" name="WordArt 6"/>
          <p:cNvSpPr>
            <a:spLocks noChangeArrowheads="1" noChangeShapeType="1" noTextEdit="1"/>
          </p:cNvSpPr>
          <p:nvPr/>
        </p:nvSpPr>
        <p:spPr bwMode="auto">
          <a:xfrm>
            <a:off x="4570413" y="1557338"/>
            <a:ext cx="324167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it-IT" sz="3600" kern="10" dirty="0">
              <a:ln w="9360">
                <a:solidFill>
                  <a:srgbClr val="004C00"/>
                </a:solidFill>
                <a:miter lim="800000"/>
                <a:headEnd/>
                <a:tailEnd/>
              </a:ln>
              <a:solidFill>
                <a:srgbClr val="004C00">
                  <a:alpha val="10980"/>
                </a:srgbClr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737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15158" r="1695" b="2519"/>
          <a:stretch>
            <a:fillRect/>
          </a:stretch>
        </p:blipFill>
        <p:spPr bwMode="auto">
          <a:xfrm>
            <a:off x="-4763" y="0"/>
            <a:ext cx="915987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8406" r="1630" b="13881"/>
          <a:stretch>
            <a:fillRect/>
          </a:stretch>
        </p:blipFill>
        <p:spPr bwMode="auto">
          <a:xfrm>
            <a:off x="-9525" y="6065838"/>
            <a:ext cx="9166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364163" y="765175"/>
            <a:ext cx="17986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5" r="2664"/>
          <a:stretch>
            <a:fillRect/>
          </a:stretch>
        </p:blipFill>
        <p:spPr bwMode="auto">
          <a:xfrm>
            <a:off x="4643438" y="1700213"/>
            <a:ext cx="45005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5288" y="1149350"/>
            <a:ext cx="4935537" cy="26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En meme temps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inspirez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de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l’air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par des inspirations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profondes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et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succèssives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pour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définir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les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goûts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et en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même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temps les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parfums</a:t>
            </a:r>
            <a:endParaRPr lang="en-GB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l">
              <a:lnSpc>
                <a:spcPct val="100000"/>
              </a:lnSpc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1271" name="WordArt 6"/>
          <p:cNvSpPr>
            <a:spLocks noChangeArrowheads="1" noChangeShapeType="1" noTextEdit="1"/>
          </p:cNvSpPr>
          <p:nvPr/>
        </p:nvSpPr>
        <p:spPr bwMode="auto">
          <a:xfrm>
            <a:off x="971550" y="1268413"/>
            <a:ext cx="324167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it-IT" sz="3600" kern="10" dirty="0">
              <a:ln w="9360">
                <a:solidFill>
                  <a:srgbClr val="004C00"/>
                </a:solidFill>
                <a:miter lim="800000"/>
                <a:headEnd/>
                <a:tailEnd/>
              </a:ln>
              <a:solidFill>
                <a:srgbClr val="004C00">
                  <a:alpha val="10980"/>
                </a:srgbClr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064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81" y="16728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L’</a:t>
            </a:r>
            <a:r>
              <a:rPr lang="it-IT" sz="3000" b="1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huile</a:t>
            </a:r>
            <a:r>
              <a:rPr lang="it-IT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it-IT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est </a:t>
            </a:r>
            <a:r>
              <a:rPr lang="it-IT" sz="3000" b="1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bonne</a:t>
            </a:r>
            <a:r>
              <a:rPr lang="it-IT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it-IT" sz="3000" b="1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si…</a:t>
            </a:r>
            <a:r>
              <a:rPr lang="it-IT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.</a:t>
            </a:r>
            <a:endParaRPr lang="it-IT" sz="3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033" y="943103"/>
            <a:ext cx="3299391" cy="3604112"/>
          </a:xfrm>
          <a:prstGeom prst="rect">
            <a:avLst/>
          </a:prstGeom>
        </p:spPr>
      </p:pic>
      <p:sp>
        <p:nvSpPr>
          <p:cNvPr id="11" name="CasellaDiTesto 10"/>
          <p:cNvSpPr txBox="1">
            <a:spLocks/>
          </p:cNvSpPr>
          <p:nvPr/>
        </p:nvSpPr>
        <p:spPr>
          <a:xfrm>
            <a:off x="1596980" y="5472805"/>
            <a:ext cx="7451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i="1" dirty="0" err="1" smtClean="0">
                <a:latin typeface="Comic Sans MS" panose="030F0702030302020204" pitchFamily="66" charset="0"/>
              </a:rPr>
              <a:t>Piquant</a:t>
            </a:r>
            <a:endParaRPr lang="it-IT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43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72" y="5197927"/>
            <a:ext cx="1181100" cy="15398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Shape 4374"/>
          <p:cNvSpPr/>
          <p:nvPr/>
        </p:nvSpPr>
        <p:spPr>
          <a:xfrm>
            <a:off x="1876282" y="3892073"/>
            <a:ext cx="2768958" cy="1640081"/>
          </a:xfrm>
          <a:custGeom>
            <a:avLst/>
            <a:gdLst/>
            <a:ahLst/>
            <a:cxnLst/>
            <a:rect l="0" t="0" r="0" b="0"/>
            <a:pathLst>
              <a:path w="2762631" h="1510792">
                <a:moveTo>
                  <a:pt x="1684695" y="26493"/>
                </a:moveTo>
                <a:cubicBezTo>
                  <a:pt x="1719636" y="28115"/>
                  <a:pt x="1754727" y="34830"/>
                  <a:pt x="1788033" y="47117"/>
                </a:cubicBezTo>
                <a:cubicBezTo>
                  <a:pt x="1824863" y="60706"/>
                  <a:pt x="1856994" y="80391"/>
                  <a:pt x="1882013" y="104648"/>
                </a:cubicBezTo>
                <a:cubicBezTo>
                  <a:pt x="1989074" y="11430"/>
                  <a:pt x="2178304" y="0"/>
                  <a:pt x="2304669" y="78867"/>
                </a:cubicBezTo>
                <a:cubicBezTo>
                  <a:pt x="2357755" y="112141"/>
                  <a:pt x="2393569" y="157861"/>
                  <a:pt x="2405889" y="208280"/>
                </a:cubicBezTo>
                <a:cubicBezTo>
                  <a:pt x="2581276" y="243713"/>
                  <a:pt x="2684780" y="377698"/>
                  <a:pt x="2637028" y="507619"/>
                </a:cubicBezTo>
                <a:cubicBezTo>
                  <a:pt x="2632965" y="518541"/>
                  <a:pt x="2628011" y="529209"/>
                  <a:pt x="2621916" y="539623"/>
                </a:cubicBezTo>
                <a:cubicBezTo>
                  <a:pt x="2762631" y="674878"/>
                  <a:pt x="2728215" y="868934"/>
                  <a:pt x="2545080" y="972820"/>
                </a:cubicBezTo>
                <a:cubicBezTo>
                  <a:pt x="2488057" y="1005205"/>
                  <a:pt x="2420620" y="1026160"/>
                  <a:pt x="2349501" y="1033653"/>
                </a:cubicBezTo>
                <a:cubicBezTo>
                  <a:pt x="2347849" y="1179322"/>
                  <a:pt x="2186686" y="1296416"/>
                  <a:pt x="1989455" y="1295273"/>
                </a:cubicBezTo>
                <a:cubicBezTo>
                  <a:pt x="1923542" y="1294765"/>
                  <a:pt x="1859153" y="1280922"/>
                  <a:pt x="1803146" y="1255268"/>
                </a:cubicBezTo>
                <a:cubicBezTo>
                  <a:pt x="1736471" y="1418463"/>
                  <a:pt x="1503807" y="1510792"/>
                  <a:pt x="1283462" y="1461262"/>
                </a:cubicBezTo>
                <a:cubicBezTo>
                  <a:pt x="1191133" y="1440561"/>
                  <a:pt x="1111378" y="1396746"/>
                  <a:pt x="1057656" y="1337310"/>
                </a:cubicBezTo>
                <a:cubicBezTo>
                  <a:pt x="832104" y="1437894"/>
                  <a:pt x="539242" y="1383792"/>
                  <a:pt x="403733" y="1216533"/>
                </a:cubicBezTo>
                <a:cubicBezTo>
                  <a:pt x="401955" y="1214501"/>
                  <a:pt x="400304" y="1212342"/>
                  <a:pt x="398653" y="1210183"/>
                </a:cubicBezTo>
                <a:cubicBezTo>
                  <a:pt x="250953" y="1223010"/>
                  <a:pt x="117221" y="1145159"/>
                  <a:pt x="99949" y="1036320"/>
                </a:cubicBezTo>
                <a:cubicBezTo>
                  <a:pt x="90678" y="978408"/>
                  <a:pt x="116586" y="920369"/>
                  <a:pt x="170688" y="877697"/>
                </a:cubicBezTo>
                <a:cubicBezTo>
                  <a:pt x="42926" y="822071"/>
                  <a:pt x="0" y="700024"/>
                  <a:pt x="74803" y="605028"/>
                </a:cubicBezTo>
                <a:cubicBezTo>
                  <a:pt x="117983" y="550291"/>
                  <a:pt x="193802" y="514096"/>
                  <a:pt x="278766" y="507619"/>
                </a:cubicBezTo>
                <a:lnTo>
                  <a:pt x="281051" y="503047"/>
                </a:lnTo>
                <a:cubicBezTo>
                  <a:pt x="249936" y="334518"/>
                  <a:pt x="409829" y="179324"/>
                  <a:pt x="637921" y="156337"/>
                </a:cubicBezTo>
                <a:cubicBezTo>
                  <a:pt x="730378" y="147066"/>
                  <a:pt x="824357" y="160909"/>
                  <a:pt x="904875" y="195834"/>
                </a:cubicBezTo>
                <a:cubicBezTo>
                  <a:pt x="990219" y="76962"/>
                  <a:pt x="1189482" y="31877"/>
                  <a:pt x="1350137" y="94996"/>
                </a:cubicBezTo>
                <a:cubicBezTo>
                  <a:pt x="1378204" y="106045"/>
                  <a:pt x="1403985" y="120015"/>
                  <a:pt x="1426591" y="136525"/>
                </a:cubicBezTo>
                <a:cubicBezTo>
                  <a:pt x="1476407" y="62611"/>
                  <a:pt x="1579872" y="21630"/>
                  <a:pt x="1684695" y="26493"/>
                </a:cubicBezTo>
                <a:close/>
              </a:path>
            </a:pathLst>
          </a:custGeom>
          <a:ln w="25400" cap="flat">
            <a:solidFill>
              <a:srgbClr val="0070C0"/>
            </a:solidFill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0000">
              <a:alpha val="76078"/>
            </a:srgbClr>
          </a:fillRef>
          <a:effectRef idx="0">
            <a:scrgbClr r="0" g="0" b="0"/>
          </a:effectRef>
          <a:fontRef idx="none"/>
        </p:style>
        <p:txBody>
          <a:bodyPr lIns="36000">
            <a:noAutofit/>
          </a:bodyPr>
          <a:lstStyle/>
          <a:p>
            <a:endParaRPr lang="it-IT" dirty="0">
              <a:noFill/>
            </a:endParaRPr>
          </a:p>
        </p:txBody>
      </p:sp>
      <p:sp>
        <p:nvSpPr>
          <p:cNvPr id="9" name="Shape 4381"/>
          <p:cNvSpPr/>
          <p:nvPr/>
        </p:nvSpPr>
        <p:spPr>
          <a:xfrm>
            <a:off x="1622738" y="4754101"/>
            <a:ext cx="240665" cy="241300"/>
          </a:xfrm>
          <a:custGeom>
            <a:avLst/>
            <a:gdLst/>
            <a:ahLst/>
            <a:cxnLst/>
            <a:rect l="0" t="0" r="0" b="0"/>
            <a:pathLst>
              <a:path w="241300" h="241300">
                <a:moveTo>
                  <a:pt x="241300" y="120650"/>
                </a:moveTo>
                <a:cubicBezTo>
                  <a:pt x="241300" y="187198"/>
                  <a:pt x="187198" y="241300"/>
                  <a:pt x="120650" y="241300"/>
                </a:cubicBezTo>
                <a:cubicBezTo>
                  <a:pt x="53975" y="241300"/>
                  <a:pt x="0" y="187198"/>
                  <a:pt x="0" y="120650"/>
                </a:cubicBezTo>
                <a:cubicBezTo>
                  <a:pt x="0" y="53975"/>
                  <a:pt x="53975" y="0"/>
                  <a:pt x="120650" y="0"/>
                </a:cubicBezTo>
                <a:cubicBezTo>
                  <a:pt x="187198" y="0"/>
                  <a:pt x="241300" y="53975"/>
                  <a:pt x="241300" y="120650"/>
                </a:cubicBezTo>
                <a:close/>
              </a:path>
            </a:pathLst>
          </a:custGeom>
          <a:solidFill>
            <a:srgbClr val="FF0000"/>
          </a:solidFill>
          <a:ln w="25400" cap="flat">
            <a:round/>
          </a:ln>
        </p:spPr>
        <p:style>
          <a:lnRef idx="1">
            <a:srgbClr val="385D8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it-IT"/>
          </a:p>
        </p:txBody>
      </p:sp>
      <p:sp>
        <p:nvSpPr>
          <p:cNvPr id="13" name="Shape 4381"/>
          <p:cNvSpPr/>
          <p:nvPr/>
        </p:nvSpPr>
        <p:spPr>
          <a:xfrm>
            <a:off x="1260251" y="5095612"/>
            <a:ext cx="198325" cy="224338"/>
          </a:xfrm>
          <a:custGeom>
            <a:avLst/>
            <a:gdLst/>
            <a:ahLst/>
            <a:cxnLst/>
            <a:rect l="0" t="0" r="0" b="0"/>
            <a:pathLst>
              <a:path w="241300" h="241300">
                <a:moveTo>
                  <a:pt x="241300" y="120650"/>
                </a:moveTo>
                <a:cubicBezTo>
                  <a:pt x="241300" y="187198"/>
                  <a:pt x="187198" y="241300"/>
                  <a:pt x="120650" y="241300"/>
                </a:cubicBezTo>
                <a:cubicBezTo>
                  <a:pt x="53975" y="241300"/>
                  <a:pt x="0" y="187198"/>
                  <a:pt x="0" y="120650"/>
                </a:cubicBezTo>
                <a:cubicBezTo>
                  <a:pt x="0" y="53975"/>
                  <a:pt x="53975" y="0"/>
                  <a:pt x="120650" y="0"/>
                </a:cubicBezTo>
                <a:cubicBezTo>
                  <a:pt x="187198" y="0"/>
                  <a:pt x="241300" y="53975"/>
                  <a:pt x="241300" y="120650"/>
                </a:cubicBezTo>
                <a:close/>
              </a:path>
            </a:pathLst>
          </a:custGeom>
          <a:solidFill>
            <a:srgbClr val="FF0000"/>
          </a:solidFill>
          <a:ln w="25400" cap="flat">
            <a:round/>
          </a:ln>
        </p:spPr>
        <p:style>
          <a:lnRef idx="1">
            <a:srgbClr val="385D8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it-IT"/>
          </a:p>
        </p:txBody>
      </p:sp>
      <p:sp>
        <p:nvSpPr>
          <p:cNvPr id="77" name="Shape 4381"/>
          <p:cNvSpPr/>
          <p:nvPr/>
        </p:nvSpPr>
        <p:spPr>
          <a:xfrm>
            <a:off x="950887" y="5403846"/>
            <a:ext cx="169574" cy="163677"/>
          </a:xfrm>
          <a:custGeom>
            <a:avLst/>
            <a:gdLst/>
            <a:ahLst/>
            <a:cxnLst/>
            <a:rect l="0" t="0" r="0" b="0"/>
            <a:pathLst>
              <a:path w="241300" h="241300">
                <a:moveTo>
                  <a:pt x="241300" y="120650"/>
                </a:moveTo>
                <a:cubicBezTo>
                  <a:pt x="241300" y="187198"/>
                  <a:pt x="187198" y="241300"/>
                  <a:pt x="120650" y="241300"/>
                </a:cubicBezTo>
                <a:cubicBezTo>
                  <a:pt x="53975" y="241300"/>
                  <a:pt x="0" y="187198"/>
                  <a:pt x="0" y="120650"/>
                </a:cubicBezTo>
                <a:cubicBezTo>
                  <a:pt x="0" y="53975"/>
                  <a:pt x="53975" y="0"/>
                  <a:pt x="120650" y="0"/>
                </a:cubicBezTo>
                <a:cubicBezTo>
                  <a:pt x="187198" y="0"/>
                  <a:pt x="241300" y="53975"/>
                  <a:pt x="241300" y="120650"/>
                </a:cubicBezTo>
                <a:close/>
              </a:path>
            </a:pathLst>
          </a:custGeom>
          <a:solidFill>
            <a:srgbClr val="FF0000"/>
          </a:solidFill>
          <a:ln w="25400" cap="flat">
            <a:round/>
          </a:ln>
        </p:spPr>
        <p:style>
          <a:lnRef idx="1">
            <a:srgbClr val="385D8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242473" y="4291218"/>
            <a:ext cx="2020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</a:t>
            </a:r>
            <a:r>
              <a:rPr lang="it-IT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ligstroside</a:t>
            </a:r>
            <a:endParaRPr lang="it-IT" sz="1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400" b="1" dirty="0" err="1" smtClean="0">
                <a:solidFill>
                  <a:srgbClr val="FFFF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confère</a:t>
            </a:r>
            <a:r>
              <a:rPr lang="it-IT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sz="1400" b="1" dirty="0" smtClean="0">
                <a:solidFill>
                  <a:srgbClr val="FFFF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à l’</a:t>
            </a:r>
            <a:r>
              <a:rPr lang="it-IT" sz="1400" b="1" dirty="0" err="1" smtClean="0">
                <a:solidFill>
                  <a:srgbClr val="FFFF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huile</a:t>
            </a:r>
            <a:r>
              <a:rPr lang="it-IT" sz="1400" b="1" dirty="0" smtClean="0">
                <a:solidFill>
                  <a:srgbClr val="FFFF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son </a:t>
            </a:r>
            <a:r>
              <a:rPr lang="it-IT" sz="1400" b="1" dirty="0" err="1" smtClean="0">
                <a:solidFill>
                  <a:srgbClr val="FFFF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caractère</a:t>
            </a:r>
            <a:r>
              <a:rPr lang="it-IT" sz="1400" b="1" dirty="0" smtClean="0">
                <a:solidFill>
                  <a:srgbClr val="FFFF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400" b="1" dirty="0" err="1" smtClean="0">
                <a:solidFill>
                  <a:srgbClr val="FFFF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piquant</a:t>
            </a:r>
            <a:r>
              <a:rPr lang="it-IT" sz="1400" b="1" dirty="0" smtClean="0">
                <a:solidFill>
                  <a:srgbClr val="FFFF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it-IT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1819" y="824243"/>
            <a:ext cx="446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omic Sans MS" panose="030F0702030302020204" pitchFamily="66" charset="0"/>
              </a:rPr>
              <a:t>…..</a:t>
            </a:r>
            <a:r>
              <a:rPr lang="it-IT" sz="2000" dirty="0" err="1" smtClean="0">
                <a:latin typeface="Comic Sans MS" panose="030F0702030302020204" pitchFamily="66" charset="0"/>
              </a:rPr>
              <a:t>dans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notre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bouche</a:t>
            </a:r>
            <a:r>
              <a:rPr lang="it-IT" sz="2000" dirty="0" smtClean="0">
                <a:latin typeface="Comic Sans MS" panose="030F0702030302020204" pitchFamily="66" charset="0"/>
              </a:rPr>
              <a:t> est </a:t>
            </a:r>
            <a:r>
              <a:rPr lang="fr-FR" sz="2000" b="1" dirty="0" smtClean="0"/>
              <a:t>Amère </a:t>
            </a:r>
            <a:r>
              <a:rPr lang="it-IT" sz="2000" dirty="0" err="1" smtClean="0">
                <a:latin typeface="Comic Sans MS" panose="030F0702030302020204" pitchFamily="66" charset="0"/>
              </a:rPr>
              <a:t>et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piquante</a:t>
            </a:r>
            <a:r>
              <a:rPr lang="it-IT" sz="2000" dirty="0" smtClean="0">
                <a:latin typeface="Comic Sans MS" panose="030F0702030302020204" pitchFamily="66" charset="0"/>
              </a:rPr>
              <a:t>.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79" name="CasellaDiTesto 78"/>
          <p:cNvSpPr txBox="1"/>
          <p:nvPr/>
        </p:nvSpPr>
        <p:spPr>
          <a:xfrm flipH="1">
            <a:off x="1300761" y="2902754"/>
            <a:ext cx="466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err="1" smtClean="0">
                <a:latin typeface="Comic Sans MS" panose="030F0702030302020204" pitchFamily="66" charset="0"/>
              </a:rPr>
              <a:t>amer</a:t>
            </a:r>
            <a:endParaRPr lang="it-IT" dirty="0"/>
          </a:p>
        </p:txBody>
      </p:sp>
      <p:sp>
        <p:nvSpPr>
          <p:cNvPr id="82" name="Rectangle 4440"/>
          <p:cNvSpPr/>
          <p:nvPr/>
        </p:nvSpPr>
        <p:spPr>
          <a:xfrm>
            <a:off x="2566594" y="2084263"/>
            <a:ext cx="729615" cy="15430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suoi derivati </a:t>
            </a:r>
            <a:endParaRPr lang="it-IT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7" name="Picture 440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074" y="2480551"/>
            <a:ext cx="975360" cy="1219200"/>
          </a:xfrm>
          <a:prstGeom prst="rect">
            <a:avLst/>
          </a:prstGeom>
        </p:spPr>
      </p:pic>
      <p:sp>
        <p:nvSpPr>
          <p:cNvPr id="89" name="Shape 4414"/>
          <p:cNvSpPr>
            <a:spLocks noChangeAspect="1"/>
          </p:cNvSpPr>
          <p:nvPr/>
        </p:nvSpPr>
        <p:spPr>
          <a:xfrm>
            <a:off x="1961983" y="1271727"/>
            <a:ext cx="2077439" cy="1235727"/>
          </a:xfrm>
          <a:custGeom>
            <a:avLst/>
            <a:gdLst/>
            <a:ahLst/>
            <a:cxnLst/>
            <a:rect l="0" t="0" r="0" b="0"/>
            <a:pathLst>
              <a:path w="2762631" h="1512824">
                <a:moveTo>
                  <a:pt x="281051" y="505079"/>
                </a:moveTo>
                <a:cubicBezTo>
                  <a:pt x="249936" y="336550"/>
                  <a:pt x="409829" y="181356"/>
                  <a:pt x="637921" y="158369"/>
                </a:cubicBezTo>
                <a:cubicBezTo>
                  <a:pt x="730377" y="149098"/>
                  <a:pt x="824357" y="162941"/>
                  <a:pt x="904875" y="197866"/>
                </a:cubicBezTo>
                <a:cubicBezTo>
                  <a:pt x="990219" y="78994"/>
                  <a:pt x="1189482" y="33909"/>
                  <a:pt x="1350137" y="97028"/>
                </a:cubicBezTo>
                <a:cubicBezTo>
                  <a:pt x="1378204" y="108077"/>
                  <a:pt x="1403985" y="122047"/>
                  <a:pt x="1426591" y="138557"/>
                </a:cubicBezTo>
                <a:cubicBezTo>
                  <a:pt x="1493012" y="40005"/>
                  <a:pt x="1654810" y="0"/>
                  <a:pt x="1788033" y="49149"/>
                </a:cubicBezTo>
                <a:cubicBezTo>
                  <a:pt x="1824863" y="62738"/>
                  <a:pt x="1856994" y="82423"/>
                  <a:pt x="1882013" y="106680"/>
                </a:cubicBezTo>
                <a:cubicBezTo>
                  <a:pt x="1989074" y="13462"/>
                  <a:pt x="2178304" y="2032"/>
                  <a:pt x="2304669" y="80899"/>
                </a:cubicBezTo>
                <a:cubicBezTo>
                  <a:pt x="2357755" y="114173"/>
                  <a:pt x="2393569" y="159893"/>
                  <a:pt x="2405888" y="210312"/>
                </a:cubicBezTo>
                <a:cubicBezTo>
                  <a:pt x="2581275" y="245745"/>
                  <a:pt x="2684780" y="379730"/>
                  <a:pt x="2637028" y="509651"/>
                </a:cubicBezTo>
                <a:cubicBezTo>
                  <a:pt x="2632964" y="520573"/>
                  <a:pt x="2628011" y="531241"/>
                  <a:pt x="2621915" y="541655"/>
                </a:cubicBezTo>
                <a:cubicBezTo>
                  <a:pt x="2762631" y="676910"/>
                  <a:pt x="2728214" y="870966"/>
                  <a:pt x="2545080" y="974852"/>
                </a:cubicBezTo>
                <a:cubicBezTo>
                  <a:pt x="2488057" y="1007237"/>
                  <a:pt x="2420620" y="1028192"/>
                  <a:pt x="2349500" y="1035685"/>
                </a:cubicBezTo>
                <a:cubicBezTo>
                  <a:pt x="2347849" y="1181354"/>
                  <a:pt x="2186686" y="1298448"/>
                  <a:pt x="1989455" y="1297305"/>
                </a:cubicBezTo>
                <a:cubicBezTo>
                  <a:pt x="1923542" y="1296797"/>
                  <a:pt x="1859153" y="1282954"/>
                  <a:pt x="1803146" y="1257300"/>
                </a:cubicBezTo>
                <a:cubicBezTo>
                  <a:pt x="1736471" y="1420495"/>
                  <a:pt x="1503807" y="1512824"/>
                  <a:pt x="1283462" y="1463294"/>
                </a:cubicBezTo>
                <a:cubicBezTo>
                  <a:pt x="1191133" y="1442593"/>
                  <a:pt x="1111377" y="1398778"/>
                  <a:pt x="1057656" y="1339342"/>
                </a:cubicBezTo>
                <a:cubicBezTo>
                  <a:pt x="832104" y="1439926"/>
                  <a:pt x="539242" y="1385824"/>
                  <a:pt x="403733" y="1218565"/>
                </a:cubicBezTo>
                <a:cubicBezTo>
                  <a:pt x="401955" y="1216533"/>
                  <a:pt x="400304" y="1214374"/>
                  <a:pt x="398653" y="1212215"/>
                </a:cubicBezTo>
                <a:cubicBezTo>
                  <a:pt x="250952" y="1225042"/>
                  <a:pt x="117221" y="1147191"/>
                  <a:pt x="99949" y="1038352"/>
                </a:cubicBezTo>
                <a:cubicBezTo>
                  <a:pt x="90678" y="980440"/>
                  <a:pt x="116586" y="922401"/>
                  <a:pt x="170688" y="879729"/>
                </a:cubicBezTo>
                <a:cubicBezTo>
                  <a:pt x="42926" y="824103"/>
                  <a:pt x="0" y="702056"/>
                  <a:pt x="74803" y="607060"/>
                </a:cubicBezTo>
                <a:cubicBezTo>
                  <a:pt x="117983" y="552323"/>
                  <a:pt x="193802" y="516128"/>
                  <a:pt x="278765" y="509651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25400" cap="flat">
            <a:round/>
          </a:ln>
        </p:spPr>
        <p:style>
          <a:lnRef idx="1">
            <a:srgbClr val="385D8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it-IT"/>
          </a:p>
        </p:txBody>
      </p:sp>
      <p:sp>
        <p:nvSpPr>
          <p:cNvPr id="90" name="Rectangle 4440"/>
          <p:cNvSpPr>
            <a:spLocks noChangeAspect="1"/>
          </p:cNvSpPr>
          <p:nvPr/>
        </p:nvSpPr>
        <p:spPr>
          <a:xfrm>
            <a:off x="2077192" y="1496023"/>
            <a:ext cx="1911721" cy="94549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L’</a:t>
            </a:r>
            <a:r>
              <a:rPr lang="it-IT" sz="1200" b="1" dirty="0" err="1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oleuropeine</a:t>
            </a:r>
            <a:r>
              <a:rPr lang="it-IT" sz="12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200" b="1" dirty="0" err="1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eu</a:t>
            </a:r>
            <a:r>
              <a:rPr lang="it-IT" sz="12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200" b="1" dirty="0" err="1" smtClean="0">
                <a:solidFill>
                  <a:srgbClr val="FFFF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it-IT" sz="1200" b="1" dirty="0" err="1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it-IT" sz="12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200" b="1" dirty="0" err="1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dérivés</a:t>
            </a:r>
            <a:r>
              <a:rPr lang="it-IT" sz="12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200" b="1" dirty="0" err="1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confère</a:t>
            </a:r>
            <a:r>
              <a:rPr lang="it-IT" sz="12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à l’</a:t>
            </a:r>
            <a:r>
              <a:rPr lang="it-IT" sz="1200" b="1" dirty="0" err="1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huile</a:t>
            </a:r>
            <a:r>
              <a:rPr lang="it-IT" sz="12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son </a:t>
            </a:r>
            <a:r>
              <a:rPr lang="it-IT" sz="1200" b="1" dirty="0" err="1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caractère</a:t>
            </a:r>
            <a:r>
              <a:rPr lang="it-IT" sz="12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200" b="1" dirty="0" err="1" smtClean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amer</a:t>
            </a:r>
            <a:endParaRPr lang="it-IT" sz="1100" b="1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Shape 4412"/>
          <p:cNvSpPr/>
          <p:nvPr/>
        </p:nvSpPr>
        <p:spPr>
          <a:xfrm>
            <a:off x="1462402" y="2323026"/>
            <a:ext cx="160655" cy="160655"/>
          </a:xfrm>
          <a:custGeom>
            <a:avLst/>
            <a:gdLst/>
            <a:ahLst/>
            <a:cxnLst/>
            <a:rect l="0" t="0" r="0" b="0"/>
            <a:pathLst>
              <a:path w="160782" h="160909">
                <a:moveTo>
                  <a:pt x="80391" y="0"/>
                </a:moveTo>
                <a:cubicBezTo>
                  <a:pt x="124841" y="0"/>
                  <a:pt x="160782" y="36068"/>
                  <a:pt x="160782" y="80518"/>
                </a:cubicBezTo>
                <a:cubicBezTo>
                  <a:pt x="160782" y="124841"/>
                  <a:pt x="124841" y="160909"/>
                  <a:pt x="80391" y="160909"/>
                </a:cubicBezTo>
                <a:cubicBezTo>
                  <a:pt x="35941" y="160909"/>
                  <a:pt x="0" y="124841"/>
                  <a:pt x="0" y="80518"/>
                </a:cubicBezTo>
                <a:cubicBezTo>
                  <a:pt x="0" y="36068"/>
                  <a:pt x="35941" y="0"/>
                  <a:pt x="80391" y="0"/>
                </a:cubicBezTo>
                <a:close/>
              </a:path>
            </a:pathLst>
          </a:custGeom>
          <a:ln w="25400" cap="flat">
            <a:solidFill>
              <a:srgbClr val="0070C0"/>
            </a:solidFill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663300">
              <a:alpha val="78823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it-IT"/>
          </a:p>
        </p:txBody>
      </p:sp>
      <p:sp>
        <p:nvSpPr>
          <p:cNvPr id="95" name="Shape 4413"/>
          <p:cNvSpPr/>
          <p:nvPr/>
        </p:nvSpPr>
        <p:spPr>
          <a:xfrm>
            <a:off x="1641035" y="1956070"/>
            <a:ext cx="240665" cy="241300"/>
          </a:xfrm>
          <a:custGeom>
            <a:avLst/>
            <a:gdLst/>
            <a:ahLst/>
            <a:cxnLst/>
            <a:rect l="0" t="0" r="0" b="0"/>
            <a:pathLst>
              <a:path w="241300" h="241300">
                <a:moveTo>
                  <a:pt x="120650" y="0"/>
                </a:moveTo>
                <a:cubicBezTo>
                  <a:pt x="187198" y="0"/>
                  <a:pt x="241300" y="53975"/>
                  <a:pt x="241300" y="120650"/>
                </a:cubicBezTo>
                <a:cubicBezTo>
                  <a:pt x="241300" y="187198"/>
                  <a:pt x="187198" y="241300"/>
                  <a:pt x="120650" y="241300"/>
                </a:cubicBezTo>
                <a:cubicBezTo>
                  <a:pt x="53975" y="241300"/>
                  <a:pt x="0" y="187198"/>
                  <a:pt x="0" y="120650"/>
                </a:cubicBezTo>
                <a:cubicBezTo>
                  <a:pt x="0" y="53975"/>
                  <a:pt x="53975" y="0"/>
                  <a:pt x="120650" y="0"/>
                </a:cubicBezTo>
                <a:close/>
              </a:path>
            </a:pathLst>
          </a:custGeom>
          <a:ln w="25400" cap="flat">
            <a:solidFill>
              <a:srgbClr val="0070C0"/>
            </a:solidFill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663300">
              <a:alpha val="78823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it-IT"/>
          </a:p>
        </p:txBody>
      </p:sp>
      <p:sp>
        <p:nvSpPr>
          <p:cNvPr id="96" name="Shape 4415"/>
          <p:cNvSpPr>
            <a:spLocks/>
          </p:cNvSpPr>
          <p:nvPr/>
        </p:nvSpPr>
        <p:spPr>
          <a:xfrm>
            <a:off x="1286505" y="2647992"/>
            <a:ext cx="113754" cy="113754"/>
          </a:xfrm>
          <a:custGeom>
            <a:avLst/>
            <a:gdLst/>
            <a:ahLst/>
            <a:cxnLst/>
            <a:rect l="0" t="0" r="0" b="0"/>
            <a:pathLst>
              <a:path w="80429" h="80391">
                <a:moveTo>
                  <a:pt x="80429" y="40259"/>
                </a:moveTo>
                <a:cubicBezTo>
                  <a:pt x="80429" y="62357"/>
                  <a:pt x="62433" y="80391"/>
                  <a:pt x="40221" y="80391"/>
                </a:cubicBezTo>
                <a:cubicBezTo>
                  <a:pt x="18009" y="80391"/>
                  <a:pt x="0" y="62357"/>
                  <a:pt x="0" y="40259"/>
                </a:cubicBezTo>
                <a:cubicBezTo>
                  <a:pt x="0" y="18034"/>
                  <a:pt x="18009" y="0"/>
                  <a:pt x="40221" y="0"/>
                </a:cubicBezTo>
                <a:cubicBezTo>
                  <a:pt x="62433" y="0"/>
                  <a:pt x="80429" y="18034"/>
                  <a:pt x="80429" y="40259"/>
                </a:cubicBezTo>
                <a:close/>
              </a:path>
            </a:pathLst>
          </a:custGeom>
          <a:solidFill>
            <a:srgbClr val="663300"/>
          </a:solidFill>
          <a:ln w="25400" cap="flat">
            <a:solidFill>
              <a:srgbClr val="0070C0"/>
            </a:solidFill>
            <a:round/>
          </a:ln>
        </p:spPr>
        <p:style>
          <a:lnRef idx="1">
            <a:srgbClr val="385D8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771900" y="5709424"/>
            <a:ext cx="538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A</a:t>
            </a:r>
            <a:r>
              <a:rPr lang="fr-FR" sz="2000" b="1" dirty="0" smtClean="0">
                <a:latin typeface="Comic Sans MS" panose="030F0702030302020204" pitchFamily="66" charset="0"/>
              </a:rPr>
              <a:t>mer et piquant sont des attributs </a:t>
            </a:r>
            <a:r>
              <a:rPr lang="fr-FR" sz="2000" b="1" dirty="0">
                <a:latin typeface="Comic Sans MS" panose="030F0702030302020204" pitchFamily="66" charset="0"/>
              </a:rPr>
              <a:t>positifs</a:t>
            </a:r>
            <a:endParaRPr lang="it-I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9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15158" r="1695" b="2519"/>
          <a:stretch>
            <a:fillRect/>
          </a:stretch>
        </p:blipFill>
        <p:spPr bwMode="auto">
          <a:xfrm>
            <a:off x="-4763" y="0"/>
            <a:ext cx="915987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8406" r="1630" b="13881"/>
          <a:stretch>
            <a:fillRect/>
          </a:stretch>
        </p:blipFill>
        <p:spPr bwMode="auto">
          <a:xfrm>
            <a:off x="-9525" y="6065838"/>
            <a:ext cx="9166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5364163" y="765175"/>
            <a:ext cx="17986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358900"/>
            <a:ext cx="445611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9750" y="1293813"/>
            <a:ext cx="4824413" cy="35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004C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Amer</a:t>
            </a:r>
            <a:r>
              <a:rPr lang="en-GB" sz="28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et piquant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(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huile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qui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pince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dans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la gorge) par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erreur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sont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souvent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considérés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des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défauts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(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huile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“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lourde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”, “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difficile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à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digérer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”, “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acide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”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)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mais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en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revanche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sont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des </a:t>
            </a:r>
            <a:r>
              <a:rPr lang="en-GB" sz="28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indices de </a:t>
            </a:r>
            <a:r>
              <a:rPr lang="en-GB" sz="2800" b="1" dirty="0" err="1" smtClean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qualité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de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l’huile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extra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vierge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d’olive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.</a:t>
            </a:r>
            <a:endParaRPr lang="en-GB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5367" name="WordArt 6"/>
          <p:cNvSpPr>
            <a:spLocks noChangeArrowheads="1" noChangeShapeType="1" noTextEdit="1"/>
          </p:cNvSpPr>
          <p:nvPr/>
        </p:nvSpPr>
        <p:spPr bwMode="auto">
          <a:xfrm>
            <a:off x="5669279" y="4114800"/>
            <a:ext cx="2430145" cy="827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 smtClean="0">
                <a:ln w="9360">
                  <a:solidFill>
                    <a:srgbClr val="007000"/>
                  </a:solidFill>
                  <a:miter lim="800000"/>
                  <a:headEnd/>
                  <a:tailEnd/>
                </a:ln>
                <a:solidFill>
                  <a:srgbClr val="004C00">
                    <a:alpha val="5098"/>
                  </a:srgbClr>
                </a:solidFill>
                <a:latin typeface="Copperplate Gothic Bold" panose="020E0705020206020404" pitchFamily="34" charset="0"/>
              </a:rPr>
              <a:t>C</a:t>
            </a:r>
            <a:endParaRPr lang="it-IT" sz="3600" kern="10" dirty="0">
              <a:ln w="9360">
                <a:solidFill>
                  <a:srgbClr val="007000"/>
                </a:solidFill>
                <a:miter lim="800000"/>
                <a:headEnd/>
                <a:tailEnd/>
              </a:ln>
              <a:solidFill>
                <a:srgbClr val="004C00">
                  <a:alpha val="5098"/>
                </a:srgbClr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385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21972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L’</a:t>
            </a:r>
            <a:r>
              <a:rPr lang="it-IT" sz="3000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huile</a:t>
            </a:r>
            <a:r>
              <a:rPr lang="it-IT" sz="30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n’est </a:t>
            </a:r>
            <a:r>
              <a:rPr lang="it-IT" sz="3000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pas</a:t>
            </a:r>
            <a:r>
              <a:rPr lang="it-IT" sz="30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it-IT" sz="3000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bonne</a:t>
            </a:r>
            <a:r>
              <a:rPr lang="it-IT" sz="30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it-IT" sz="3000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quand……</a:t>
            </a:r>
            <a:r>
              <a:rPr lang="it-IT" sz="30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.</a:t>
            </a:r>
            <a:endParaRPr lang="it-IT" sz="3000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331" y="940756"/>
            <a:ext cx="3000375" cy="30003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6110" y="1083984"/>
            <a:ext cx="55379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500" dirty="0" smtClean="0">
                <a:latin typeface="Comic Sans MS" panose="030F0702030302020204" pitchFamily="66" charset="0"/>
              </a:rPr>
              <a:t>nous </a:t>
            </a:r>
            <a:r>
              <a:rPr lang="fr-FR" sz="2500" dirty="0" err="1" smtClean="0">
                <a:latin typeface="Comic Sans MS" panose="030F0702030302020204" pitchFamily="66" charset="0"/>
              </a:rPr>
              <a:t>ressentissons</a:t>
            </a:r>
            <a:r>
              <a:rPr lang="fr-FR" sz="2500" dirty="0" smtClean="0">
                <a:latin typeface="Comic Sans MS" panose="030F0702030302020204" pitchFamily="66" charset="0"/>
              </a:rPr>
              <a:t> </a:t>
            </a:r>
            <a:r>
              <a:rPr lang="fr-FR" sz="2500" dirty="0" smtClean="0">
                <a:latin typeface="Comic Sans MS" panose="030F0702030302020204" pitchFamily="66" charset="0"/>
              </a:rPr>
              <a:t>une sensation </a:t>
            </a:r>
            <a:r>
              <a:rPr lang="fr-FR" sz="2500" dirty="0" smtClean="0">
                <a:latin typeface="Comic Sans MS" panose="030F0702030302020204" pitchFamily="66" charset="0"/>
              </a:rPr>
              <a:t>désagréable qui peut être </a:t>
            </a:r>
            <a:r>
              <a:rPr lang="fr-FR" sz="2500" dirty="0" smtClean="0">
                <a:latin typeface="Comic Sans MS" panose="030F0702030302020204" pitchFamily="66" charset="0"/>
              </a:rPr>
              <a:t>retracée d’après plusieurs défauts</a:t>
            </a:r>
            <a:endParaRPr lang="it-IT" sz="2500" dirty="0"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030" y="37403"/>
            <a:ext cx="1071563" cy="107156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46410" y="28288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2D2D2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Défaut : Margines, Vineux, Concombre, Cuit, Grossier, Lubrifiants,  Métallique, Lies, </a:t>
            </a:r>
            <a:r>
              <a:rPr lang="fr-FR" sz="2000" b="1" dirty="0" err="1" smtClean="0">
                <a:solidFill>
                  <a:srgbClr val="2D2D2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Moisi,Rance</a:t>
            </a:r>
            <a:r>
              <a:rPr lang="fr-FR" sz="2000" b="1" dirty="0" smtClean="0">
                <a:solidFill>
                  <a:srgbClr val="2D2D2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, Chômé, Saumure, Foin-bois,  Sparte, Terre, Ver</a:t>
            </a:r>
            <a:r>
              <a:rPr lang="fr-FR" b="1" dirty="0" smtClean="0">
                <a:solidFill>
                  <a:srgbClr val="2D2D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899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3024" y="524111"/>
            <a:ext cx="856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</a:t>
            </a:r>
            <a:r>
              <a:rPr lang="fr-F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oûtons l</a:t>
            </a:r>
            <a:r>
              <a:rPr lang="it-IT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’</a:t>
            </a:r>
            <a:r>
              <a:rPr lang="it-IT" sz="3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huile</a:t>
            </a:r>
            <a:r>
              <a:rPr lang="it-IT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!</a:t>
            </a:r>
            <a:endParaRPr lang="it-IT" sz="3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373" y="1758639"/>
            <a:ext cx="5962650" cy="4076700"/>
          </a:xfrm>
          <a:prstGeom prst="rect">
            <a:avLst/>
          </a:prstGeom>
        </p:spPr>
      </p:pic>
      <p:sp>
        <p:nvSpPr>
          <p:cNvPr id="6" name="Esplosione 2 5"/>
          <p:cNvSpPr/>
          <p:nvPr/>
        </p:nvSpPr>
        <p:spPr>
          <a:xfrm>
            <a:off x="196775" y="554310"/>
            <a:ext cx="2464419" cy="1586723"/>
          </a:xfrm>
          <a:prstGeom prst="irregularSeal2">
            <a:avLst/>
          </a:prstGeom>
          <a:solidFill>
            <a:srgbClr val="00B05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</a:rPr>
              <a:t>fruité</a:t>
            </a:r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err="1" smtClean="0">
                <a:solidFill>
                  <a:srgbClr val="FFFF00"/>
                </a:solidFill>
              </a:rPr>
              <a:t>Amer</a:t>
            </a:r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smtClean="0">
                <a:solidFill>
                  <a:srgbClr val="FFFF00"/>
                </a:solidFill>
              </a:rPr>
              <a:t>piquant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1106" y="38104"/>
            <a:ext cx="207811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70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602165" y="1618004"/>
          <a:ext cx="8659201" cy="4885842"/>
        </p:xfrm>
        <a:graphic>
          <a:graphicData uri="http://schemas.openxmlformats.org/drawingml/2006/table">
            <a:tbl>
              <a:tblPr/>
              <a:tblGrid>
                <a:gridCol w="2157412"/>
                <a:gridCol w="2127859"/>
                <a:gridCol w="2186965"/>
                <a:gridCol w="2186965"/>
              </a:tblGrid>
              <a:tr h="573975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omic Sans MS" panose="030F0702030302020204" pitchFamily="66" charset="0"/>
                        </a:rPr>
                        <a:t>PAYS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>
                          <a:latin typeface="Comic Sans MS" panose="030F0702030302020204" pitchFamily="66" charset="0"/>
                        </a:rPr>
                        <a:t>1990/91</a:t>
                      </a:r>
                      <a:endParaRPr lang="it-IT" sz="180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Comic Sans MS" panose="030F0702030302020204" pitchFamily="66" charset="0"/>
                        </a:rPr>
                        <a:t>2015/2016 (</a:t>
                      </a:r>
                      <a:r>
                        <a:rPr lang="it-IT" sz="1800" b="1" dirty="0" err="1">
                          <a:latin typeface="Comic Sans MS" panose="030F0702030302020204" pitchFamily="66" charset="0"/>
                        </a:rPr>
                        <a:t>prev</a:t>
                      </a:r>
                      <a:r>
                        <a:rPr lang="it-IT" sz="1800" b="1" dirty="0">
                          <a:latin typeface="Comic Sans MS" panose="030F0702030302020204" pitchFamily="66" charset="0"/>
                        </a:rPr>
                        <a:t>.)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 err="1" smtClean="0">
                          <a:latin typeface="Comic Sans MS" panose="030F0702030302020204" pitchFamily="66" charset="0"/>
                        </a:rPr>
                        <a:t>Différence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Japon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4,0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60,0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1400%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Royaume</a:t>
                      </a:r>
                      <a:r>
                        <a:rPr lang="it-IT" sz="1800" baseline="0" dirty="0" smtClean="0">
                          <a:latin typeface="Comic Sans MS" panose="030F0702030302020204" pitchFamily="66" charset="0"/>
                        </a:rPr>
                        <a:t> Uni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58,7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763%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Allemagne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10,3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58,2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465%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Brésil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13,5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66,5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393%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Russie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5,0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21,0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320%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omic Sans MS" panose="030F0702030302020204" pitchFamily="66" charset="0"/>
                        </a:rPr>
                        <a:t>France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28,0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103,0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268%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Etats</a:t>
                      </a:r>
                      <a:r>
                        <a:rPr lang="it-IT" sz="18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1800" baseline="0" dirty="0" err="1" smtClean="0">
                          <a:latin typeface="Comic Sans MS" panose="030F0702030302020204" pitchFamily="66" charset="0"/>
                        </a:rPr>
                        <a:t>Unis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88,0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308,0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250%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Portugal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27,0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74,0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174%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Turquie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55,0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124,0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125%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Espagne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394,1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490,0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omic Sans MS" panose="030F0702030302020204" pitchFamily="66" charset="0"/>
                        </a:rPr>
                        <a:t> 24</a:t>
                      </a:r>
                      <a:r>
                        <a:rPr lang="it-IT" sz="1800" dirty="0">
                          <a:latin typeface="Comic Sans MS" panose="030F0702030302020204" pitchFamily="66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Italie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540,0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580,8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omic Sans MS" panose="030F0702030302020204" pitchFamily="66" charset="0"/>
                        </a:rPr>
                        <a:t>   8</a:t>
                      </a:r>
                      <a:r>
                        <a:rPr lang="it-IT" sz="1800" dirty="0">
                          <a:latin typeface="Comic Sans MS" panose="030F0702030302020204" pitchFamily="66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Comic Sans MS" panose="030F0702030302020204" pitchFamily="66" charset="0"/>
                        </a:rPr>
                        <a:t>Grèce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204,0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150,0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-26%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omic Sans MS" panose="030F0702030302020204" pitchFamily="66" charset="0"/>
                        </a:rPr>
                        <a:t>Chine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Comic Sans MS" panose="030F0702030302020204" pitchFamily="66" charset="0"/>
                        </a:rPr>
                        <a:t>6,0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omic Sans MS" panose="030F0702030302020204" pitchFamily="66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479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omic Sans MS" panose="030F0702030302020204" pitchFamily="66" charset="0"/>
                        </a:rPr>
                        <a:t>Total</a:t>
                      </a:r>
                      <a:r>
                        <a:rPr lang="it-IT" sz="18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1800" b="1" baseline="0" dirty="0" err="1" smtClean="0">
                          <a:latin typeface="Comic Sans MS" panose="030F0702030302020204" pitchFamily="66" charset="0"/>
                        </a:rPr>
                        <a:t>dans</a:t>
                      </a:r>
                      <a:r>
                        <a:rPr lang="it-IT" sz="18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1800" b="1" baseline="0" dirty="0" err="1" smtClean="0">
                          <a:latin typeface="Comic Sans MS" panose="030F0702030302020204" pitchFamily="66" charset="0"/>
                        </a:rPr>
                        <a:t>lre</a:t>
                      </a:r>
                      <a:r>
                        <a:rPr lang="it-IT" sz="18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1800" b="1" dirty="0" smtClean="0">
                          <a:latin typeface="Comic Sans MS" panose="030F0702030302020204" pitchFamily="66" charset="0"/>
                        </a:rPr>
                        <a:t>monde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>
                          <a:latin typeface="Comic Sans MS" panose="030F0702030302020204" pitchFamily="66" charset="0"/>
                        </a:rPr>
                        <a:t>1.666,5</a:t>
                      </a:r>
                      <a:endParaRPr lang="it-IT" sz="180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Comic Sans MS" panose="030F0702030302020204" pitchFamily="66" charset="0"/>
                        </a:rPr>
                        <a:t>2.989,0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Comic Sans MS" panose="030F0702030302020204" pitchFamily="66" charset="0"/>
                        </a:rPr>
                        <a:t>79%</a:t>
                      </a:r>
                      <a:endParaRPr lang="it-IT" sz="1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" y="322292"/>
            <a:ext cx="91440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b="1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Huile</a:t>
            </a:r>
            <a:r>
              <a:rPr lang="it-IT" altLang="it-IT" sz="2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d’olive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anose="030F0702030302020204" pitchFamily="66" charset="0"/>
              </a:rPr>
              <a:t>: CONSOMMATION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anose="030F0702030302020204" pitchFamily="66" charset="0"/>
              </a:rPr>
              <a:t> DANS LE MONDE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anose="030F0702030302020204" pitchFamily="66" charset="0"/>
              </a:rPr>
              <a:t>NEL 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anose="030F0702030302020204" pitchFamily="66" charset="0"/>
              </a:rPr>
              <a:t>M</a:t>
            </a:r>
            <a:endParaRPr kumimoji="0" lang="it-IT" altLang="it-IT" sz="2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kumimoji="0" lang="it-IT" altLang="it-IT" sz="24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anose="030F0702030302020204" pitchFamily="66" charset="0"/>
              </a:rPr>
              <a:t>Milliers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anose="030F0702030302020204" pitchFamily="66" charset="0"/>
              </a:rPr>
              <a:t> de </a:t>
            </a:r>
            <a:r>
              <a:rPr kumimoji="0" lang="it-IT" altLang="it-IT" sz="2400" b="1" i="0" u="none" strike="noStrike" cap="none" normalizeH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anose="030F0702030302020204" pitchFamily="66" charset="0"/>
              </a:rPr>
              <a:t>tonnes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anose="030F0702030302020204" pitchFamily="66" charset="0"/>
              </a:rPr>
              <a:t>)</a:t>
            </a:r>
            <a:endParaRPr kumimoji="0" lang="it-IT" altLang="it-IT" sz="2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46771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900" i="1" dirty="0">
                <a:solidFill>
                  <a:srgbClr val="8C8C8C"/>
                </a:solidFill>
                <a:latin typeface="Comic Sans MS" panose="030F0702030302020204" pitchFamily="66" charset="0"/>
              </a:rPr>
              <a:t>Fonte: Elaborazione </a:t>
            </a:r>
            <a:r>
              <a:rPr lang="it-IT" altLang="it-IT" sz="900" i="1" dirty="0" smtClean="0">
                <a:solidFill>
                  <a:srgbClr val="8C8C8C"/>
                </a:solidFill>
                <a:latin typeface="Comic Sans MS" panose="030F0702030302020204" pitchFamily="66" charset="0"/>
              </a:rPr>
              <a:t>su dati </a:t>
            </a:r>
            <a:r>
              <a:rPr lang="it-IT" altLang="it-IT" sz="900" i="1" dirty="0">
                <a:solidFill>
                  <a:srgbClr val="8C8C8C"/>
                </a:solidFill>
                <a:latin typeface="Comic Sans MS" panose="030F0702030302020204" pitchFamily="66" charset="0"/>
              </a:rPr>
              <a:t>Consiglio olivicolo internazionale</a:t>
            </a:r>
            <a:endParaRPr lang="it-IT" altLang="it-IT" sz="900" dirty="0"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2331" y="43968"/>
            <a:ext cx="1350941" cy="129240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390297" y="2107587"/>
            <a:ext cx="7596000" cy="432000"/>
          </a:xfrm>
          <a:prstGeom prst="ellipse">
            <a:avLst/>
          </a:prstGeom>
          <a:noFill/>
          <a:ln w="22225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08885" y="3263596"/>
            <a:ext cx="7596000" cy="432000"/>
          </a:xfrm>
          <a:prstGeom prst="ellipse">
            <a:avLst/>
          </a:prstGeom>
          <a:noFill/>
          <a:ln w="22225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90297" y="3824871"/>
            <a:ext cx="7596000" cy="432000"/>
          </a:xfrm>
          <a:prstGeom prst="ellipse">
            <a:avLst/>
          </a:prstGeom>
          <a:noFill/>
          <a:ln w="22225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91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339342"/>
            <a:ext cx="4572000" cy="3938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Réduit</a:t>
            </a:r>
            <a:r>
              <a:rPr lang="it-IT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risques</a:t>
            </a:r>
            <a:r>
              <a:rPr lang="it-IT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maladies</a:t>
            </a:r>
            <a:r>
              <a:rPr lang="it-IT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cardiovasculaires</a:t>
            </a:r>
            <a:endParaRPr lang="it-IT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dirty="0" err="1" smtClean="0">
                <a:latin typeface="Comic Sans MS" panose="030F0702030302020204" pitchFamily="66" charset="0"/>
              </a:rPr>
              <a:t>Réduit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>
                <a:latin typeface="Comic Sans MS" panose="030F0702030302020204" pitchFamily="66" charset="0"/>
              </a:rPr>
              <a:t>le </a:t>
            </a:r>
            <a:r>
              <a:rPr lang="it-IT" dirty="0" err="1">
                <a:latin typeface="Comic Sans MS" panose="030F0702030302020204" pitchFamily="66" charset="0"/>
              </a:rPr>
              <a:t>mauvais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cholestérol</a:t>
            </a:r>
            <a:endParaRPr lang="it-IT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it-IT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err="1">
                <a:latin typeface="Comic Sans MS" panose="030F0702030302020204" pitchFamily="66" charset="0"/>
              </a:rPr>
              <a:t>Facilite</a:t>
            </a:r>
            <a:r>
              <a:rPr lang="it-IT" dirty="0">
                <a:latin typeface="Comic Sans MS" panose="030F0702030302020204" pitchFamily="66" charset="0"/>
              </a:rPr>
              <a:t> le </a:t>
            </a:r>
            <a:r>
              <a:rPr lang="it-IT" dirty="0" err="1">
                <a:latin typeface="Comic Sans MS" panose="030F0702030302020204" pitchFamily="66" charset="0"/>
              </a:rPr>
              <a:t>transit</a:t>
            </a:r>
            <a:r>
              <a:rPr lang="it-IT" dirty="0">
                <a:latin typeface="Comic Sans MS" panose="030F0702030302020204" pitchFamily="66" charset="0"/>
              </a:rPr>
              <a:t>  </a:t>
            </a:r>
            <a:r>
              <a:rPr lang="it-IT" dirty="0" err="1">
                <a:latin typeface="Comic Sans MS" panose="030F0702030302020204" pitchFamily="66" charset="0"/>
              </a:rPr>
              <a:t>intestinal</a:t>
            </a:r>
            <a:r>
              <a:rPr lang="it-IT" dirty="0">
                <a:latin typeface="Comic Sans MS" panose="030F0702030302020204" pitchFamily="66" charset="0"/>
              </a:rPr>
              <a:t>, en </a:t>
            </a:r>
            <a:r>
              <a:rPr lang="it-IT" dirty="0" err="1">
                <a:latin typeface="Comic Sans MS" panose="030F0702030302020204" pitchFamily="66" charset="0"/>
              </a:rPr>
              <a:t>stimulant</a:t>
            </a:r>
            <a:r>
              <a:rPr lang="it-IT" dirty="0">
                <a:latin typeface="Comic Sans MS" panose="030F0702030302020204" pitchFamily="66" charset="0"/>
              </a:rPr>
              <a:t> la </a:t>
            </a:r>
            <a:r>
              <a:rPr lang="it-IT" dirty="0" err="1">
                <a:latin typeface="Comic Sans MS" panose="030F0702030302020204" pitchFamily="66" charset="0"/>
              </a:rPr>
              <a:t>sécrétion</a:t>
            </a:r>
            <a:r>
              <a:rPr lang="it-IT" dirty="0">
                <a:latin typeface="Comic Sans MS" panose="030F0702030302020204" pitchFamily="66" charset="0"/>
              </a:rPr>
              <a:t> de </a:t>
            </a:r>
            <a:r>
              <a:rPr lang="it-IT" dirty="0" err="1">
                <a:latin typeface="Comic Sans MS" panose="030F0702030302020204" pitchFamily="66" charset="0"/>
              </a:rPr>
              <a:t>sels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biliaires</a:t>
            </a:r>
            <a:r>
              <a:rPr lang="it-IT" dirty="0">
                <a:latin typeface="Comic Sans MS" panose="030F0702030302020204" pitchFamily="66" charset="0"/>
              </a:rPr>
              <a:t>, </a:t>
            </a:r>
            <a:r>
              <a:rPr lang="it-IT" dirty="0" err="1">
                <a:latin typeface="Comic Sans MS" panose="030F0702030302020204" pitchFamily="66" charset="0"/>
              </a:rPr>
              <a:t>des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molécules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favorisant</a:t>
            </a:r>
            <a:r>
              <a:rPr lang="it-IT" dirty="0">
                <a:latin typeface="Comic Sans MS" panose="030F0702030302020204" pitchFamily="66" charset="0"/>
              </a:rPr>
              <a:t> la </a:t>
            </a:r>
            <a:r>
              <a:rPr lang="it-IT" dirty="0" err="1" smtClean="0">
                <a:latin typeface="Comic Sans MS" panose="030F0702030302020204" pitchFamily="66" charset="0"/>
              </a:rPr>
              <a:t>digestion</a:t>
            </a:r>
            <a:endParaRPr lang="it-IT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omic Sans MS" panose="030F0702030302020204" pitchFamily="66" charset="0"/>
              </a:rPr>
              <a:t>propriétés bienfaisantes sur notre peau</a:t>
            </a:r>
            <a:endParaRPr lang="it-IT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it-IT" sz="1400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937507"/>
            <a:ext cx="9144000" cy="559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3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bienfaits</a:t>
            </a:r>
            <a:r>
              <a:rPr lang="it-IT" sz="3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l’</a:t>
            </a:r>
            <a:r>
              <a:rPr lang="it-IT" sz="3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huile</a:t>
            </a:r>
            <a:r>
              <a:rPr lang="it-IT" sz="3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d’olive</a:t>
            </a:r>
            <a:endParaRPr lang="it-IT" sz="3000" b="1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059" y="22294"/>
            <a:ext cx="1350941" cy="1292400"/>
          </a:xfrm>
          <a:prstGeom prst="rect">
            <a:avLst/>
          </a:prstGeom>
        </p:spPr>
      </p:pic>
      <p:sp>
        <p:nvSpPr>
          <p:cNvPr id="8" name="Stella a 7 punte 7"/>
          <p:cNvSpPr>
            <a:spLocks noChangeAspect="1"/>
          </p:cNvSpPr>
          <p:nvPr/>
        </p:nvSpPr>
        <p:spPr>
          <a:xfrm>
            <a:off x="1126258" y="657914"/>
            <a:ext cx="6267157" cy="6267157"/>
          </a:xfrm>
          <a:prstGeom prst="star7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803" y="5123053"/>
            <a:ext cx="207811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93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813447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t"/>
            <a:endParaRPr lang="it-IT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t">
              <a:buFont typeface="Proxima Nova"/>
              <a:buChar char="-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Huile d’olive vierge extra ;</a:t>
            </a:r>
          </a:p>
          <a:p>
            <a:pPr marL="342900" lvl="0" indent="-342900" algn="just" fontAlgn="t">
              <a:buFont typeface="Proxima Nova"/>
              <a:buChar char="-"/>
            </a:pPr>
            <a:endParaRPr lang="it-IT" sz="2000" b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t">
              <a:buFont typeface="Proxima Nova"/>
              <a:buChar char="-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Huile d’olive vierge ; </a:t>
            </a:r>
          </a:p>
          <a:p>
            <a:pPr marL="342900" lvl="0" indent="-342900" algn="just" fontAlgn="t">
              <a:buFont typeface="Proxima Nova"/>
              <a:buChar char="-"/>
            </a:pPr>
            <a:endParaRPr lang="it-IT" sz="2000" b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t">
              <a:buFont typeface="Proxima Nova"/>
              <a:buChar char="-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Huile d’olive vierge lampante</a:t>
            </a:r>
            <a:r>
              <a:rPr lang="fr-FR" dirty="0" smtClean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b="1" dirty="0" smtClean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93541" y="2653990"/>
            <a:ext cx="6456557" cy="2260799"/>
          </a:xfrm>
          <a:prstGeom prst="rect">
            <a:avLst/>
          </a:prstGeom>
          <a:noFill/>
          <a:ln w="53975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83634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Classement des huiles vierges</a:t>
            </a:r>
            <a:r>
              <a:rPr lang="fr-FR" b="1" dirty="0" smtClean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059" y="22294"/>
            <a:ext cx="1350941" cy="12924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1106" y="5167656"/>
            <a:ext cx="207811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45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15158" r="1695" b="2519"/>
          <a:stretch>
            <a:fillRect/>
          </a:stretch>
        </p:blipFill>
        <p:spPr bwMode="auto">
          <a:xfrm>
            <a:off x="0" y="0"/>
            <a:ext cx="91598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8406" r="1630" b="13881"/>
          <a:stretch>
            <a:fillRect/>
          </a:stretch>
        </p:blipFill>
        <p:spPr bwMode="auto">
          <a:xfrm>
            <a:off x="-9525" y="6065838"/>
            <a:ext cx="9166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64163" y="765175"/>
            <a:ext cx="17986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388" y="1390650"/>
            <a:ext cx="6434137" cy="3418501"/>
          </a:xfrm>
          <a:prstGeom prst="rect">
            <a:avLst/>
          </a:prstGeom>
          <a:solidFill>
            <a:srgbClr val="FFFFFF"/>
          </a:solidFill>
          <a:ln w="42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 dirty="0" smtClean="0">
                <a:latin typeface="Comic Sans MS" panose="030F0702030302020204" pitchFamily="66" charset="0"/>
              </a:rPr>
              <a:t>La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qualité</a:t>
            </a:r>
            <a:r>
              <a:rPr lang="fr-FR" sz="2400" b="1" dirty="0">
                <a:latin typeface="Comic Sans MS" panose="030F0702030302020204" pitchFamily="66" charset="0"/>
              </a:rPr>
              <a:t> de l'huile d'olive extra vierge dépend de </a:t>
            </a:r>
            <a:endParaRPr lang="fr-FR" sz="2400" b="1" dirty="0" smtClean="0">
              <a:latin typeface="Comic Sans MS" panose="030F0702030302020204" pitchFamily="6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400" b="1" dirty="0">
              <a:latin typeface="Comic Sans MS" panose="030F0702030302020204" pitchFamily="6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 dirty="0" smtClean="0">
                <a:latin typeface="Comic Sans MS" panose="030F0702030302020204" pitchFamily="66" charset="0"/>
              </a:rPr>
              <a:t>1) l'analyse </a:t>
            </a:r>
            <a:r>
              <a:rPr lang="fr-FR" sz="2400" b="1" dirty="0">
                <a:latin typeface="Comic Sans MS" panose="030F0702030302020204" pitchFamily="66" charset="0"/>
              </a:rPr>
              <a:t>chimique </a:t>
            </a:r>
            <a:r>
              <a:rPr lang="fr-FR" sz="2400" b="1" dirty="0" smtClean="0">
                <a:latin typeface="Comic Sans MS" panose="030F0702030302020204" pitchFamily="66" charset="0"/>
              </a:rPr>
              <a:t>et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400" b="1" dirty="0" smtClean="0">
              <a:latin typeface="Comic Sans MS" panose="030F0702030302020204" pitchFamily="6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 dirty="0" smtClean="0">
                <a:latin typeface="Comic Sans MS" panose="030F0702030302020204" pitchFamily="66" charset="0"/>
              </a:rPr>
              <a:t>2) de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l'analyse sensorielle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cs typeface="Arial" charset="0"/>
            </a:endParaRPr>
          </a:p>
          <a:p>
            <a:pPr algn="l">
              <a:lnSpc>
                <a:spcPct val="100000"/>
              </a:lnSpc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l">
              <a:lnSpc>
                <a:spcPct val="100000"/>
              </a:lnSpc>
              <a:buClr>
                <a:srgbClr val="004C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 dirty="0">
              <a:solidFill>
                <a:srgbClr val="004C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451008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7380288" y="6119813"/>
            <a:ext cx="16208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562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15158" r="1695" b="2519"/>
          <a:stretch>
            <a:fillRect/>
          </a:stretch>
        </p:blipFill>
        <p:spPr bwMode="auto">
          <a:xfrm>
            <a:off x="-4763" y="0"/>
            <a:ext cx="915987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8406" r="1630" b="13881"/>
          <a:stretch>
            <a:fillRect/>
          </a:stretch>
        </p:blipFill>
        <p:spPr bwMode="auto">
          <a:xfrm>
            <a:off x="-9525" y="6065838"/>
            <a:ext cx="9166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64163" y="765175"/>
            <a:ext cx="17986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28750"/>
            <a:ext cx="407193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850" y="1125538"/>
            <a:ext cx="5657850" cy="200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004C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L'analyse 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sensorielle</a:t>
            </a:r>
            <a:endParaRPr lang="en-GB" sz="2800" b="1" i="1" dirty="0">
              <a:solidFill>
                <a:srgbClr val="004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400" b="1" dirty="0" smtClean="0">
              <a:latin typeface="Comic Sans MS" panose="030F0702030302020204" pitchFamily="6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 dirty="0" smtClean="0">
                <a:latin typeface="Comic Sans MS" panose="030F0702030302020204" pitchFamily="66" charset="0"/>
              </a:rPr>
              <a:t>Pour </a:t>
            </a:r>
            <a:r>
              <a:rPr lang="fr-FR" sz="2400" b="1" dirty="0">
                <a:latin typeface="Comic Sans MS" panose="030F0702030302020204" pitchFamily="66" charset="0"/>
              </a:rPr>
              <a:t>faire la dégustation, une petite quantité d'huile doit être versée dans un verre </a:t>
            </a:r>
            <a:r>
              <a:rPr lang="fr-FR" sz="2400" b="1" dirty="0" smtClean="0">
                <a:latin typeface="Comic Sans MS" panose="030F0702030302020204" pitchFamily="66" charset="0"/>
              </a:rPr>
              <a:t>bleu</a:t>
            </a:r>
            <a:r>
              <a:rPr lang="fr-FR" sz="2400" dirty="0" smtClean="0"/>
              <a:t>.</a:t>
            </a:r>
            <a:endParaRPr 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7175" name="WordArt 6"/>
          <p:cNvSpPr>
            <a:spLocks noChangeArrowheads="1" noChangeShapeType="1" noTextEdit="1"/>
          </p:cNvSpPr>
          <p:nvPr/>
        </p:nvSpPr>
        <p:spPr bwMode="auto">
          <a:xfrm>
            <a:off x="1906588" y="1412875"/>
            <a:ext cx="324167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9360">
                  <a:solidFill>
                    <a:srgbClr val="004C00"/>
                  </a:solidFill>
                  <a:miter lim="800000"/>
                  <a:headEnd/>
                  <a:tailEnd/>
                </a:ln>
                <a:solidFill>
                  <a:srgbClr val="004C00">
                    <a:alpha val="10980"/>
                  </a:srgbClr>
                </a:solidFill>
                <a:latin typeface="Copperplate Gothic Bold" panose="020E0705020206020404" pitchFamily="34" charset="0"/>
              </a:rPr>
              <a:t>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36741" y="112176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2875" y="5265221"/>
            <a:ext cx="36872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it-IT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la couleur n'est pas importante</a:t>
            </a:r>
          </a:p>
        </p:txBody>
      </p:sp>
    </p:spTree>
    <p:extLst>
      <p:ext uri="{BB962C8B-B14F-4D97-AF65-F5344CB8AC3E}">
        <p14:creationId xmlns:p14="http://schemas.microsoft.com/office/powerpoint/2010/main" xmlns="" val="2133394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15158" r="1695" b="2519"/>
          <a:stretch>
            <a:fillRect/>
          </a:stretch>
        </p:blipFill>
        <p:spPr bwMode="auto">
          <a:xfrm>
            <a:off x="-4763" y="0"/>
            <a:ext cx="915987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8406" r="1630" b="13881"/>
          <a:stretch>
            <a:fillRect/>
          </a:stretch>
        </p:blipFill>
        <p:spPr bwMode="auto">
          <a:xfrm>
            <a:off x="-9525" y="6065838"/>
            <a:ext cx="9166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364163" y="765175"/>
            <a:ext cx="17986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488" y="1357313"/>
            <a:ext cx="48990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WordArt 6"/>
          <p:cNvSpPr>
            <a:spLocks noChangeArrowheads="1" noChangeShapeType="1" noTextEdit="1"/>
          </p:cNvSpPr>
          <p:nvPr/>
        </p:nvSpPr>
        <p:spPr bwMode="auto">
          <a:xfrm>
            <a:off x="1906588" y="1412875"/>
            <a:ext cx="324167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9360">
                  <a:solidFill>
                    <a:srgbClr val="004C00"/>
                  </a:solidFill>
                  <a:miter lim="800000"/>
                  <a:headEnd/>
                  <a:tailEnd/>
                </a:ln>
                <a:solidFill>
                  <a:srgbClr val="004C00">
                    <a:alpha val="10980"/>
                  </a:srgbClr>
                </a:solidFill>
                <a:latin typeface="Copperplate Gothic Bold" panose="020E0705020206020404" pitchFamily="34" charset="0"/>
              </a:rPr>
              <a:t>A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57201" y="1504744"/>
            <a:ext cx="3190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ous devez chauffer votre verre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dans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vos mains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endParaRPr lang="it-IT" sz="2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576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15158" r="1695" b="2519"/>
          <a:stretch>
            <a:fillRect/>
          </a:stretch>
        </p:blipFill>
        <p:spPr bwMode="auto">
          <a:xfrm>
            <a:off x="-4763" y="0"/>
            <a:ext cx="9159876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" t="8406" r="1630" b="13881"/>
          <a:stretch>
            <a:fillRect/>
          </a:stretch>
        </p:blipFill>
        <p:spPr bwMode="auto">
          <a:xfrm>
            <a:off x="-9525" y="6065838"/>
            <a:ext cx="9166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64163" y="765175"/>
            <a:ext cx="17986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214438"/>
            <a:ext cx="38576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7088" y="1784350"/>
            <a:ext cx="424973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  <a:endParaRPr 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223" name="WordArt 6"/>
          <p:cNvSpPr>
            <a:spLocks noChangeArrowheads="1" noChangeShapeType="1" noTextEdit="1"/>
          </p:cNvSpPr>
          <p:nvPr/>
        </p:nvSpPr>
        <p:spPr bwMode="auto">
          <a:xfrm>
            <a:off x="1116013" y="1628775"/>
            <a:ext cx="324167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360">
                  <a:solidFill>
                    <a:srgbClr val="004C00"/>
                  </a:solidFill>
                  <a:miter lim="800000"/>
                  <a:headEnd/>
                  <a:tailEnd/>
                </a:ln>
                <a:solidFill>
                  <a:srgbClr val="004C00">
                    <a:alpha val="10980"/>
                  </a:srgbClr>
                </a:solidFill>
                <a:latin typeface="Copperplate Gothic Bold" panose="020E0705020206020404" pitchFamily="34" charset="0"/>
              </a:rPr>
              <a:t>B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00724" y="2096429"/>
            <a:ext cx="51411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Approchez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 verre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à votre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nez ;</a:t>
            </a:r>
          </a:p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Il faut faire deux inspirations</a:t>
            </a:r>
          </a:p>
          <a:p>
            <a:endParaRPr lang="fr-FR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98131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3259"/>
          <p:cNvGrpSpPr>
            <a:grpSpLocks noChangeAspect="1"/>
          </p:cNvGrpSpPr>
          <p:nvPr/>
        </p:nvGrpSpPr>
        <p:grpSpPr>
          <a:xfrm>
            <a:off x="6061953" y="681739"/>
            <a:ext cx="2979359" cy="4674481"/>
            <a:chOff x="0" y="0"/>
            <a:chExt cx="3227832" cy="5064430"/>
          </a:xfrm>
        </p:grpSpPr>
        <p:pic>
          <p:nvPicPr>
            <p:cNvPr id="10" name="Picture 1106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27832" cy="4781550"/>
            </a:xfrm>
            <a:prstGeom prst="rect">
              <a:avLst/>
            </a:prstGeom>
          </p:spPr>
        </p:pic>
        <p:pic>
          <p:nvPicPr>
            <p:cNvPr id="11" name="Picture 110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557" y="3240329"/>
              <a:ext cx="1338453" cy="1824101"/>
            </a:xfrm>
            <a:prstGeom prst="rect">
              <a:avLst/>
            </a:prstGeom>
          </p:spPr>
        </p:pic>
      </p:grpSp>
      <p:sp>
        <p:nvSpPr>
          <p:cNvPr id="13" name="CasellaDiTesto 12"/>
          <p:cNvSpPr txBox="1"/>
          <p:nvPr/>
        </p:nvSpPr>
        <p:spPr>
          <a:xfrm>
            <a:off x="0" y="17291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L’</a:t>
            </a:r>
            <a:r>
              <a:rPr lang="it-IT" sz="3000" b="1" dirty="0" err="1" smtClean="0">
                <a:solidFill>
                  <a:srgbClr val="009900"/>
                </a:solidFill>
                <a:latin typeface="Comic Sans MS" panose="030F0702030302020204" pitchFamily="66" charset="0"/>
              </a:rPr>
              <a:t>huile</a:t>
            </a:r>
            <a:r>
              <a:rPr lang="it-IT" sz="3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est bonne…..</a:t>
            </a:r>
            <a:endParaRPr lang="it-IT" sz="3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5003" y="699229"/>
            <a:ext cx="47268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omic Sans MS" panose="030F0702030302020204" pitchFamily="66" charset="0"/>
              </a:rPr>
              <a:t>….. Si </a:t>
            </a:r>
            <a:r>
              <a:rPr lang="fr-FR" sz="2000" dirty="0" smtClean="0"/>
              <a:t>nous percevons </a:t>
            </a:r>
            <a:r>
              <a:rPr lang="fr-FR" sz="2000" b="1" dirty="0" smtClean="0"/>
              <a:t>Le fruité.</a:t>
            </a:r>
          </a:p>
          <a:p>
            <a:pPr algn="just"/>
            <a:r>
              <a:rPr lang="fr-FR" sz="2000" b="1" dirty="0" smtClean="0">
                <a:latin typeface="Comic Sans MS" panose="030F0702030302020204" pitchFamily="66" charset="0"/>
              </a:rPr>
              <a:t>Le </a:t>
            </a:r>
            <a:r>
              <a:rPr lang="fr-FR" sz="2000" b="1" dirty="0" smtClean="0">
                <a:latin typeface="Comic Sans MS" panose="030F0702030302020204" pitchFamily="66" charset="0"/>
              </a:rPr>
              <a:t>fruité </a:t>
            </a:r>
            <a:r>
              <a:rPr lang="fr-FR" sz="2000" b="1" dirty="0">
                <a:latin typeface="Comic Sans MS" panose="030F0702030302020204" pitchFamily="66" charset="0"/>
              </a:rPr>
              <a:t>vert</a:t>
            </a:r>
            <a:r>
              <a:rPr lang="fr-FR" sz="2000" dirty="0">
                <a:latin typeface="Comic Sans MS" panose="030F0702030302020204" pitchFamily="66" charset="0"/>
              </a:rPr>
              <a:t> caractérise les huiles issues d’olives récoltées quelques jours avant leur pleine maturité, quand leur couleur est « tournante » ou légèrement « purpurine », c’est-à-dire qu’elle passe </a:t>
            </a:r>
            <a:r>
              <a:rPr lang="fr-FR" sz="2000" dirty="0" smtClean="0">
                <a:latin typeface="Comic Sans MS" panose="030F0702030302020204" pitchFamily="66" charset="0"/>
              </a:rPr>
              <a:t>du </a:t>
            </a:r>
            <a:r>
              <a:rPr lang="fr-FR" sz="2000" dirty="0">
                <a:latin typeface="Comic Sans MS" panose="030F0702030302020204" pitchFamily="66" charset="0"/>
              </a:rPr>
              <a:t>verte </a:t>
            </a:r>
            <a:r>
              <a:rPr lang="fr-FR" sz="2000" dirty="0" smtClean="0">
                <a:latin typeface="Comic Sans MS" panose="030F0702030302020204" pitchFamily="66" charset="0"/>
              </a:rPr>
              <a:t>au </a:t>
            </a:r>
            <a:r>
              <a:rPr lang="fr-FR" sz="2000" dirty="0" smtClean="0">
                <a:latin typeface="Comic Sans MS" panose="030F0702030302020204" pitchFamily="66" charset="0"/>
              </a:rPr>
              <a:t>mauve</a:t>
            </a:r>
            <a:r>
              <a:rPr lang="fr-FR" sz="2000" dirty="0">
                <a:latin typeface="Comic Sans MS" panose="030F0702030302020204" pitchFamily="66" charset="0"/>
              </a:rPr>
              <a:t>. Ce sont souvent les plus qualitatives, car les plus aromatiques et les plus riches en polyphénols. Au nez et en bouche, les sensations herbacées dominent. 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endParaRPr lang="it-IT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sz="2000" b="1" dirty="0">
                <a:latin typeface="Comic Sans MS" panose="030F0702030302020204" pitchFamily="66" charset="0"/>
              </a:rPr>
              <a:t>Le fruité mûr</a:t>
            </a:r>
            <a:r>
              <a:rPr lang="fr-FR" sz="2000" dirty="0">
                <a:latin typeface="Comic Sans MS" panose="030F0702030302020204" pitchFamily="66" charset="0"/>
              </a:rPr>
              <a:t> s’obtient </a:t>
            </a:r>
            <a:r>
              <a:rPr lang="fr-FR" sz="2000" dirty="0" smtClean="0">
                <a:latin typeface="Comic Sans MS" panose="030F0702030302020204" pitchFamily="66" charset="0"/>
              </a:rPr>
              <a:t>à partir des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r>
              <a:rPr lang="fr-FR" sz="2000" dirty="0">
                <a:latin typeface="Comic Sans MS" panose="030F0702030302020204" pitchFamily="66" charset="0"/>
              </a:rPr>
              <a:t>olives récoltées mûres et noires. L’huile a alors des saveurs plus douces (peu ardentes et peu </a:t>
            </a:r>
            <a:r>
              <a:rPr lang="fr-FR" sz="2000" dirty="0" smtClean="0">
                <a:latin typeface="Comic Sans MS" panose="030F0702030302020204" pitchFamily="66" charset="0"/>
              </a:rPr>
              <a:t>amères)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70" y="5661945"/>
            <a:ext cx="723900" cy="64198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609" y="6161900"/>
            <a:ext cx="822960" cy="65836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070" y="6189375"/>
            <a:ext cx="914400" cy="609739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101" y="5699684"/>
            <a:ext cx="857250" cy="6858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8682" y="6088130"/>
            <a:ext cx="1219200" cy="72339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046" y="5891212"/>
            <a:ext cx="857250" cy="717233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223" y="5303519"/>
            <a:ext cx="1101958" cy="73505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032811" y="6303930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latin typeface="Comic Sans MS" panose="030F0702030302020204" pitchFamily="66" charset="0"/>
              </a:rPr>
              <a:t>Leger</a:t>
            </a:r>
            <a:r>
              <a:rPr lang="it-IT" b="1" dirty="0" smtClean="0">
                <a:latin typeface="Comic Sans MS" panose="030F0702030302020204" pitchFamily="66" charset="0"/>
              </a:rPr>
              <a:t>, </a:t>
            </a:r>
            <a:r>
              <a:rPr lang="it-IT" b="1" dirty="0" err="1" smtClean="0">
                <a:latin typeface="Comic Sans MS" panose="030F0702030302020204" pitchFamily="66" charset="0"/>
              </a:rPr>
              <a:t>moyen</a:t>
            </a:r>
            <a:r>
              <a:rPr lang="it-IT" b="1" dirty="0" smtClean="0">
                <a:latin typeface="Comic Sans MS" panose="030F0702030302020204" pitchFamily="66" charset="0"/>
              </a:rPr>
              <a:t> </a:t>
            </a:r>
            <a:r>
              <a:rPr lang="it-IT" b="1" dirty="0" err="1" smtClean="0">
                <a:latin typeface="Comic Sans MS" panose="030F0702030302020204" pitchFamily="66" charset="0"/>
              </a:rPr>
              <a:t>ou</a:t>
            </a:r>
            <a:r>
              <a:rPr lang="it-IT" b="1" dirty="0" smtClean="0">
                <a:latin typeface="Comic Sans MS" panose="030F0702030302020204" pitchFamily="66" charset="0"/>
              </a:rPr>
              <a:t> intense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9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412</Words>
  <Application>Microsoft Office PowerPoint</Application>
  <PresentationFormat>Presentazione su schermo (4:3)</PresentationFormat>
  <Paragraphs>122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Perlina</cp:lastModifiedBy>
  <cp:revision>23</cp:revision>
  <dcterms:created xsi:type="dcterms:W3CDTF">2017-11-21T14:59:07Z</dcterms:created>
  <dcterms:modified xsi:type="dcterms:W3CDTF">2017-12-12T21:59:54Z</dcterms:modified>
</cp:coreProperties>
</file>