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"/>
  </p:notesMasterIdLst>
  <p:sldIdLst>
    <p:sldId id="260" r:id="rId2"/>
    <p:sldId id="258" r:id="rId3"/>
    <p:sldId id="269" r:id="rId4"/>
    <p:sldId id="259" r:id="rId5"/>
    <p:sldId id="257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4A04E-6B12-4F6A-8070-64BBAA0F08EB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BC451-2A50-48CF-A809-2C9CFC4950F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3949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BC451-2A50-48CF-A809-2C9CFC4950F7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14/06/2018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ccia a destra con strisce 10"/>
          <p:cNvSpPr/>
          <p:nvPr/>
        </p:nvSpPr>
        <p:spPr>
          <a:xfrm rot="10800000">
            <a:off x="4788024" y="5877272"/>
            <a:ext cx="3600450" cy="504825"/>
          </a:xfrm>
          <a:prstGeom prst="striped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2579" name="Picture 3" descr="DSC_0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4321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0" name="Picture 2" descr="fscn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765175"/>
            <a:ext cx="4321175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WordArt 2"/>
          <p:cNvSpPr>
            <a:spLocks noChangeArrowheads="1" noChangeShapeType="1" noTextEdit="1"/>
          </p:cNvSpPr>
          <p:nvPr/>
        </p:nvSpPr>
        <p:spPr bwMode="auto">
          <a:xfrm>
            <a:off x="0" y="333375"/>
            <a:ext cx="9144000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ISTITUTO </a:t>
            </a:r>
            <a:r>
              <a:rPr lang="it-IT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DI</a:t>
            </a:r>
            <a:r>
              <a:rPr lang="it-IT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ISTRUZIONE SUPERIORE "E. FERMI"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50825" y="1196752"/>
            <a:ext cx="30972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LICEO SCIENTIFICO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Science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Curriculum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Sport Curriculum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19700" y="4437112"/>
            <a:ext cx="295275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solidFill>
                  <a:srgbClr val="984807"/>
                </a:solidFill>
                <a:latin typeface="+mj-lt"/>
              </a:rPr>
              <a:t>LICEO LINGUISTICO</a:t>
            </a:r>
          </a:p>
          <a:p>
            <a:pPr algn="ctr">
              <a:defRPr/>
            </a:pPr>
            <a:r>
              <a:rPr lang="it-IT" b="1" dirty="0">
                <a:solidFill>
                  <a:srgbClr val="984807"/>
                </a:solidFill>
                <a:latin typeface="+mj-lt"/>
              </a:rPr>
              <a:t>LICEO DELLE SCIENZE UMANE</a:t>
            </a:r>
          </a:p>
          <a:p>
            <a:pPr algn="ctr">
              <a:defRPr/>
            </a:pP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Foreign</a:t>
            </a:r>
            <a:r>
              <a:rPr lang="it-IT" b="1" dirty="0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Languages</a:t>
            </a:r>
            <a:r>
              <a:rPr lang="it-IT" b="1" dirty="0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 and </a:t>
            </a: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Human</a:t>
            </a:r>
            <a:r>
              <a:rPr lang="it-IT" b="1" dirty="0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 Science </a:t>
            </a:r>
            <a:r>
              <a:rPr lang="it-IT" b="1" dirty="0" err="1" smtClean="0">
                <a:solidFill>
                  <a:srgbClr val="984807"/>
                </a:solidFill>
                <a:latin typeface="+mj-lt"/>
                <a:ea typeface="Verdana" pitchFamily="34" charset="0"/>
                <a:cs typeface="Verdana" pitchFamily="34" charset="0"/>
              </a:rPr>
              <a:t>curricula</a:t>
            </a:r>
            <a:endParaRPr lang="it-IT" b="1" dirty="0">
              <a:solidFill>
                <a:srgbClr val="984807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83568" y="980728"/>
            <a:ext cx="3024336" cy="12961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LICEO SCIENTIFICO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LICEO SPORTIVO</a:t>
            </a:r>
          </a:p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Science and Sport </a:t>
            </a:r>
            <a:r>
              <a:rPr lang="it-IT" b="1" dirty="0" err="1" smtClean="0">
                <a:solidFill>
                  <a:srgbClr val="C00000"/>
                </a:solidFill>
              </a:rPr>
              <a:t>curricula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539552" y="2348880"/>
            <a:ext cx="3600400" cy="48463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Immagine 5" descr="Itali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5175"/>
            <a:ext cx="4381500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llout 2 8"/>
          <p:cNvSpPr/>
          <p:nvPr/>
        </p:nvSpPr>
        <p:spPr>
          <a:xfrm>
            <a:off x="5076825" y="836613"/>
            <a:ext cx="2159000" cy="280828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7414"/>
              <a:gd name="adj6" fmla="val -52277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9507" name="Picture 3" descr="Calabr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836613"/>
            <a:ext cx="21590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8" name="Picture 2" descr="cartina_catanza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688" y="2492375"/>
            <a:ext cx="19081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509" name="Picture 3" descr="satellite-lic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652963"/>
            <a:ext cx="26003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Connettore 2 13"/>
          <p:cNvCxnSpPr/>
          <p:nvPr/>
        </p:nvCxnSpPr>
        <p:spPr>
          <a:xfrm flipH="1">
            <a:off x="6948488" y="3500438"/>
            <a:ext cx="576262" cy="194468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odotti calabr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736304" cy="2304256"/>
          </a:xfrm>
          <a:prstGeom prst="rect">
            <a:avLst/>
          </a:prstGeom>
        </p:spPr>
      </p:pic>
      <p:pic>
        <p:nvPicPr>
          <p:cNvPr id="3" name="Immagine 2" descr="Trop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6952"/>
            <a:ext cx="3024336" cy="2160240"/>
          </a:xfrm>
          <a:prstGeom prst="rect">
            <a:avLst/>
          </a:prstGeom>
        </p:spPr>
      </p:pic>
      <p:pic>
        <p:nvPicPr>
          <p:cNvPr id="4" name="Immagine 3" descr="ma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4869160"/>
            <a:ext cx="2376264" cy="1772816"/>
          </a:xfrm>
          <a:prstGeom prst="rect">
            <a:avLst/>
          </a:prstGeom>
        </p:spPr>
      </p:pic>
      <p:pic>
        <p:nvPicPr>
          <p:cNvPr id="5" name="Immagine 4" descr="le Castel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620688"/>
            <a:ext cx="3203848" cy="2088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2708920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Le </a:t>
            </a:r>
            <a:r>
              <a:rPr lang="it-IT" sz="1400" b="1" dirty="0" err="1" smtClean="0">
                <a:solidFill>
                  <a:schemeClr val="tx2"/>
                </a:solidFill>
              </a:rPr>
              <a:t>Castella</a:t>
            </a:r>
            <a:r>
              <a:rPr lang="it-IT" sz="1400" b="1" dirty="0" smtClean="0">
                <a:solidFill>
                  <a:schemeClr val="tx2"/>
                </a:solidFill>
              </a:rPr>
              <a:t>, </a:t>
            </a:r>
            <a:r>
              <a:rPr lang="it-IT" sz="1400" b="1" dirty="0" err="1" smtClean="0">
                <a:solidFill>
                  <a:schemeClr val="tx2"/>
                </a:solidFill>
              </a:rPr>
              <a:t>Ionian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sea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5157192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Tropea, </a:t>
            </a:r>
            <a:r>
              <a:rPr lang="it-IT" sz="1400" b="1" dirty="0" err="1" smtClean="0">
                <a:solidFill>
                  <a:schemeClr val="tx2"/>
                </a:solidFill>
              </a:rPr>
              <a:t>Tyrrhenian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sea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9" name="Immagine 8" descr="mare e pala ficod'in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764704"/>
            <a:ext cx="2771800" cy="1988840"/>
          </a:xfrm>
          <a:prstGeom prst="rect">
            <a:avLst/>
          </a:prstGeom>
        </p:spPr>
      </p:pic>
      <p:pic>
        <p:nvPicPr>
          <p:cNvPr id="10" name="Immagine 9" descr="parco_capo_colonna_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1" y="620688"/>
            <a:ext cx="1944217" cy="122413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491880" y="1844824"/>
            <a:ext cx="572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tx2"/>
                </a:solidFill>
              </a:rPr>
              <a:t>Archeological</a:t>
            </a:r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park</a:t>
            </a:r>
            <a:endParaRPr lang="it-IT" sz="1400" b="1" dirty="0" smtClean="0">
              <a:solidFill>
                <a:schemeClr val="tx2"/>
              </a:solidFill>
            </a:endParaRPr>
          </a:p>
          <a:p>
            <a:r>
              <a:rPr lang="it-IT" sz="1400" b="1" dirty="0" smtClean="0">
                <a:solidFill>
                  <a:schemeClr val="tx2"/>
                </a:solidFill>
              </a:rPr>
              <a:t> </a:t>
            </a:r>
            <a:r>
              <a:rPr lang="it-IT" sz="1400" b="1" dirty="0" err="1" smtClean="0">
                <a:solidFill>
                  <a:schemeClr val="tx2"/>
                </a:solidFill>
              </a:rPr>
              <a:t>of</a:t>
            </a:r>
            <a:r>
              <a:rPr lang="it-IT" sz="1400" b="1" dirty="0" smtClean="0">
                <a:solidFill>
                  <a:schemeClr val="tx2"/>
                </a:solidFill>
              </a:rPr>
              <a:t> Capo Colonna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13" name="Immagine 12" descr="Squillac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2780928"/>
            <a:ext cx="2466975" cy="1847850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6156176" y="4581128"/>
            <a:ext cx="258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        </a:t>
            </a:r>
            <a:r>
              <a:rPr lang="it-IT" sz="1400" b="1" dirty="0" smtClean="0">
                <a:solidFill>
                  <a:schemeClr val="tx2"/>
                </a:solidFill>
              </a:rPr>
              <a:t>Squillace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18" name="Immagine 17" descr="valli cup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124700" y="5013176"/>
            <a:ext cx="2019300" cy="119062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7164288" y="6237312"/>
            <a:ext cx="198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Valli Cupe</a:t>
            </a:r>
            <a:endParaRPr lang="it-IT" sz="1400" b="1" dirty="0">
              <a:solidFill>
                <a:schemeClr val="tx2"/>
              </a:solidFill>
            </a:endParaRPr>
          </a:p>
        </p:txBody>
      </p:sp>
      <p:pic>
        <p:nvPicPr>
          <p:cNvPr id="20" name="Immagine 19" descr="Pentadattil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72000" y="4653136"/>
            <a:ext cx="2232247" cy="1872207"/>
          </a:xfrm>
          <a:prstGeom prst="rect">
            <a:avLst/>
          </a:prstGeom>
        </p:spPr>
      </p:pic>
      <p:pic>
        <p:nvPicPr>
          <p:cNvPr id="21" name="Immagine 20" descr="BORGIA---PARCO-ARCHEOLOGICO-DI-SCOLACIUM-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5445224"/>
            <a:ext cx="2016224" cy="1152128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860032" y="648866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/>
                </a:solidFill>
              </a:rPr>
              <a:t>Pentadattilo</a:t>
            </a:r>
            <a:endParaRPr lang="it-IT" sz="1400" b="1" dirty="0">
              <a:solidFill>
                <a:schemeClr val="tx2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51520" y="6550223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chemeClr val="tx2"/>
                </a:solidFill>
              </a:rPr>
              <a:t>Roccelletta</a:t>
            </a:r>
            <a:r>
              <a:rPr lang="it-IT" sz="1400" b="1" dirty="0" smtClean="0">
                <a:solidFill>
                  <a:schemeClr val="tx2"/>
                </a:solidFill>
              </a:rPr>
              <a:t> di Borgia</a:t>
            </a:r>
            <a:endParaRPr lang="it-IT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3" descr="satellite-lice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2600325" cy="19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0" name="Picture 2" descr="fscn19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716338"/>
            <a:ext cx="3382963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 descr="DSC_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3644900"/>
            <a:ext cx="32448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Immagine 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60648"/>
            <a:ext cx="313184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l ponte di 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260350"/>
            <a:ext cx="36099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4" name="CasellaDiTesto 6"/>
          <p:cNvSpPr txBox="1">
            <a:spLocks noChangeArrowheads="1"/>
          </p:cNvSpPr>
          <p:nvPr/>
        </p:nvSpPr>
        <p:spPr bwMode="auto">
          <a:xfrm>
            <a:off x="3707904" y="836613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i="1" dirty="0">
                <a:solidFill>
                  <a:srgbClr val="984807"/>
                </a:solidFill>
              </a:rPr>
              <a:t>CITY OF CATANZARO</a:t>
            </a:r>
          </a:p>
        </p:txBody>
      </p:sp>
      <p:sp>
        <p:nvSpPr>
          <p:cNvPr id="150535" name="Text Box 11"/>
          <p:cNvSpPr txBox="1">
            <a:spLocks noChangeArrowheads="1"/>
          </p:cNvSpPr>
          <p:nvPr/>
        </p:nvSpPr>
        <p:spPr bwMode="auto">
          <a:xfrm>
            <a:off x="250825" y="2492375"/>
            <a:ext cx="30257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984807"/>
                </a:solidFill>
              </a:rPr>
              <a:t>CATANZARO</a:t>
            </a:r>
          </a:p>
          <a:p>
            <a:r>
              <a:rPr lang="it-IT" sz="2000" b="1" i="1">
                <a:solidFill>
                  <a:srgbClr val="984807"/>
                </a:solidFill>
              </a:rPr>
              <a:t>The bridge “MORANDI”</a:t>
            </a:r>
          </a:p>
        </p:txBody>
      </p:sp>
      <p:sp>
        <p:nvSpPr>
          <p:cNvPr id="150536" name="Text Box 12"/>
          <p:cNvSpPr txBox="1">
            <a:spLocks noChangeArrowheads="1"/>
          </p:cNvSpPr>
          <p:nvPr/>
        </p:nvSpPr>
        <p:spPr bwMode="auto">
          <a:xfrm>
            <a:off x="6084888" y="2349500"/>
            <a:ext cx="2735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 i="1">
                <a:solidFill>
                  <a:srgbClr val="984807"/>
                </a:solidFill>
              </a:rPr>
              <a:t>CATANZARO LIDO</a:t>
            </a:r>
          </a:p>
          <a:p>
            <a:r>
              <a:rPr lang="it-IT" sz="2000" b="1" i="1">
                <a:solidFill>
                  <a:srgbClr val="984807"/>
                </a:solidFill>
              </a:rPr>
              <a:t>The promenade</a:t>
            </a:r>
            <a:r>
              <a:rPr lang="it-IT"/>
              <a:t> </a:t>
            </a:r>
          </a:p>
        </p:txBody>
      </p:sp>
      <p:sp>
        <p:nvSpPr>
          <p:cNvPr id="150537" name="Text Box 13"/>
          <p:cNvSpPr txBox="1">
            <a:spLocks noChangeArrowheads="1"/>
          </p:cNvSpPr>
          <p:nvPr/>
        </p:nvSpPr>
        <p:spPr bwMode="auto">
          <a:xfrm>
            <a:off x="827088" y="6237288"/>
            <a:ext cx="7488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i="1">
                <a:solidFill>
                  <a:srgbClr val="984807"/>
                </a:solidFill>
              </a:rPr>
              <a:t>ISTITUTO DI ISTRUZIONE SUPERIORE “E. FERMI”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ISTITUTO </a:t>
            </a:r>
            <a:r>
              <a:rPr lang="it-IT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DI</a:t>
            </a: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ISTRUZIONE SUPERIORE</a:t>
            </a:r>
            <a:b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ENRICO FERMI, </a:t>
            </a:r>
            <a:br>
              <a:rPr lang="it-IT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Catanzaro, ITALY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/>
              <a:t> 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High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r>
              <a:rPr lang="it-IT" sz="2800" b="1" dirty="0" smtClean="0">
                <a:solidFill>
                  <a:srgbClr val="0070C0"/>
                </a:solidFill>
              </a:rPr>
              <a:t>1214 </a:t>
            </a:r>
            <a:r>
              <a:rPr lang="it-IT" sz="2800" b="1" dirty="0" err="1" smtClean="0">
                <a:solidFill>
                  <a:srgbClr val="0070C0"/>
                </a:solidFill>
              </a:rPr>
              <a:t>pupils</a:t>
            </a:r>
            <a:r>
              <a:rPr lang="it-IT" sz="2800" b="1" dirty="0" smtClean="0">
                <a:solidFill>
                  <a:srgbClr val="0070C0"/>
                </a:solidFill>
              </a:rPr>
              <a:t>, 109 </a:t>
            </a:r>
            <a:r>
              <a:rPr lang="it-IT" sz="2800" b="1" dirty="0" err="1" smtClean="0">
                <a:solidFill>
                  <a:srgbClr val="0070C0"/>
                </a:solidFill>
              </a:rPr>
              <a:t>teachers</a:t>
            </a:r>
            <a:endParaRPr lang="it-IT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Four main curricula: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Science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Sport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Human Science (with a Socio-economical option) </a:t>
            </a:r>
            <a:endParaRPr lang="it-IT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Foreign languages (with ESABAC option)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85785" y="1071546"/>
            <a:ext cx="771530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educational </a:t>
            </a:r>
            <a:r>
              <a:rPr lang="it-IT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r>
              <a:rPr lang="it-IT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ctr"/>
            <a:endParaRPr lang="it-IT" dirty="0" smtClean="0"/>
          </a:p>
          <a:p>
            <a:pPr algn="ctr"/>
            <a:r>
              <a:rPr lang="it-IT" sz="3200" b="1" dirty="0">
                <a:solidFill>
                  <a:srgbClr val="00B0F0"/>
                </a:solidFill>
              </a:rPr>
              <a:t>t</a:t>
            </a:r>
            <a:r>
              <a:rPr lang="it-IT" sz="3200" b="1" dirty="0" smtClean="0">
                <a:solidFill>
                  <a:srgbClr val="00B0F0"/>
                </a:solidFill>
              </a:rPr>
              <a:t>o educate </a:t>
            </a:r>
            <a:r>
              <a:rPr lang="it-IT" sz="3200" b="1" dirty="0" err="1" smtClean="0">
                <a:solidFill>
                  <a:srgbClr val="00B0F0"/>
                </a:solidFill>
              </a:rPr>
              <a:t>our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pupils</a:t>
            </a:r>
            <a:r>
              <a:rPr lang="it-IT" sz="3200" b="1" dirty="0" smtClean="0">
                <a:solidFill>
                  <a:srgbClr val="00B0F0"/>
                </a:solidFill>
              </a:rPr>
              <a:t> to be</a:t>
            </a:r>
          </a:p>
          <a:p>
            <a:pPr algn="ctr"/>
            <a:r>
              <a:rPr lang="it-IT" sz="3200" b="1" i="1" dirty="0" smtClean="0">
                <a:solidFill>
                  <a:srgbClr val="00B0F0"/>
                </a:solidFill>
              </a:rPr>
              <a:t> </a:t>
            </a:r>
            <a:r>
              <a:rPr lang="it-IT" sz="3200" b="1" i="1" dirty="0" err="1" smtClean="0">
                <a:solidFill>
                  <a:srgbClr val="00B0F0"/>
                </a:solidFill>
              </a:rPr>
              <a:t>European</a:t>
            </a:r>
            <a:r>
              <a:rPr lang="it-IT" sz="3200" b="1" i="1" dirty="0" smtClean="0">
                <a:solidFill>
                  <a:srgbClr val="00B0F0"/>
                </a:solidFill>
              </a:rPr>
              <a:t> </a:t>
            </a:r>
            <a:r>
              <a:rPr lang="it-IT" sz="3200" b="1" i="1" dirty="0" err="1" smtClean="0">
                <a:solidFill>
                  <a:srgbClr val="00B0F0"/>
                </a:solidFill>
              </a:rPr>
              <a:t>citizens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sharing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Paris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Declaration</a:t>
            </a:r>
            <a:r>
              <a:rPr lang="it-IT" sz="3200" b="1" dirty="0" smtClean="0">
                <a:solidFill>
                  <a:srgbClr val="00B0F0"/>
                </a:solidFill>
              </a:rPr>
              <a:t> 2015 </a:t>
            </a:r>
            <a:r>
              <a:rPr lang="it-IT" sz="3200" b="1" dirty="0" err="1" smtClean="0">
                <a:solidFill>
                  <a:srgbClr val="00B0F0"/>
                </a:solidFill>
              </a:rPr>
              <a:t>values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such</a:t>
            </a:r>
            <a:r>
              <a:rPr lang="it-IT" sz="3200" b="1" dirty="0" smtClean="0">
                <a:solidFill>
                  <a:srgbClr val="00B0F0"/>
                </a:solidFill>
              </a:rPr>
              <a:t> </a:t>
            </a:r>
            <a:r>
              <a:rPr lang="it-IT" sz="3200" b="1" dirty="0" err="1" smtClean="0">
                <a:solidFill>
                  <a:srgbClr val="00B0F0"/>
                </a:solidFill>
              </a:rPr>
              <a:t>as</a:t>
            </a:r>
            <a:r>
              <a:rPr lang="it-IT" sz="3200" b="1" i="1" dirty="0" smtClean="0">
                <a:solidFill>
                  <a:srgbClr val="00B0F0"/>
                </a:solidFill>
              </a:rPr>
              <a:t>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</a:t>
            </a:r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non-discrimination</a:t>
            </a:r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equality</a:t>
            </a:r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</a:t>
            </a:r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rights</a:t>
            </a:r>
            <a:r>
              <a:rPr lang="it-IT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3200" b="1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dignity</a:t>
            </a:r>
            <a:endParaRPr lang="it-IT" sz="3200" b="1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Personalizzato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767</TotalTime>
  <Words>145</Words>
  <Application>Microsoft Office PowerPoint</Application>
  <PresentationFormat>Presentazione su schermo (4:3)</PresentationFormat>
  <Paragraphs>38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Equinozio</vt:lpstr>
      <vt:lpstr>Diapositiva 1</vt:lpstr>
      <vt:lpstr>Diapositiva 2</vt:lpstr>
      <vt:lpstr>Diapositiva 3</vt:lpstr>
      <vt:lpstr>Diapositiva 4</vt:lpstr>
      <vt:lpstr>  ISTITUTO DI ISTRUZIONE SUPERIORE ENRICO FERMI,  Catanzaro, ITALY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Perlina</dc:creator>
  <cp:lastModifiedBy>caterina mazzuca</cp:lastModifiedBy>
  <cp:revision>103</cp:revision>
  <dcterms:created xsi:type="dcterms:W3CDTF">2017-05-10T11:31:00Z</dcterms:created>
  <dcterms:modified xsi:type="dcterms:W3CDTF">2018-06-14T07:16:48Z</dcterms:modified>
</cp:coreProperties>
</file>