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AB25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1" autoAdjust="0"/>
    <p:restoredTop sz="94624" autoAdjust="0"/>
  </p:normalViewPr>
  <p:slideViewPr>
    <p:cSldViewPr>
      <p:cViewPr varScale="1">
        <p:scale>
          <a:sx n="81" d="100"/>
          <a:sy n="81" d="100"/>
        </p:scale>
        <p:origin x="-8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672B9-F59B-4F03-B89E-AD4178E6521C}" type="datetimeFigureOut">
              <a:rPr lang="it-IT" smtClean="0"/>
              <a:pPr/>
              <a:t>24/02/2018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CA2D4-C06B-4277-A32B-318D1EA80A7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BC451-2A50-48CF-A809-2C9CFC4950F7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DF45-2591-4244-BB54-0B3FA1EC5D48}" type="datetimeFigureOut">
              <a:rPr lang="it-IT" smtClean="0"/>
              <a:pPr/>
              <a:t>24/02/2018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4AF2-FEFC-46F2-B5AB-88EE84EFC43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DF45-2591-4244-BB54-0B3FA1EC5D48}" type="datetimeFigureOut">
              <a:rPr lang="it-IT" smtClean="0"/>
              <a:pPr/>
              <a:t>24/02/2018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4AF2-FEFC-46F2-B5AB-88EE84EFC43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DF45-2591-4244-BB54-0B3FA1EC5D48}" type="datetimeFigureOut">
              <a:rPr lang="it-IT" smtClean="0"/>
              <a:pPr/>
              <a:t>24/02/2018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4AF2-FEFC-46F2-B5AB-88EE84EFC43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DF45-2591-4244-BB54-0B3FA1EC5D48}" type="datetimeFigureOut">
              <a:rPr lang="it-IT" smtClean="0"/>
              <a:pPr/>
              <a:t>24/02/2018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4AF2-FEFC-46F2-B5AB-88EE84EFC43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DF45-2591-4244-BB54-0B3FA1EC5D48}" type="datetimeFigureOut">
              <a:rPr lang="it-IT" smtClean="0"/>
              <a:pPr/>
              <a:t>24/02/2018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4AF2-FEFC-46F2-B5AB-88EE84EFC43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DF45-2591-4244-BB54-0B3FA1EC5D48}" type="datetimeFigureOut">
              <a:rPr lang="it-IT" smtClean="0"/>
              <a:pPr/>
              <a:t>24/02/2018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4AF2-FEFC-46F2-B5AB-88EE84EFC43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DF45-2591-4244-BB54-0B3FA1EC5D48}" type="datetimeFigureOut">
              <a:rPr lang="it-IT" smtClean="0"/>
              <a:pPr/>
              <a:t>24/02/2018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4AF2-FEFC-46F2-B5AB-88EE84EFC43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DF45-2591-4244-BB54-0B3FA1EC5D48}" type="datetimeFigureOut">
              <a:rPr lang="it-IT" smtClean="0"/>
              <a:pPr/>
              <a:t>24/02/2018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4AF2-FEFC-46F2-B5AB-88EE84EFC43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DF45-2591-4244-BB54-0B3FA1EC5D48}" type="datetimeFigureOut">
              <a:rPr lang="it-IT" smtClean="0"/>
              <a:pPr/>
              <a:t>24/02/2018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4AF2-FEFC-46F2-B5AB-88EE84EFC43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DF45-2591-4244-BB54-0B3FA1EC5D48}" type="datetimeFigureOut">
              <a:rPr lang="it-IT" smtClean="0"/>
              <a:pPr/>
              <a:t>24/02/2018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4AF2-FEFC-46F2-B5AB-88EE84EFC43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DF45-2591-4244-BB54-0B3FA1EC5D48}" type="datetimeFigureOut">
              <a:rPr lang="it-IT" smtClean="0"/>
              <a:pPr/>
              <a:t>24/02/2018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4AF2-FEFC-46F2-B5AB-88EE84EFC43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4DF45-2591-4244-BB54-0B3FA1EC5D48}" type="datetimeFigureOut">
              <a:rPr lang="it-IT" smtClean="0"/>
              <a:pPr/>
              <a:t>24/02/2018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14AF2-FEFC-46F2-B5AB-88EE84EFC43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Sicile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fr.wikipedia.org/wiki/VIIIe_si%C3%A8cle_av._J.-C.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s://fr.wikipedia.org/wiki/Pythagore" TargetMode="External"/><Relationship Id="rId4" Type="http://schemas.openxmlformats.org/officeDocument/2006/relationships/hyperlink" Target="https://fr.wikipedia.org/wiki/Grande-Gr%C3%A8ce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b="1" dirty="0" smtClean="0">
                <a:solidFill>
                  <a:srgbClr val="0070C0"/>
                </a:solidFill>
              </a:rPr>
              <a:t>Istituto d’Istruzione Superiore</a:t>
            </a:r>
            <a:br>
              <a:rPr lang="it-IT" b="1" dirty="0" smtClean="0">
                <a:solidFill>
                  <a:srgbClr val="0070C0"/>
                </a:solidFill>
              </a:rPr>
            </a:br>
            <a:r>
              <a:rPr lang="it-IT" b="1" dirty="0" smtClean="0">
                <a:solidFill>
                  <a:srgbClr val="0070C0"/>
                </a:solidFill>
              </a:rPr>
              <a:t> “E. Fermi”, Catanzaro, </a:t>
            </a:r>
            <a:br>
              <a:rPr lang="it-IT" b="1" dirty="0" smtClean="0">
                <a:solidFill>
                  <a:srgbClr val="0070C0"/>
                </a:solidFill>
              </a:rPr>
            </a:br>
            <a:r>
              <a:rPr lang="it-IT" b="1" dirty="0" err="1" smtClean="0">
                <a:solidFill>
                  <a:srgbClr val="0070C0"/>
                </a:solidFill>
              </a:rPr>
              <a:t>Italie</a:t>
            </a:r>
            <a:endParaRPr lang="it-IT" b="1" dirty="0">
              <a:solidFill>
                <a:srgbClr val="0070C0"/>
              </a:solidFill>
            </a:endParaRPr>
          </a:p>
        </p:txBody>
      </p:sp>
      <p:pic>
        <p:nvPicPr>
          <p:cNvPr id="5" name="Immagine 4" descr="Logo Erasmus+ KA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700808"/>
            <a:ext cx="4248472" cy="2088232"/>
          </a:xfrm>
          <a:prstGeom prst="rect">
            <a:avLst/>
          </a:prstGeom>
        </p:spPr>
      </p:pic>
      <p:sp>
        <p:nvSpPr>
          <p:cNvPr id="7" name="Sottotitolo 2"/>
          <p:cNvSpPr txBox="1">
            <a:spLocks/>
          </p:cNvSpPr>
          <p:nvPr/>
        </p:nvSpPr>
        <p:spPr>
          <a:xfrm rot="10800000" flipV="1">
            <a:off x="3059832" y="404664"/>
            <a:ext cx="3384376" cy="1512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4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Projet</a:t>
            </a:r>
            <a:r>
              <a:rPr kumimoji="0" lang="it-IT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“Un </a:t>
            </a:r>
            <a:r>
              <a:rPr kumimoji="0" lang="it-IT" sz="45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homme</a:t>
            </a:r>
            <a:r>
              <a:rPr kumimoji="0" lang="it-IT" sz="4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45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sain</a:t>
            </a:r>
            <a:r>
              <a:rPr kumimoji="0" lang="it-IT" sz="4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45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dans</a:t>
            </a:r>
            <a:r>
              <a:rPr kumimoji="0" lang="it-IT" sz="4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 </a:t>
            </a:r>
            <a:r>
              <a:rPr kumimoji="0" lang="it-IT" sz="4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environnement</a:t>
            </a:r>
            <a:r>
              <a:rPr kumimoji="0" lang="it-IT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4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sain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magine 7" descr="logo unione europe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4664"/>
            <a:ext cx="2160240" cy="1584176"/>
          </a:xfrm>
          <a:prstGeom prst="rect">
            <a:avLst/>
          </a:prstGeom>
        </p:spPr>
      </p:pic>
      <p:pic>
        <p:nvPicPr>
          <p:cNvPr id="6" name="Immagin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32656"/>
            <a:ext cx="1800200" cy="17281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atanzaro - Parco della Biodiversità - © Sharon Samà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28604"/>
            <a:ext cx="4384668" cy="292895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857224" y="3571876"/>
            <a:ext cx="2771336" cy="40011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Le </a:t>
            </a:r>
            <a:r>
              <a:rPr lang="it-IT" sz="2000" dirty="0" err="1" smtClean="0">
                <a:solidFill>
                  <a:schemeClr val="bg1"/>
                </a:solidFill>
              </a:rPr>
              <a:t>parc</a:t>
            </a:r>
            <a:r>
              <a:rPr lang="it-IT" sz="2000" dirty="0" smtClean="0">
                <a:solidFill>
                  <a:schemeClr val="bg1"/>
                </a:solidFill>
              </a:rPr>
              <a:t> de la </a:t>
            </a:r>
            <a:r>
              <a:rPr lang="it-IT" sz="2000" dirty="0" err="1" smtClean="0">
                <a:solidFill>
                  <a:schemeClr val="bg1"/>
                </a:solidFill>
              </a:rPr>
              <a:t>biodiversité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14282" y="4143380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C</a:t>
            </a:r>
            <a:r>
              <a:rPr lang="fr-FR" sz="2000" dirty="0" smtClean="0"/>
              <a:t>'est un parc dédié à la flore et faune typique de la zone méditerranéenne.</a:t>
            </a:r>
            <a:endParaRPr lang="it-IT" sz="2000" dirty="0"/>
          </a:p>
        </p:txBody>
      </p:sp>
      <p:pic>
        <p:nvPicPr>
          <p:cNvPr id="6" name="Immagine 5" descr="galleri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714752"/>
            <a:ext cx="4333892" cy="289287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5072066" y="1928802"/>
            <a:ext cx="3357586" cy="40011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000" dirty="0" err="1">
                <a:solidFill>
                  <a:schemeClr val="bg1"/>
                </a:solidFill>
              </a:rPr>
              <a:t>L</a:t>
            </a:r>
            <a:r>
              <a:rPr lang="it-IT" sz="2000" dirty="0" err="1" smtClean="0">
                <a:solidFill>
                  <a:schemeClr val="bg1"/>
                </a:solidFill>
              </a:rPr>
              <a:t>es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galeries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du</a:t>
            </a:r>
            <a:r>
              <a:rPr lang="it-IT" sz="2000" dirty="0" smtClean="0">
                <a:solidFill>
                  <a:schemeClr val="bg1"/>
                </a:solidFill>
              </a:rPr>
              <a:t> “San Giovanni”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000628" y="2500306"/>
            <a:ext cx="41433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Un parcours suggestif dans les entrailles de l'ancien Château normand de Catanzaro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uomo catanza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81846">
            <a:off x="388087" y="724272"/>
            <a:ext cx="3884859" cy="3101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magine 2" descr="curva_catanza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20474">
            <a:off x="4842755" y="993193"/>
            <a:ext cx="3920586" cy="294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magine 3" descr="Ponte_Morand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3857628"/>
            <a:ext cx="4500594" cy="2531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 rot="21240647">
            <a:off x="204183" y="366293"/>
            <a:ext cx="3697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La </a:t>
            </a:r>
            <a:r>
              <a:rPr lang="it-IT" sz="2000" dirty="0" err="1" smtClean="0"/>
              <a:t>cathédrale</a:t>
            </a:r>
            <a:r>
              <a:rPr lang="it-IT" sz="2000" dirty="0" smtClean="0"/>
              <a:t> de S. Maria Assunta</a:t>
            </a:r>
            <a:endParaRPr lang="it-IT" sz="2000" dirty="0"/>
          </a:p>
        </p:txBody>
      </p:sp>
      <p:sp>
        <p:nvSpPr>
          <p:cNvPr id="6" name="CasellaDiTesto 5"/>
          <p:cNvSpPr txBox="1"/>
          <p:nvPr/>
        </p:nvSpPr>
        <p:spPr>
          <a:xfrm rot="528751">
            <a:off x="5744926" y="642489"/>
            <a:ext cx="2719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Le </a:t>
            </a:r>
            <a:r>
              <a:rPr lang="it-IT" sz="2000" dirty="0" err="1" smtClean="0"/>
              <a:t>stade</a:t>
            </a:r>
            <a:r>
              <a:rPr lang="it-IT" sz="2000" dirty="0" smtClean="0"/>
              <a:t> Nicola </a:t>
            </a:r>
            <a:r>
              <a:rPr lang="it-IT" sz="2000" dirty="0" err="1" smtClean="0"/>
              <a:t>Ceravolo</a:t>
            </a:r>
            <a:endParaRPr lang="it-IT" sz="2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428860" y="6286520"/>
            <a:ext cx="2132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Le </a:t>
            </a:r>
            <a:r>
              <a:rPr lang="it-IT" sz="2000" dirty="0" err="1" smtClean="0"/>
              <a:t>pont</a:t>
            </a:r>
            <a:r>
              <a:rPr lang="it-IT" sz="2000" dirty="0" smtClean="0"/>
              <a:t> “Morandi”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85918" y="2786058"/>
            <a:ext cx="514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0000FF"/>
                </a:solidFill>
                <a:latin typeface="AR CENA" pitchFamily="2" charset="0"/>
                <a:cs typeface="Segoe UI Semibold" pitchFamily="34" charset="0"/>
              </a:rPr>
              <a:t>Merci pour </a:t>
            </a:r>
            <a:r>
              <a:rPr lang="it-IT" sz="4000" dirty="0" err="1" smtClean="0">
                <a:solidFill>
                  <a:srgbClr val="0000FF"/>
                </a:solidFill>
                <a:latin typeface="AR CENA" pitchFamily="2" charset="0"/>
                <a:cs typeface="Segoe UI Semibold" pitchFamily="34" charset="0"/>
              </a:rPr>
              <a:t>votre</a:t>
            </a:r>
            <a:r>
              <a:rPr lang="it-IT" sz="4000" dirty="0" smtClean="0">
                <a:solidFill>
                  <a:srgbClr val="0000FF"/>
                </a:solidFill>
                <a:latin typeface="AR CENA" pitchFamily="2" charset="0"/>
                <a:cs typeface="Segoe UI Semibold" pitchFamily="34" charset="0"/>
              </a:rPr>
              <a:t> </a:t>
            </a:r>
            <a:r>
              <a:rPr lang="it-IT" sz="4000" dirty="0" err="1" smtClean="0">
                <a:solidFill>
                  <a:srgbClr val="0000FF"/>
                </a:solidFill>
                <a:latin typeface="AR CENA" pitchFamily="2" charset="0"/>
                <a:cs typeface="Segoe UI Semibold" pitchFamily="34" charset="0"/>
              </a:rPr>
              <a:t>attention</a:t>
            </a:r>
            <a:r>
              <a:rPr lang="it-IT" sz="4000" dirty="0" smtClean="0">
                <a:solidFill>
                  <a:srgbClr val="0000FF"/>
                </a:solidFill>
                <a:latin typeface="AR CENA" pitchFamily="2" charset="0"/>
                <a:cs typeface="Segoe UI Semibold" pitchFamily="34" charset="0"/>
              </a:rPr>
              <a:t>!</a:t>
            </a:r>
          </a:p>
        </p:txBody>
      </p:sp>
      <p:sp>
        <p:nvSpPr>
          <p:cNvPr id="3" name="CasellaDiTesto 2"/>
          <p:cNvSpPr txBox="1"/>
          <p:nvPr/>
        </p:nvSpPr>
        <p:spPr>
          <a:xfrm rot="20729276">
            <a:off x="197731" y="934095"/>
            <a:ext cx="4663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>
                <a:solidFill>
                  <a:srgbClr val="FF0000"/>
                </a:solidFill>
                <a:latin typeface="Kristen ITC" pitchFamily="66" charset="0"/>
              </a:rPr>
              <a:t>Thank</a:t>
            </a:r>
            <a:r>
              <a:rPr lang="it-IT" sz="2400" dirty="0" smtClean="0">
                <a:solidFill>
                  <a:srgbClr val="FF0000"/>
                </a:solidFill>
                <a:latin typeface="Kristen ITC" pitchFamily="66" charset="0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Kristen ITC" pitchFamily="66" charset="0"/>
              </a:rPr>
              <a:t>you</a:t>
            </a:r>
            <a:r>
              <a:rPr lang="it-IT" sz="2400" dirty="0" smtClean="0">
                <a:solidFill>
                  <a:srgbClr val="FF0000"/>
                </a:solidFill>
                <a:latin typeface="Kristen ITC" pitchFamily="66" charset="0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Kristen ITC" pitchFamily="66" charset="0"/>
              </a:rPr>
              <a:t>for</a:t>
            </a:r>
            <a:r>
              <a:rPr lang="it-IT" sz="2400" dirty="0" smtClean="0">
                <a:solidFill>
                  <a:srgbClr val="FF0000"/>
                </a:solidFill>
                <a:latin typeface="Kristen ITC" pitchFamily="66" charset="0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Kristen ITC" pitchFamily="66" charset="0"/>
              </a:rPr>
              <a:t>your</a:t>
            </a:r>
            <a:r>
              <a:rPr lang="it-IT" sz="2400" dirty="0" smtClean="0">
                <a:solidFill>
                  <a:srgbClr val="FF0000"/>
                </a:solidFill>
                <a:latin typeface="Kristen ITC" pitchFamily="66" charset="0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Kristen ITC" pitchFamily="66" charset="0"/>
              </a:rPr>
              <a:t>attention</a:t>
            </a:r>
            <a:r>
              <a:rPr lang="it-IT" sz="2400" dirty="0" smtClean="0">
                <a:solidFill>
                  <a:srgbClr val="FF0000"/>
                </a:solidFill>
                <a:latin typeface="Kristen ITC" pitchFamily="66" charset="0"/>
              </a:rPr>
              <a:t>!</a:t>
            </a:r>
            <a:endParaRPr lang="it-IT" sz="2400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 rot="684219">
            <a:off x="3786182" y="1785926"/>
            <a:ext cx="5035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Multumesc</a:t>
            </a:r>
            <a:r>
              <a:rPr lang="it-IT" sz="28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it-IT" sz="28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pentru</a:t>
            </a:r>
            <a:r>
              <a:rPr lang="it-IT" sz="28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it-IT" sz="28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atentia</a:t>
            </a:r>
            <a:r>
              <a:rPr lang="it-IT" sz="28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it-IT" sz="28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ta</a:t>
            </a:r>
            <a:r>
              <a:rPr lang="it-IT" sz="28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!</a:t>
            </a:r>
            <a:endParaRPr lang="it-IT" sz="2800" dirty="0">
              <a:solidFill>
                <a:schemeClr val="accent6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CasellaDiTesto 4"/>
          <p:cNvSpPr txBox="1"/>
          <p:nvPr/>
        </p:nvSpPr>
        <p:spPr>
          <a:xfrm rot="680228">
            <a:off x="5131835" y="4072302"/>
            <a:ext cx="3316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solidFill>
                  <a:srgbClr val="7030A0"/>
                </a:solidFill>
                <a:latin typeface="Segoe UI Semibold" pitchFamily="34" charset="0"/>
                <a:cs typeface="Segoe UI Semibold" pitchFamily="34" charset="0"/>
              </a:rPr>
              <a:t>Dziękuję</a:t>
            </a:r>
            <a:r>
              <a:rPr lang="it-IT" sz="2800" dirty="0" smtClean="0">
                <a:solidFill>
                  <a:srgbClr val="7030A0"/>
                </a:solidFill>
                <a:latin typeface="Segoe UI Semibold" pitchFamily="34" charset="0"/>
                <a:cs typeface="Segoe UI Semibold" pitchFamily="34" charset="0"/>
              </a:rPr>
              <a:t> </a:t>
            </a:r>
            <a:r>
              <a:rPr lang="it-IT" sz="2800" dirty="0" err="1" smtClean="0">
                <a:solidFill>
                  <a:srgbClr val="7030A0"/>
                </a:solidFill>
                <a:latin typeface="Segoe UI Semibold" pitchFamily="34" charset="0"/>
                <a:cs typeface="Segoe UI Semibold" pitchFamily="34" charset="0"/>
              </a:rPr>
              <a:t>za</a:t>
            </a:r>
            <a:r>
              <a:rPr lang="it-IT" sz="2800" dirty="0" smtClean="0">
                <a:solidFill>
                  <a:srgbClr val="7030A0"/>
                </a:solidFill>
                <a:latin typeface="Segoe UI Semibold" pitchFamily="34" charset="0"/>
                <a:cs typeface="Segoe UI Semibold" pitchFamily="34" charset="0"/>
              </a:rPr>
              <a:t> </a:t>
            </a:r>
            <a:r>
              <a:rPr lang="it-IT" sz="2800" dirty="0" err="1" smtClean="0">
                <a:solidFill>
                  <a:srgbClr val="7030A0"/>
                </a:solidFill>
                <a:latin typeface="Segoe UI Semibold" pitchFamily="34" charset="0"/>
                <a:cs typeface="Segoe UI Semibold" pitchFamily="34" charset="0"/>
              </a:rPr>
              <a:t>uwagę</a:t>
            </a:r>
            <a:r>
              <a:rPr lang="it-IT" sz="2800" dirty="0" smtClean="0">
                <a:solidFill>
                  <a:srgbClr val="7030A0"/>
                </a:solidFill>
                <a:latin typeface="Segoe UI Semibold" pitchFamily="34" charset="0"/>
                <a:cs typeface="Segoe UI Semibold" pitchFamily="34" charset="0"/>
              </a:rPr>
              <a:t>!</a:t>
            </a:r>
            <a:endParaRPr lang="it-IT" sz="2800" dirty="0">
              <a:solidFill>
                <a:srgbClr val="7030A0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 rot="241046">
            <a:off x="222720" y="4791958"/>
            <a:ext cx="6295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5AB25"/>
                </a:solidFill>
                <a:latin typeface="GungsuhChe" pitchFamily="49" charset="-127"/>
                <a:ea typeface="GungsuhChe" pitchFamily="49" charset="-127"/>
              </a:rPr>
              <a:t>Grazie per la vostra attenzione!</a:t>
            </a:r>
            <a:endParaRPr lang="it-IT" sz="2400" dirty="0">
              <a:solidFill>
                <a:srgbClr val="05AB25"/>
              </a:solidFill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7" name="CasellaDiTesto 6"/>
          <p:cNvSpPr txBox="1"/>
          <p:nvPr/>
        </p:nvSpPr>
        <p:spPr>
          <a:xfrm rot="21052943">
            <a:off x="3659261" y="5747505"/>
            <a:ext cx="4772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Obrigado</a:t>
            </a:r>
            <a:r>
              <a:rPr lang="it-IT" sz="28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por sua </a:t>
            </a:r>
            <a:r>
              <a:rPr lang="it-IT" sz="2800" dirty="0" err="1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atenção</a:t>
            </a:r>
            <a:r>
              <a:rPr lang="it-IT" sz="28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!</a:t>
            </a:r>
            <a:endParaRPr lang="it-IT" sz="2800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4016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 </a:t>
            </a:r>
            <a:br>
              <a:rPr lang="it-IT" b="1" dirty="0" smtClean="0">
                <a:solidFill>
                  <a:srgbClr val="0070C0"/>
                </a:solidFill>
              </a:rPr>
            </a:br>
            <a:r>
              <a:rPr lang="it-IT" b="1" dirty="0" smtClean="0">
                <a:solidFill>
                  <a:srgbClr val="0070C0"/>
                </a:solidFill>
              </a:rPr>
              <a:t>L’</a:t>
            </a:r>
            <a:r>
              <a:rPr lang="it-IT" b="1" dirty="0" err="1" smtClean="0">
                <a:solidFill>
                  <a:srgbClr val="0070C0"/>
                </a:solidFill>
              </a:rPr>
              <a:t>Italie</a:t>
            </a:r>
            <a:r>
              <a:rPr lang="it-IT" b="1" dirty="0" smtClean="0">
                <a:solidFill>
                  <a:srgbClr val="0070C0"/>
                </a:solidFill>
              </a:rPr>
              <a:t> en </a:t>
            </a:r>
            <a:r>
              <a:rPr lang="it-IT" b="1" dirty="0" err="1" smtClean="0">
                <a:solidFill>
                  <a:srgbClr val="0070C0"/>
                </a:solidFill>
              </a:rPr>
              <a:t>Europe</a:t>
            </a:r>
            <a:endParaRPr lang="it-IT" b="1" dirty="0">
              <a:solidFill>
                <a:srgbClr val="0070C0"/>
              </a:solidFill>
            </a:endParaRPr>
          </a:p>
        </p:txBody>
      </p:sp>
      <p:pic>
        <p:nvPicPr>
          <p:cNvPr id="6" name="Immagine 5" descr="Republique italien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484784"/>
            <a:ext cx="6264696" cy="4320480"/>
          </a:xfrm>
          <a:prstGeom prst="rect">
            <a:avLst/>
          </a:prstGeom>
        </p:spPr>
      </p:pic>
      <p:pic>
        <p:nvPicPr>
          <p:cNvPr id="10" name="Immagine 9" descr="800px-Flag_of_Italy_2003-200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24744"/>
            <a:ext cx="2304256" cy="1368152"/>
          </a:xfrm>
          <a:prstGeom prst="rect">
            <a:avLst/>
          </a:prstGeom>
        </p:spPr>
      </p:pic>
      <p:cxnSp>
        <p:nvCxnSpPr>
          <p:cNvPr id="12" name="Connettore 2 11"/>
          <p:cNvCxnSpPr/>
          <p:nvPr/>
        </p:nvCxnSpPr>
        <p:spPr>
          <a:xfrm>
            <a:off x="2411760" y="2780928"/>
            <a:ext cx="2232248" cy="20882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/>
          <p:cNvSpPr/>
          <p:nvPr/>
        </p:nvSpPr>
        <p:spPr>
          <a:xfrm>
            <a:off x="251520" y="2852936"/>
            <a:ext cx="2304256" cy="2808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solidFill>
                  <a:srgbClr val="0070C0"/>
                </a:solidFill>
              </a:rPr>
              <a:t>République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parlementaire</a:t>
            </a:r>
            <a:endParaRPr lang="it-IT" b="1" dirty="0" smtClean="0">
              <a:solidFill>
                <a:srgbClr val="0070C0"/>
              </a:solidFill>
            </a:endParaRPr>
          </a:p>
          <a:p>
            <a:pPr algn="ctr"/>
            <a:endParaRPr lang="it-IT" b="1" dirty="0" smtClean="0">
              <a:solidFill>
                <a:srgbClr val="0070C0"/>
              </a:solidFill>
            </a:endParaRPr>
          </a:p>
          <a:p>
            <a:pPr algn="ctr"/>
            <a:r>
              <a:rPr lang="it-IT" b="1" dirty="0" smtClean="0">
                <a:solidFill>
                  <a:srgbClr val="0070C0"/>
                </a:solidFill>
              </a:rPr>
              <a:t>Capitale: </a:t>
            </a:r>
            <a:r>
              <a:rPr lang="it-IT" b="1" dirty="0" err="1" smtClean="0">
                <a:solidFill>
                  <a:srgbClr val="0070C0"/>
                </a:solidFill>
              </a:rPr>
              <a:t>Rome</a:t>
            </a:r>
            <a:endParaRPr lang="it-IT" b="1" dirty="0" smtClean="0">
              <a:solidFill>
                <a:srgbClr val="0070C0"/>
              </a:solidFill>
            </a:endParaRPr>
          </a:p>
          <a:p>
            <a:pPr algn="ctr"/>
            <a:endParaRPr lang="it-IT" b="1" dirty="0" smtClean="0">
              <a:solidFill>
                <a:srgbClr val="0070C0"/>
              </a:solidFill>
            </a:endParaRPr>
          </a:p>
          <a:p>
            <a:pPr algn="ctr"/>
            <a:r>
              <a:rPr lang="it-IT" b="1" dirty="0" err="1" smtClean="0">
                <a:solidFill>
                  <a:srgbClr val="0070C0"/>
                </a:solidFill>
              </a:rPr>
              <a:t>Régions</a:t>
            </a:r>
            <a:r>
              <a:rPr lang="it-IT" b="1" dirty="0" smtClean="0">
                <a:solidFill>
                  <a:srgbClr val="0070C0"/>
                </a:solidFill>
              </a:rPr>
              <a:t>: 20</a:t>
            </a:r>
          </a:p>
          <a:p>
            <a:pPr algn="ctr"/>
            <a:endParaRPr lang="it-IT" b="1" dirty="0" smtClean="0">
              <a:solidFill>
                <a:srgbClr val="0070C0"/>
              </a:solidFill>
            </a:endParaRPr>
          </a:p>
          <a:p>
            <a:pPr algn="ctr"/>
            <a:r>
              <a:rPr lang="it-IT" b="1" dirty="0" err="1" smtClean="0">
                <a:solidFill>
                  <a:srgbClr val="0070C0"/>
                </a:solidFill>
              </a:rPr>
              <a:t>Population</a:t>
            </a:r>
            <a:r>
              <a:rPr lang="it-IT" b="1" dirty="0" smtClean="0">
                <a:solidFill>
                  <a:srgbClr val="0070C0"/>
                </a:solidFill>
              </a:rPr>
              <a:t>: 60.590.000 </a:t>
            </a:r>
            <a:r>
              <a:rPr lang="it-IT" b="1" dirty="0" err="1" smtClean="0">
                <a:solidFill>
                  <a:srgbClr val="0070C0"/>
                </a:solidFill>
              </a:rPr>
              <a:t>hab</a:t>
            </a:r>
            <a:r>
              <a:rPr lang="it-IT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5" name="Immagine 5" descr="Italia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765175"/>
            <a:ext cx="438150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07" name="Picture 3" descr="Calabri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356992"/>
            <a:ext cx="2103890" cy="2748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nettore 2 13"/>
          <p:cNvCxnSpPr/>
          <p:nvPr/>
        </p:nvCxnSpPr>
        <p:spPr>
          <a:xfrm flipH="1">
            <a:off x="3995936" y="4797152"/>
            <a:ext cx="2160240" cy="21602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5220072" y="332656"/>
            <a:ext cx="266429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 Calabre en </a:t>
            </a:r>
            <a:r>
              <a:rPr lang="it-IT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Italie</a:t>
            </a:r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Immagine 11" descr="220px-Coat_of_arms_of_Calabria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48500" y="1556792"/>
            <a:ext cx="2095500" cy="234315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7164288" y="4077072"/>
            <a:ext cx="1728192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Provinces</a:t>
            </a:r>
            <a:r>
              <a:rPr lang="it-IT" dirty="0" smtClean="0"/>
              <a:t>: 5 </a:t>
            </a:r>
          </a:p>
          <a:p>
            <a:pPr algn="ctr"/>
            <a:r>
              <a:rPr lang="it-IT" dirty="0" smtClean="0"/>
              <a:t>Catanzaro, Cosenza, Crotone, Reggio Calabria, Vibo Valentia</a:t>
            </a:r>
          </a:p>
          <a:p>
            <a:pPr algn="ctr"/>
            <a:r>
              <a:rPr lang="it-IT" dirty="0" err="1" smtClean="0"/>
              <a:t>Habit</a:t>
            </a:r>
            <a:r>
              <a:rPr lang="it-IT" dirty="0" smtClean="0"/>
              <a:t>: 1.957.000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1547664" y="0"/>
            <a:ext cx="6552728" cy="9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 Calabre : une </a:t>
            </a:r>
            <a:r>
              <a:rPr lang="it-IT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région</a:t>
            </a:r>
            <a:r>
              <a:rPr lang="it-IT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au</a:t>
            </a:r>
            <a:r>
              <a:rPr lang="it-IT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passé</a:t>
            </a:r>
            <a:r>
              <a:rPr lang="it-IT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prestigieux</a:t>
            </a:r>
            <a:r>
              <a:rPr lang="it-IT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67544" y="-2051204"/>
            <a:ext cx="6408712" cy="858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dirty="0" smtClean="0"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dirty="0" smtClean="0"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dirty="0" smtClean="0"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dirty="0" smtClean="0"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dirty="0" smtClean="0"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dirty="0" smtClean="0"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La Calabre </a:t>
            </a:r>
            <a:r>
              <a:rPr kumimoji="0" lang="it-IT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fut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it-IT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colonisée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par </a:t>
            </a:r>
            <a:r>
              <a:rPr kumimoji="0" lang="it-IT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les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it-IT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Grecs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à partir </a:t>
            </a:r>
            <a:r>
              <a:rPr kumimoji="0" lang="it-IT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du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it-IT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 tooltip="VIIIe siècle av. J.-C."/>
              </a:rPr>
              <a:t>VIII</a:t>
            </a:r>
            <a:r>
              <a:rPr kumimoji="0" lang="it-IT" sz="28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 tooltip="VIIIe siècle av. J.-C."/>
              </a:rPr>
              <a:t>e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 tooltip="VIIIe siècle av. J.-C."/>
              </a:rPr>
              <a:t> siècle av. </a:t>
            </a:r>
            <a:r>
              <a:rPr kumimoji="0" lang="it-IT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 tooltip="VIIIe siècle av. J.-C."/>
              </a:rPr>
              <a:t>J.-C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 tooltip="VIIIe siècle av. J.-C."/>
              </a:rPr>
              <a:t>.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</a:t>
            </a:r>
            <a:r>
              <a:rPr kumimoji="0" lang="it-IT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Ils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it-IT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fondèrent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it-IT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les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it-IT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villes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de Locri, Crotone, </a:t>
            </a:r>
            <a:r>
              <a:rPr kumimoji="0" lang="it-IT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Sybarys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Reggio, </a:t>
            </a:r>
            <a:r>
              <a:rPr kumimoji="0" lang="it-IT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Caulonia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it-IT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et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de </a:t>
            </a:r>
            <a:r>
              <a:rPr kumimoji="0" lang="it-IT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nombreuses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it-IT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autres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it-IT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colonies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it-IT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sur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la côte </a:t>
            </a:r>
            <a:r>
              <a:rPr kumimoji="0" lang="it-IT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ionienne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Avec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la </a:t>
            </a:r>
            <a:r>
              <a:rPr kumimoji="0" lang="it-IT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3" tooltip="Sicile"/>
              </a:rPr>
              <a:t>Sicile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elle </a:t>
            </a:r>
            <a:r>
              <a:rPr kumimoji="0" lang="it-IT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constitua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la « </a:t>
            </a:r>
            <a:r>
              <a:rPr kumimoji="0" lang="it-IT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4" tooltip="Grande-Grèce"/>
              </a:rPr>
              <a:t>Grande-Grèce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». </a:t>
            </a:r>
            <a:r>
              <a:rPr lang="it-IT" sz="2800" dirty="0" smtClean="0">
                <a:latin typeface="Arial" charset="0"/>
                <a:cs typeface="Arial" charset="0"/>
              </a:rPr>
              <a:t>Crotone</a:t>
            </a:r>
            <a:r>
              <a:rPr kumimoji="0" lang="it-IT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it-IT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fut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la terre d'</a:t>
            </a:r>
            <a:r>
              <a:rPr kumimoji="0" lang="it-IT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adoption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de </a:t>
            </a:r>
            <a:r>
              <a:rPr kumimoji="0" lang="it-IT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5" tooltip="Pythagore"/>
              </a:rPr>
              <a:t>Pythagore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it-IT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où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il fonda son </a:t>
            </a:r>
            <a:r>
              <a:rPr kumimoji="0" lang="it-IT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école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en 530 av. </a:t>
            </a:r>
            <a:r>
              <a:rPr kumimoji="0" lang="it-IT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J.C.</a:t>
            </a:r>
            <a:r>
              <a:rPr lang="it-IT" sz="2800" dirty="0" smtClean="0">
                <a:latin typeface="Arial" charset="0"/>
                <a:cs typeface="Arial" charset="0"/>
              </a:rPr>
              <a:t> C’est à lui </a:t>
            </a:r>
            <a:r>
              <a:rPr lang="it-IT" sz="2800" dirty="0" err="1" smtClean="0">
                <a:latin typeface="Arial" charset="0"/>
                <a:cs typeface="Arial" charset="0"/>
              </a:rPr>
              <a:t>qu</a:t>
            </a:r>
            <a:r>
              <a:rPr lang="it-IT" sz="2800" dirty="0" smtClean="0">
                <a:latin typeface="Arial" charset="0"/>
                <a:cs typeface="Arial" charset="0"/>
              </a:rPr>
              <a:t>’on </a:t>
            </a:r>
            <a:r>
              <a:rPr lang="it-IT" sz="2800" dirty="0" err="1" smtClean="0">
                <a:latin typeface="Arial" charset="0"/>
                <a:cs typeface="Arial" charset="0"/>
              </a:rPr>
              <a:t>doit</a:t>
            </a:r>
            <a:r>
              <a:rPr lang="it-IT" sz="2800" dirty="0" smtClean="0">
                <a:latin typeface="Arial" charset="0"/>
                <a:cs typeface="Arial" charset="0"/>
              </a:rPr>
              <a:t> le célèbre </a:t>
            </a:r>
            <a:r>
              <a:rPr lang="it-IT" sz="2800" dirty="0" err="1" smtClean="0">
                <a:latin typeface="Arial" charset="0"/>
                <a:cs typeface="Arial" charset="0"/>
              </a:rPr>
              <a:t>théorème</a:t>
            </a:r>
            <a:r>
              <a:rPr lang="it-IT" sz="2800" dirty="0" smtClean="0">
                <a:latin typeface="Arial" charset="0"/>
                <a:cs typeface="Arial" charset="0"/>
              </a:rPr>
              <a:t> de géometrie: le </a:t>
            </a:r>
            <a:r>
              <a:rPr lang="it-IT" sz="2800" dirty="0" err="1" smtClean="0">
                <a:latin typeface="Arial" charset="0"/>
                <a:cs typeface="Arial" charset="0"/>
              </a:rPr>
              <a:t>théorème</a:t>
            </a:r>
            <a:r>
              <a:rPr lang="it-IT" sz="2800" dirty="0" smtClean="0">
                <a:latin typeface="Arial" charset="0"/>
                <a:cs typeface="Arial" charset="0"/>
              </a:rPr>
              <a:t> de </a:t>
            </a:r>
            <a:r>
              <a:rPr lang="it-IT" sz="2800" dirty="0" err="1" smtClean="0">
                <a:latin typeface="Arial" charset="0"/>
                <a:cs typeface="Arial" charset="0"/>
              </a:rPr>
              <a:t>Pythagore</a:t>
            </a:r>
            <a:r>
              <a:rPr lang="it-IT" sz="2800" dirty="0" smtClean="0">
                <a:latin typeface="Arial" charset="0"/>
                <a:cs typeface="Arial" charset="0"/>
              </a:rPr>
              <a:t>.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" name="Immagine 6" descr="220px-Kapitolinischer_Pythagoras_adjust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1340768"/>
            <a:ext cx="2095500" cy="2790825"/>
          </a:xfrm>
          <a:prstGeom prst="rect">
            <a:avLst/>
          </a:prstGeom>
        </p:spPr>
      </p:pic>
      <p:pic>
        <p:nvPicPr>
          <p:cNvPr id="8" name="Immagine 7" descr="220px-Pythagorean_theorem_abc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1" y="4221088"/>
            <a:ext cx="1944216" cy="23762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rodotti calabres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564904"/>
            <a:ext cx="2736304" cy="2304256"/>
          </a:xfrm>
          <a:prstGeom prst="rect">
            <a:avLst/>
          </a:prstGeom>
        </p:spPr>
      </p:pic>
      <p:pic>
        <p:nvPicPr>
          <p:cNvPr id="3" name="Immagine 2" descr="Trop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996952"/>
            <a:ext cx="3024336" cy="2160240"/>
          </a:xfrm>
          <a:prstGeom prst="rect">
            <a:avLst/>
          </a:prstGeom>
        </p:spPr>
      </p:pic>
      <p:pic>
        <p:nvPicPr>
          <p:cNvPr id="4" name="Immagine 3" descr="mare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4869160"/>
            <a:ext cx="2376264" cy="1772816"/>
          </a:xfrm>
          <a:prstGeom prst="rect">
            <a:avLst/>
          </a:prstGeom>
        </p:spPr>
      </p:pic>
      <p:pic>
        <p:nvPicPr>
          <p:cNvPr id="5" name="Immagine 4" descr="le Castell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48680"/>
            <a:ext cx="3203848" cy="208823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51520" y="270892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tx2"/>
                </a:solidFill>
              </a:rPr>
              <a:t>Le </a:t>
            </a:r>
            <a:r>
              <a:rPr lang="it-IT" sz="1400" b="1" dirty="0" err="1" smtClean="0">
                <a:solidFill>
                  <a:schemeClr val="tx2"/>
                </a:solidFill>
              </a:rPr>
              <a:t>Castella</a:t>
            </a:r>
            <a:r>
              <a:rPr lang="it-IT" sz="1400" b="1" dirty="0" smtClean="0">
                <a:solidFill>
                  <a:schemeClr val="tx2"/>
                </a:solidFill>
              </a:rPr>
              <a:t>, </a:t>
            </a:r>
            <a:r>
              <a:rPr lang="it-IT" sz="1400" b="1" dirty="0" err="1" smtClean="0">
                <a:solidFill>
                  <a:schemeClr val="tx2"/>
                </a:solidFill>
              </a:rPr>
              <a:t>mer</a:t>
            </a:r>
            <a:r>
              <a:rPr lang="it-IT" sz="1400" b="1" dirty="0" smtClean="0">
                <a:solidFill>
                  <a:schemeClr val="tx2"/>
                </a:solidFill>
              </a:rPr>
              <a:t> </a:t>
            </a:r>
            <a:r>
              <a:rPr lang="it-IT" sz="1400" b="1" dirty="0" err="1" smtClean="0">
                <a:solidFill>
                  <a:schemeClr val="tx2"/>
                </a:solidFill>
              </a:rPr>
              <a:t>ionienne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5157192"/>
            <a:ext cx="2555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tx2"/>
                </a:solidFill>
              </a:rPr>
              <a:t>Tropea, </a:t>
            </a:r>
            <a:r>
              <a:rPr lang="it-IT" sz="1400" b="1" dirty="0" err="1" smtClean="0">
                <a:solidFill>
                  <a:schemeClr val="tx2"/>
                </a:solidFill>
              </a:rPr>
              <a:t>mer</a:t>
            </a:r>
            <a:r>
              <a:rPr lang="it-IT" sz="1400" b="1" dirty="0" smtClean="0">
                <a:solidFill>
                  <a:schemeClr val="tx2"/>
                </a:solidFill>
              </a:rPr>
              <a:t> </a:t>
            </a:r>
            <a:r>
              <a:rPr lang="it-IT" sz="1400" b="1" dirty="0" err="1" smtClean="0">
                <a:solidFill>
                  <a:schemeClr val="tx2"/>
                </a:solidFill>
              </a:rPr>
              <a:t>thyrrénienne</a:t>
            </a:r>
            <a:endParaRPr lang="it-IT" sz="1400" b="1" dirty="0">
              <a:solidFill>
                <a:schemeClr val="tx2"/>
              </a:solidFill>
            </a:endParaRPr>
          </a:p>
        </p:txBody>
      </p:sp>
      <p:pic>
        <p:nvPicPr>
          <p:cNvPr id="9" name="Immagine 8" descr="mare e pala ficod'indi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764704"/>
            <a:ext cx="2771800" cy="1988840"/>
          </a:xfrm>
          <a:prstGeom prst="rect">
            <a:avLst/>
          </a:prstGeom>
        </p:spPr>
      </p:pic>
      <p:pic>
        <p:nvPicPr>
          <p:cNvPr id="10" name="Immagine 9" descr="parco_capo_colonna_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79911" y="620688"/>
            <a:ext cx="1944217" cy="1224136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275856" y="1844824"/>
            <a:ext cx="27363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 smtClean="0">
                <a:solidFill>
                  <a:schemeClr val="tx2"/>
                </a:solidFill>
              </a:rPr>
              <a:t>Parc</a:t>
            </a:r>
            <a:r>
              <a:rPr lang="it-IT" sz="1400" b="1" dirty="0" smtClean="0">
                <a:solidFill>
                  <a:schemeClr val="tx2"/>
                </a:solidFill>
              </a:rPr>
              <a:t> </a:t>
            </a:r>
            <a:r>
              <a:rPr lang="it-IT" sz="1400" b="1" dirty="0" err="1" smtClean="0">
                <a:solidFill>
                  <a:schemeClr val="tx2"/>
                </a:solidFill>
              </a:rPr>
              <a:t>archéologique</a:t>
            </a:r>
            <a:r>
              <a:rPr lang="it-IT" sz="1400" b="1" dirty="0" smtClean="0">
                <a:solidFill>
                  <a:schemeClr val="tx2"/>
                </a:solidFill>
              </a:rPr>
              <a:t> de </a:t>
            </a:r>
          </a:p>
          <a:p>
            <a:r>
              <a:rPr lang="it-IT" sz="1400" b="1" dirty="0" smtClean="0">
                <a:solidFill>
                  <a:schemeClr val="tx2"/>
                </a:solidFill>
              </a:rPr>
              <a:t> Capo Colonna, à Crotone:  </a:t>
            </a:r>
            <a:r>
              <a:rPr lang="it-IT" sz="1400" b="1" dirty="0" err="1" smtClean="0">
                <a:solidFill>
                  <a:schemeClr val="tx2"/>
                </a:solidFill>
              </a:rPr>
              <a:t>restes</a:t>
            </a:r>
            <a:r>
              <a:rPr lang="it-IT" sz="1400" b="1" dirty="0" smtClean="0">
                <a:solidFill>
                  <a:schemeClr val="tx2"/>
                </a:solidFill>
              </a:rPr>
              <a:t> de l’</a:t>
            </a:r>
            <a:r>
              <a:rPr lang="it-IT" sz="1400" b="1" dirty="0" err="1" smtClean="0">
                <a:solidFill>
                  <a:schemeClr val="tx2"/>
                </a:solidFill>
              </a:rPr>
              <a:t>école</a:t>
            </a:r>
            <a:r>
              <a:rPr lang="it-IT" sz="1400" b="1" dirty="0" smtClean="0">
                <a:solidFill>
                  <a:schemeClr val="tx2"/>
                </a:solidFill>
              </a:rPr>
              <a:t> </a:t>
            </a:r>
            <a:r>
              <a:rPr lang="it-IT" sz="1400" b="1" dirty="0" err="1" smtClean="0">
                <a:solidFill>
                  <a:schemeClr val="tx2"/>
                </a:solidFill>
              </a:rPr>
              <a:t>pythagoricienne</a:t>
            </a:r>
            <a:endParaRPr lang="it-IT" sz="1400" b="1" dirty="0">
              <a:solidFill>
                <a:schemeClr val="tx2"/>
              </a:solidFill>
            </a:endParaRPr>
          </a:p>
        </p:txBody>
      </p:sp>
      <p:pic>
        <p:nvPicPr>
          <p:cNvPr id="13" name="Immagine 12" descr="Squillac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28184" y="2852936"/>
            <a:ext cx="2466975" cy="1847850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6156176" y="4581128"/>
            <a:ext cx="2588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2"/>
                </a:solidFill>
              </a:rPr>
              <a:t>        </a:t>
            </a:r>
            <a:r>
              <a:rPr lang="it-IT" sz="1400" b="1" dirty="0" smtClean="0">
                <a:solidFill>
                  <a:schemeClr val="tx2"/>
                </a:solidFill>
              </a:rPr>
              <a:t>Squillace</a:t>
            </a:r>
            <a:endParaRPr lang="it-IT" sz="1400" b="1" dirty="0">
              <a:solidFill>
                <a:schemeClr val="tx2"/>
              </a:solidFill>
            </a:endParaRPr>
          </a:p>
        </p:txBody>
      </p:sp>
      <p:pic>
        <p:nvPicPr>
          <p:cNvPr id="18" name="Immagine 17" descr="valli cup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24700" y="5013176"/>
            <a:ext cx="2019300" cy="1190625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7164288" y="6237312"/>
            <a:ext cx="1980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tx2"/>
                </a:solidFill>
              </a:rPr>
              <a:t>Valli Cupe</a:t>
            </a:r>
            <a:endParaRPr lang="it-IT" sz="1400" b="1" dirty="0">
              <a:solidFill>
                <a:schemeClr val="tx2"/>
              </a:solidFill>
            </a:endParaRPr>
          </a:p>
        </p:txBody>
      </p:sp>
      <p:pic>
        <p:nvPicPr>
          <p:cNvPr id="20" name="Immagine 19" descr="Pentadattil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16016" y="4869160"/>
            <a:ext cx="2232247" cy="1656183"/>
          </a:xfrm>
          <a:prstGeom prst="rect">
            <a:avLst/>
          </a:prstGeom>
        </p:spPr>
      </p:pic>
      <p:pic>
        <p:nvPicPr>
          <p:cNvPr id="21" name="Immagine 20" descr="BORGIA---PARCO-ARCHEOLOGICO-DI-SCOLACIUM-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51520" y="5445224"/>
            <a:ext cx="2016224" cy="1152128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4860032" y="6488668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tx2"/>
                </a:solidFill>
              </a:rPr>
              <a:t>Pentadattilo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51520" y="6550223"/>
            <a:ext cx="1705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solidFill>
                  <a:schemeClr val="tx2"/>
                </a:solidFill>
              </a:rPr>
              <a:t>Roccelletta</a:t>
            </a:r>
            <a:r>
              <a:rPr lang="it-IT" sz="1400" b="1" dirty="0" smtClean="0">
                <a:solidFill>
                  <a:schemeClr val="tx2"/>
                </a:solidFill>
              </a:rPr>
              <a:t> di Borgia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2627784" y="0"/>
            <a:ext cx="3600400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IMAGES DE CALABRE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7" name="Picture 3" descr="Calabri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71800" cy="315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08" name="Picture 2" descr="cartina_catanza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132856"/>
            <a:ext cx="2124199" cy="1750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09" name="Picture 3" descr="satellite-lice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293096"/>
            <a:ext cx="26003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nettore 2 13"/>
          <p:cNvCxnSpPr/>
          <p:nvPr/>
        </p:nvCxnSpPr>
        <p:spPr>
          <a:xfrm>
            <a:off x="1763688" y="1556792"/>
            <a:ext cx="2232248" cy="144016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3491880" y="404664"/>
            <a:ext cx="280831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La ville de  Catanzaro en Calabre</a:t>
            </a:r>
            <a:endParaRPr lang="it-IT" sz="2400" b="1" dirty="0"/>
          </a:p>
        </p:txBody>
      </p:sp>
      <p:cxnSp>
        <p:nvCxnSpPr>
          <p:cNvPr id="11" name="Connettore 2 10"/>
          <p:cNvCxnSpPr/>
          <p:nvPr/>
        </p:nvCxnSpPr>
        <p:spPr>
          <a:xfrm>
            <a:off x="4211960" y="3140968"/>
            <a:ext cx="1296144" cy="201622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788024" y="3717032"/>
            <a:ext cx="2016224" cy="576064"/>
          </a:xfrm>
        </p:spPr>
        <p:txBody>
          <a:bodyPr/>
          <a:lstStyle/>
          <a:p>
            <a:r>
              <a:rPr lang="it-IT" dirty="0" smtClean="0"/>
              <a:t>    </a:t>
            </a:r>
            <a:r>
              <a:rPr lang="it-IT" sz="2400" b="1" dirty="0" err="1" smtClean="0"/>
              <a:t>Notre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Lycée</a:t>
            </a:r>
            <a:endParaRPr lang="it-IT" sz="2400" b="1" dirty="0"/>
          </a:p>
        </p:txBody>
      </p:sp>
      <p:pic>
        <p:nvPicPr>
          <p:cNvPr id="15" name="Immagine 14" descr="180px-Catanzaro-Stemm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548680"/>
            <a:ext cx="2285714" cy="3096344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0" y="4221088"/>
            <a:ext cx="3347864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Chef </a:t>
            </a:r>
            <a:r>
              <a:rPr lang="it-IT" sz="2800" b="1" dirty="0" err="1" smtClean="0"/>
              <a:t>lieu</a:t>
            </a:r>
            <a:r>
              <a:rPr lang="it-IT" sz="2800" b="1" dirty="0" smtClean="0"/>
              <a:t> de </a:t>
            </a:r>
            <a:r>
              <a:rPr lang="it-IT" sz="2800" b="1" dirty="0" err="1" smtClean="0"/>
              <a:t>régio</a:t>
            </a:r>
            <a:r>
              <a:rPr lang="it-IT" sz="2400" b="1" dirty="0" err="1" smtClean="0"/>
              <a:t>n</a:t>
            </a:r>
            <a:endParaRPr lang="it-IT" sz="2400" b="1" dirty="0" smtClean="0"/>
          </a:p>
          <a:p>
            <a:pPr algn="ctr"/>
            <a:r>
              <a:rPr lang="it-IT" sz="2400" b="1" dirty="0" smtClean="0"/>
              <a:t>90 240 </a:t>
            </a:r>
            <a:r>
              <a:rPr lang="it-IT" sz="2400" b="1" dirty="0" err="1" smtClean="0"/>
              <a:t>habitants</a:t>
            </a:r>
            <a:endParaRPr lang="it-IT" sz="2400" b="1" dirty="0" smtClean="0"/>
          </a:p>
          <a:p>
            <a:pPr algn="ctr"/>
            <a:r>
              <a:rPr lang="it-IT" sz="2400" b="1" dirty="0" err="1" smtClean="0"/>
              <a:t>Siège</a:t>
            </a:r>
            <a:r>
              <a:rPr lang="it-IT" sz="2400" b="1" dirty="0" smtClean="0"/>
              <a:t> de l’Università degli Studi della Magna Grecia </a:t>
            </a:r>
          </a:p>
          <a:p>
            <a:pPr algn="ctr"/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4" descr="Immagine 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0"/>
            <a:ext cx="3131840" cy="2519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3" name="Picture 5" descr="Il ponte di 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7072"/>
            <a:ext cx="349187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4" name="CasellaDiTesto 6"/>
          <p:cNvSpPr txBox="1">
            <a:spLocks noChangeArrowheads="1"/>
          </p:cNvSpPr>
          <p:nvPr/>
        </p:nvSpPr>
        <p:spPr bwMode="auto">
          <a:xfrm>
            <a:off x="3707904" y="1"/>
            <a:ext cx="20162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800" b="1" i="1" dirty="0" smtClean="0">
                <a:solidFill>
                  <a:srgbClr val="984807"/>
                </a:solidFill>
              </a:rPr>
              <a:t>La ville de</a:t>
            </a:r>
            <a:r>
              <a:rPr lang="it-IT" sz="2000" b="1" i="1" dirty="0" smtClean="0">
                <a:solidFill>
                  <a:srgbClr val="984807"/>
                </a:solidFill>
              </a:rPr>
              <a:t> </a:t>
            </a:r>
            <a:r>
              <a:rPr lang="it-IT" sz="2800" b="1" i="1" dirty="0" smtClean="0">
                <a:solidFill>
                  <a:srgbClr val="984807"/>
                </a:solidFill>
              </a:rPr>
              <a:t>CATANZARO</a:t>
            </a:r>
          </a:p>
          <a:p>
            <a:pPr algn="ctr"/>
            <a:endParaRPr lang="it-IT" sz="2800" b="1" i="1" dirty="0">
              <a:solidFill>
                <a:srgbClr val="984807"/>
              </a:solidFill>
            </a:endParaRPr>
          </a:p>
        </p:txBody>
      </p:sp>
      <p:sp>
        <p:nvSpPr>
          <p:cNvPr id="150535" name="Text Box 11"/>
          <p:cNvSpPr txBox="1">
            <a:spLocks noChangeArrowheads="1"/>
          </p:cNvSpPr>
          <p:nvPr/>
        </p:nvSpPr>
        <p:spPr bwMode="auto">
          <a:xfrm rot="10800000" flipV="1">
            <a:off x="1" y="6239589"/>
            <a:ext cx="32765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i="1" dirty="0" smtClean="0">
                <a:solidFill>
                  <a:srgbClr val="984807"/>
                </a:solidFill>
              </a:rPr>
              <a:t>Le </a:t>
            </a:r>
            <a:r>
              <a:rPr lang="it-IT" sz="2000" b="1" i="1" dirty="0" err="1" smtClean="0">
                <a:solidFill>
                  <a:srgbClr val="984807"/>
                </a:solidFill>
              </a:rPr>
              <a:t>pont</a:t>
            </a:r>
            <a:r>
              <a:rPr lang="it-IT" sz="2000" b="1" i="1" dirty="0" smtClean="0">
                <a:solidFill>
                  <a:srgbClr val="984807"/>
                </a:solidFill>
              </a:rPr>
              <a:t> </a:t>
            </a:r>
            <a:r>
              <a:rPr lang="it-IT" sz="2000" b="1" i="1" dirty="0">
                <a:solidFill>
                  <a:srgbClr val="984807"/>
                </a:solidFill>
              </a:rPr>
              <a:t>“MORANDI”</a:t>
            </a:r>
          </a:p>
        </p:txBody>
      </p:sp>
      <p:sp>
        <p:nvSpPr>
          <p:cNvPr id="150536" name="Text Box 12"/>
          <p:cNvSpPr txBox="1">
            <a:spLocks noChangeArrowheads="1"/>
          </p:cNvSpPr>
          <p:nvPr/>
        </p:nvSpPr>
        <p:spPr bwMode="auto">
          <a:xfrm>
            <a:off x="6660232" y="2636912"/>
            <a:ext cx="21599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i="1" dirty="0">
                <a:solidFill>
                  <a:srgbClr val="984807"/>
                </a:solidFill>
              </a:rPr>
              <a:t>CATANZARO LIDO</a:t>
            </a:r>
          </a:p>
          <a:p>
            <a:r>
              <a:rPr lang="it-IT" sz="2000" b="1" i="1" dirty="0" smtClean="0">
                <a:solidFill>
                  <a:srgbClr val="984807"/>
                </a:solidFill>
              </a:rPr>
              <a:t>La promenade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11" name="Immagine 10" descr="Foto catanzaro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836712"/>
            <a:ext cx="3563888" cy="2952328"/>
          </a:xfrm>
          <a:prstGeom prst="rect">
            <a:avLst/>
          </a:prstGeom>
        </p:spPr>
      </p:pic>
      <p:pic>
        <p:nvPicPr>
          <p:cNvPr id="12" name="Immagine 11" descr="calabria-parco-della-biodiversita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3356992"/>
            <a:ext cx="3491880" cy="2520280"/>
          </a:xfrm>
          <a:prstGeom prst="rect">
            <a:avLst/>
          </a:prstGeom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 rot="10800000" flipV="1">
            <a:off x="4283968" y="5347447"/>
            <a:ext cx="36724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it-IT" sz="2000" b="1" i="1" dirty="0" smtClean="0">
              <a:solidFill>
                <a:srgbClr val="984807"/>
              </a:solidFill>
            </a:endParaRPr>
          </a:p>
          <a:p>
            <a:endParaRPr lang="it-IT" sz="2000" b="1" i="1" dirty="0" smtClean="0">
              <a:solidFill>
                <a:srgbClr val="984807"/>
              </a:solidFill>
            </a:endParaRPr>
          </a:p>
          <a:p>
            <a:r>
              <a:rPr lang="it-IT" sz="2000" b="1" i="1" dirty="0" smtClean="0">
                <a:solidFill>
                  <a:srgbClr val="984807"/>
                </a:solidFill>
              </a:rPr>
              <a:t>Le </a:t>
            </a:r>
            <a:r>
              <a:rPr lang="it-IT" sz="2000" b="1" i="1" dirty="0" err="1" smtClean="0">
                <a:solidFill>
                  <a:srgbClr val="984807"/>
                </a:solidFill>
              </a:rPr>
              <a:t>parc</a:t>
            </a:r>
            <a:r>
              <a:rPr lang="it-IT" sz="2000" b="1" i="1" dirty="0" smtClean="0">
                <a:solidFill>
                  <a:srgbClr val="984807"/>
                </a:solidFill>
              </a:rPr>
              <a:t> de da </a:t>
            </a:r>
            <a:r>
              <a:rPr lang="it-IT" sz="2000" b="1" i="1" dirty="0" err="1" smtClean="0">
                <a:solidFill>
                  <a:srgbClr val="984807"/>
                </a:solidFill>
              </a:rPr>
              <a:t>biodiversité</a:t>
            </a:r>
            <a:endParaRPr lang="it-IT" dirty="0"/>
          </a:p>
        </p:txBody>
      </p:sp>
      <p:pic>
        <p:nvPicPr>
          <p:cNvPr id="14" name="Immagine 13" descr="parco della biodiversità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3789040"/>
            <a:ext cx="2736304" cy="2160240"/>
          </a:xfrm>
          <a:prstGeom prst="rect">
            <a:avLst/>
          </a:prstGeom>
        </p:spPr>
      </p:pic>
      <p:pic>
        <p:nvPicPr>
          <p:cNvPr id="15" name="Immagine 14" descr="monumento-al-cavatore-a-catanzaro-in-calabri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" y="0"/>
            <a:ext cx="2843808" cy="2276872"/>
          </a:xfrm>
          <a:prstGeom prst="rect">
            <a:avLst/>
          </a:prstGeom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0" y="2276872"/>
            <a:ext cx="34289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i="1" dirty="0" err="1" smtClean="0">
                <a:solidFill>
                  <a:srgbClr val="984807"/>
                </a:solidFill>
              </a:rPr>
              <a:t>Monument</a:t>
            </a:r>
            <a:r>
              <a:rPr lang="it-IT" sz="2000" b="1" i="1" dirty="0" smtClean="0">
                <a:solidFill>
                  <a:srgbClr val="984807"/>
                </a:solidFill>
              </a:rPr>
              <a:t> “Il Cavatore”</a:t>
            </a:r>
            <a:endParaRPr lang="it-IT" sz="2000" b="1" i="1" dirty="0">
              <a:solidFill>
                <a:srgbClr val="984807"/>
              </a:solidFill>
            </a:endParaRPr>
          </a:p>
        </p:txBody>
      </p:sp>
      <p:pic>
        <p:nvPicPr>
          <p:cNvPr id="16" name="Immagine 15" descr="http://home.esperia.it/Images/localita/CatanzPan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636912"/>
            <a:ext cx="298782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000232" y="214290"/>
            <a:ext cx="4572032" cy="40011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chemeClr val="bg1"/>
                </a:solidFill>
              </a:rPr>
              <a:t>Catanzaro se divise en </a:t>
            </a:r>
            <a:r>
              <a:rPr lang="it-IT" sz="2000" dirty="0" err="1" smtClean="0">
                <a:solidFill>
                  <a:schemeClr val="bg1"/>
                </a:solidFill>
              </a:rPr>
              <a:t>deux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parties</a:t>
            </a:r>
            <a:r>
              <a:rPr lang="it-IT" sz="2000" dirty="0" smtClean="0">
                <a:solidFill>
                  <a:schemeClr val="bg1"/>
                </a:solidFill>
              </a:rPr>
              <a:t>: </a:t>
            </a:r>
            <a:endParaRPr lang="it-IT" sz="2000" dirty="0">
              <a:solidFill>
                <a:schemeClr val="bg1"/>
              </a:solidFill>
            </a:endParaRPr>
          </a:p>
        </p:txBody>
      </p:sp>
      <p:cxnSp>
        <p:nvCxnSpPr>
          <p:cNvPr id="5" name="Connettore 2 4"/>
          <p:cNvCxnSpPr/>
          <p:nvPr/>
        </p:nvCxnSpPr>
        <p:spPr>
          <a:xfrm rot="16200000" flipH="1">
            <a:off x="5607851" y="892951"/>
            <a:ext cx="71438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rot="5400000">
            <a:off x="2643174" y="857232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 descr="m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902" y="1971668"/>
            <a:ext cx="4706886" cy="2643206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1785918" y="1500174"/>
            <a:ext cx="1717714" cy="40011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Catanzaro Lido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214282" y="4929198"/>
            <a:ext cx="282699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sz="2000" dirty="0" smtClean="0"/>
              <a:t> vie </a:t>
            </a:r>
            <a:r>
              <a:rPr lang="it-IT" sz="2000" dirty="0" err="1" smtClean="0"/>
              <a:t>mondaine</a:t>
            </a:r>
            <a:endParaRPr lang="it-IT" sz="2000" dirty="0" smtClean="0"/>
          </a:p>
          <a:p>
            <a:pPr algn="just">
              <a:buFont typeface="Arial" pitchFamily="34" charset="0"/>
              <a:buChar char="•"/>
            </a:pPr>
            <a:r>
              <a:rPr lang="it-IT" sz="2000" dirty="0" smtClean="0"/>
              <a:t> </a:t>
            </a:r>
            <a:r>
              <a:rPr lang="it-IT" sz="2000" dirty="0" err="1" smtClean="0"/>
              <a:t>destination</a:t>
            </a:r>
            <a:r>
              <a:rPr lang="it-IT" sz="2000" dirty="0" smtClean="0"/>
              <a:t> </a:t>
            </a:r>
            <a:r>
              <a:rPr lang="it-IT" sz="2000" dirty="0" err="1" smtClean="0"/>
              <a:t>touristique</a:t>
            </a:r>
            <a:r>
              <a:rPr lang="it-IT" sz="2000" dirty="0" smtClean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it-IT" sz="2000" dirty="0" smtClean="0"/>
              <a:t> </a:t>
            </a:r>
            <a:r>
              <a:rPr lang="it-IT" sz="2000" dirty="0" err="1" smtClean="0"/>
              <a:t>mer</a:t>
            </a:r>
            <a:r>
              <a:rPr lang="it-IT" sz="2000" dirty="0" smtClean="0"/>
              <a:t> cristalline</a:t>
            </a:r>
          </a:p>
          <a:p>
            <a:pPr>
              <a:buFont typeface="Arial" pitchFamily="34" charset="0"/>
              <a:buChar char="•"/>
            </a:pPr>
            <a:endParaRPr lang="it-IT" dirty="0" smtClean="0"/>
          </a:p>
        </p:txBody>
      </p:sp>
      <p:sp>
        <p:nvSpPr>
          <p:cNvPr id="17" name="CasellaDiTesto 16"/>
          <p:cNvSpPr txBox="1"/>
          <p:nvPr/>
        </p:nvSpPr>
        <p:spPr>
          <a:xfrm>
            <a:off x="5643570" y="1500174"/>
            <a:ext cx="1628010" cy="40011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Le </a:t>
            </a:r>
            <a:r>
              <a:rPr lang="it-IT" sz="2000" dirty="0" err="1" smtClean="0">
                <a:solidFill>
                  <a:schemeClr val="bg1"/>
                </a:solidFill>
              </a:rPr>
              <a:t>centre</a:t>
            </a:r>
            <a:r>
              <a:rPr lang="it-IT" sz="2000" dirty="0" smtClean="0">
                <a:solidFill>
                  <a:schemeClr val="bg1"/>
                </a:solidFill>
              </a:rPr>
              <a:t> ville</a:t>
            </a:r>
            <a:endParaRPr lang="it-IT" sz="2000" dirty="0">
              <a:solidFill>
                <a:schemeClr val="bg1"/>
              </a:solidFill>
            </a:endParaRPr>
          </a:p>
        </p:txBody>
      </p:sp>
      <p:pic>
        <p:nvPicPr>
          <p:cNvPr id="21" name="Immagine 20" descr="Foto catanzar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2000240"/>
            <a:ext cx="3449441" cy="2857520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5214942" y="5000636"/>
            <a:ext cx="211795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dirty="0"/>
              <a:t> </a:t>
            </a:r>
            <a:r>
              <a:rPr lang="it-IT" sz="2000" dirty="0" err="1" smtClean="0"/>
              <a:t>centre</a:t>
            </a:r>
            <a:r>
              <a:rPr lang="it-IT" sz="2000" dirty="0" smtClean="0"/>
              <a:t> </a:t>
            </a:r>
            <a:r>
              <a:rPr lang="it-IT" sz="2000" dirty="0" err="1" smtClean="0"/>
              <a:t>historique</a:t>
            </a:r>
            <a:endParaRPr lang="it-IT" sz="2000" dirty="0" smtClean="0"/>
          </a:p>
          <a:p>
            <a:pPr>
              <a:buFont typeface="Arial" pitchFamily="34" charset="0"/>
              <a:buChar char="•"/>
            </a:pPr>
            <a:r>
              <a:rPr lang="it-IT" sz="2000" dirty="0"/>
              <a:t> </a:t>
            </a:r>
            <a:r>
              <a:rPr lang="it-IT" sz="2000" dirty="0" err="1" smtClean="0"/>
              <a:t>monuments</a:t>
            </a:r>
            <a:endParaRPr lang="it-IT" sz="2000" dirty="0" smtClean="0"/>
          </a:p>
          <a:p>
            <a:pPr>
              <a:buFont typeface="Arial" pitchFamily="34" charset="0"/>
              <a:buChar char="•"/>
            </a:pPr>
            <a:r>
              <a:rPr lang="it-IT" sz="2000" dirty="0"/>
              <a:t> </a:t>
            </a:r>
            <a:r>
              <a:rPr lang="it-IT" sz="2000" dirty="0" smtClean="0"/>
              <a:t>vie </a:t>
            </a:r>
            <a:r>
              <a:rPr lang="it-IT" sz="2000" dirty="0" err="1" smtClean="0"/>
              <a:t>intellectuelle</a:t>
            </a:r>
            <a:endParaRPr lang="it-IT" sz="2000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143108" y="285728"/>
            <a:ext cx="4572032" cy="52322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</a:rPr>
              <a:t>ATTRACTIONS PRINCIPALES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85720" y="4857760"/>
            <a:ext cx="2766078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Le </a:t>
            </a:r>
            <a:r>
              <a:rPr lang="it-IT" dirty="0" err="1" smtClean="0">
                <a:solidFill>
                  <a:schemeClr val="bg1"/>
                </a:solidFill>
              </a:rPr>
              <a:t>monument</a:t>
            </a:r>
            <a:r>
              <a:rPr lang="it-IT" dirty="0" smtClean="0">
                <a:solidFill>
                  <a:schemeClr val="bg1"/>
                </a:solidFill>
              </a:rPr>
              <a:t>: “Il cavatore”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5" name="Immagine 4" descr="cavator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2786082" cy="358391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14282" y="5429264"/>
            <a:ext cx="3500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Il représente un </a:t>
            </a:r>
            <a:r>
              <a:rPr lang="fr-FR" sz="2000" smtClean="0"/>
              <a:t>homme </a:t>
            </a:r>
            <a:r>
              <a:rPr lang="fr-FR" sz="2000" smtClean="0"/>
              <a:t>qui creuse </a:t>
            </a:r>
            <a:r>
              <a:rPr lang="fr-FR" sz="2000" dirty="0" smtClean="0"/>
              <a:t>la roche: symbole de la force des « </a:t>
            </a:r>
            <a:r>
              <a:rPr lang="fr-FR" sz="2000" dirty="0" err="1" smtClean="0"/>
              <a:t>catanzaresi</a:t>
            </a:r>
            <a:r>
              <a:rPr lang="fr-FR" sz="2000" dirty="0" smtClean="0"/>
              <a:t> ».</a:t>
            </a:r>
            <a:endParaRPr lang="it-IT" sz="2000" dirty="0"/>
          </a:p>
        </p:txBody>
      </p:sp>
      <p:pic>
        <p:nvPicPr>
          <p:cNvPr id="7" name="Immagine 6" descr="teatro-politeama-catanza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1142984"/>
            <a:ext cx="4886013" cy="333470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857752" y="4857760"/>
            <a:ext cx="2567498" cy="40011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Le </a:t>
            </a:r>
            <a:r>
              <a:rPr lang="it-IT" sz="2000" dirty="0" err="1" smtClean="0">
                <a:solidFill>
                  <a:schemeClr val="bg1"/>
                </a:solidFill>
              </a:rPr>
              <a:t>théâtre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smtClean="0">
                <a:solidFill>
                  <a:schemeClr val="bg1"/>
                </a:solidFill>
              </a:rPr>
              <a:t>“Politeama”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500562" y="5429264"/>
            <a:ext cx="4071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I</a:t>
            </a:r>
            <a:r>
              <a:rPr lang="fr-FR" sz="2000" dirty="0" smtClean="0"/>
              <a:t>l a été inauguré en 2002;</a:t>
            </a:r>
          </a:p>
          <a:p>
            <a:r>
              <a:rPr lang="fr-FR" sz="2000" dirty="0" smtClean="0"/>
              <a:t> Il s’agit d’un théâtre luxueux qui peut contenir 930 spectateurs environ.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301</Words>
  <Application>Microsoft Office PowerPoint</Application>
  <PresentationFormat>Presentazione su schermo (4:3)</PresentationFormat>
  <Paragraphs>81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  Istituto d’Istruzione Superiore  “E. Fermi”, Catanzaro,  Italie</vt:lpstr>
      <vt:lpstr>  L’Italie en Europe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Istituto d’Istruzione Superiore  “E. Fermi”, Catanzaro,  Italie</dc:title>
  <dc:creator>Docente</dc:creator>
  <cp:lastModifiedBy>Docente</cp:lastModifiedBy>
  <cp:revision>17</cp:revision>
  <dcterms:created xsi:type="dcterms:W3CDTF">2017-11-16T10:21:50Z</dcterms:created>
  <dcterms:modified xsi:type="dcterms:W3CDTF">2018-02-24T09:52:04Z</dcterms:modified>
</cp:coreProperties>
</file>