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imSun" panose="02010600030101010101" pitchFamily="2" charset="-122"/>
      <p:regular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TCWMehd/P9aKOaH6zFKw9YT+9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89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279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685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0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2" name="Google Shape;22;p10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1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Google Shape;24;p1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0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1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2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2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2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26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12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7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9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9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9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9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Good practice</a:t>
            </a:r>
            <a:endParaRPr dirty="0"/>
          </a:p>
        </p:txBody>
      </p:sp>
      <p:sp>
        <p:nvSpPr>
          <p:cNvPr id="156" name="Google Shape;156;p1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Slow down education in the nature</a:t>
            </a:r>
          </a:p>
          <a:p>
            <a:pPr marL="0" lvl="0" indent="0">
              <a:spcBef>
                <a:spcPts val="1020"/>
              </a:spcBef>
            </a:pPr>
            <a:r>
              <a:rPr lang="en-US" dirty="0"/>
              <a:t>Erasmus+ KA229 project</a:t>
            </a:r>
          </a:p>
        </p:txBody>
      </p:sp>
      <p:pic>
        <p:nvPicPr>
          <p:cNvPr id="157" name="Google Shape;1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696" y="1862939"/>
            <a:ext cx="1595885" cy="87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706" y="5257800"/>
            <a:ext cx="1689879" cy="93839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3826" y="5251630"/>
            <a:ext cx="1720430" cy="9445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4497" y="5250462"/>
            <a:ext cx="1858454" cy="9151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9163" y="5254131"/>
            <a:ext cx="1918837" cy="9115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1723" y="1693407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t-EE" dirty="0" err="1" smtClean="0">
                <a:solidFill>
                  <a:schemeClr val="accent1">
                    <a:lumMod val="50000"/>
                  </a:schemeClr>
                </a:solidFill>
              </a:rPr>
              <a:t>Table</a:t>
            </a:r>
            <a:r>
              <a:rPr lang="et-E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dirty="0" err="1" smtClean="0">
                <a:solidFill>
                  <a:schemeClr val="accent1">
                    <a:lumMod val="50000"/>
                  </a:schemeClr>
                </a:solidFill>
              </a:rPr>
              <a:t>sheet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45" y="687889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70" y="711199"/>
            <a:ext cx="1595885" cy="8772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9;p3"/>
          <p:cNvSpPr txBox="1">
            <a:spLocks noGrp="1"/>
          </p:cNvSpPr>
          <p:nvPr>
            <p:ph type="ftr" idx="11"/>
          </p:nvPr>
        </p:nvSpPr>
        <p:spPr>
          <a:xfrm>
            <a:off x="2443049" y="6353176"/>
            <a:ext cx="7305900" cy="50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Slow down education in the nature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Erasmus+ KA229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2020-2022</a:t>
            </a:r>
            <a:endParaRPr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18643"/>
              </p:ext>
            </p:extLst>
          </p:nvPr>
        </p:nvGraphicFramePr>
        <p:xfrm>
          <a:off x="1914013" y="2580242"/>
          <a:ext cx="8128000" cy="361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836072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9570695"/>
                    </a:ext>
                  </a:extLst>
                </a:gridCol>
              </a:tblGrid>
              <a:tr h="49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400" dirty="0" err="1" smtClean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Solution</a:t>
                      </a:r>
                      <a:endParaRPr lang="et-EE" sz="2400" dirty="0">
                        <a:solidFill>
                          <a:sysClr val="windowText" lastClr="000000"/>
                        </a:solidFill>
                        <a:effectLst/>
                        <a:latin typeface="Garamond" panose="02020404030301010803" pitchFamily="18" charset="0"/>
                        <a:ea typeface="SimSun" panose="02010600030101010101" pitchFamily="2" charset="-122"/>
                        <a:cs typeface="Lucida San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t-EE" sz="2400" dirty="0" err="1" smtClean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Colour</a:t>
                      </a:r>
                      <a:r>
                        <a:rPr lang="et-EE" sz="2400" dirty="0" smtClean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 of </a:t>
                      </a:r>
                      <a:r>
                        <a:rPr lang="et-EE" sz="2400" dirty="0" err="1" smtClean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solution</a:t>
                      </a:r>
                      <a:endParaRPr lang="et-EE" sz="2400" dirty="0" smtClean="0">
                        <a:solidFill>
                          <a:sysClr val="windowText" lastClr="000000"/>
                        </a:solidFill>
                        <a:effectLst/>
                        <a:latin typeface="Garamond" panose="02020404030301010803" pitchFamily="18" charset="0"/>
                        <a:ea typeface="SimSun" panose="02010600030101010101" pitchFamily="2" charset="-122"/>
                        <a:cs typeface="Lucida Sans"/>
                      </a:endParaRPr>
                    </a:p>
                    <a:p>
                      <a:endParaRPr lang="et-E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87595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400" dirty="0">
                        <a:effectLst/>
                        <a:latin typeface="Garamond" panose="02020404030301010803" pitchFamily="18" charset="0"/>
                        <a:ea typeface="SimSun" panose="02010600030101010101" pitchFamily="2" charset="-122"/>
                        <a:cs typeface="Lucida San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89718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400" dirty="0">
                        <a:effectLst/>
                        <a:latin typeface="Garamond" panose="02020404030301010803" pitchFamily="18" charset="0"/>
                        <a:ea typeface="SimSun" panose="02010600030101010101" pitchFamily="2" charset="-122"/>
                        <a:cs typeface="Lucida San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56845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400" dirty="0">
                        <a:effectLst/>
                        <a:latin typeface="Garamond" panose="02020404030301010803" pitchFamily="18" charset="0"/>
                        <a:ea typeface="SimSun" panose="02010600030101010101" pitchFamily="2" charset="-122"/>
                        <a:cs typeface="Lucida San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79754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400" dirty="0">
                        <a:effectLst/>
                        <a:latin typeface="Garamond" panose="02020404030301010803" pitchFamily="18" charset="0"/>
                        <a:ea typeface="SimSun" panose="02010600030101010101" pitchFamily="2" charset="-122"/>
                        <a:cs typeface="Lucida San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874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400" dirty="0">
                        <a:effectLst/>
                        <a:latin typeface="Garamond" panose="02020404030301010803" pitchFamily="18" charset="0"/>
                        <a:ea typeface="SimSun" panose="02010600030101010101" pitchFamily="2" charset="-122"/>
                        <a:cs typeface="Lucida San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23051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t-EE" sz="1400" dirty="0">
                        <a:effectLst/>
                        <a:latin typeface="Garamond" panose="02020404030301010803" pitchFamily="18" charset="0"/>
                        <a:ea typeface="SimSun" panose="02010600030101010101" pitchFamily="2" charset="-122"/>
                        <a:cs typeface="Lucida San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507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t-EE" dirty="0" err="1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47" name="Google Shape;247;p2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97155" indent="0" algn="just">
              <a:buNone/>
            </a:pPr>
            <a:r>
              <a:rPr lang="et-EE" dirty="0" err="1"/>
              <a:t>Alkaline</a:t>
            </a:r>
            <a:r>
              <a:rPr lang="et-EE" dirty="0"/>
              <a:t>(</a:t>
            </a:r>
            <a:r>
              <a:rPr lang="et-EE" dirty="0" err="1"/>
              <a:t>name</a:t>
            </a:r>
            <a:r>
              <a:rPr lang="et-EE" dirty="0" smtClean="0"/>
              <a:t>)..................................... 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fluid</a:t>
            </a:r>
            <a:r>
              <a:rPr lang="et-EE" dirty="0"/>
              <a:t> </a:t>
            </a:r>
            <a:r>
              <a:rPr lang="et-EE" dirty="0" err="1"/>
              <a:t>was</a:t>
            </a:r>
            <a:r>
              <a:rPr lang="et-EE" dirty="0"/>
              <a:t> </a:t>
            </a:r>
            <a:r>
              <a:rPr lang="et-EE" dirty="0" smtClean="0"/>
              <a:t>……...................</a:t>
            </a:r>
            <a:r>
              <a:rPr lang="et-EE" dirty="0" err="1"/>
              <a:t>colour</a:t>
            </a:r>
            <a:r>
              <a:rPr lang="et-EE" dirty="0"/>
              <a:t>. </a:t>
            </a:r>
          </a:p>
          <a:p>
            <a:pPr marL="97155" indent="0" algn="just">
              <a:buNone/>
            </a:pPr>
            <a:r>
              <a:rPr lang="et-EE" dirty="0" err="1"/>
              <a:t>Acid</a:t>
            </a:r>
            <a:r>
              <a:rPr lang="et-EE" dirty="0"/>
              <a:t>(</a:t>
            </a:r>
            <a:r>
              <a:rPr lang="et-EE" dirty="0" err="1"/>
              <a:t>name</a:t>
            </a:r>
            <a:r>
              <a:rPr lang="et-EE" dirty="0" smtClean="0"/>
              <a:t>)..............................................</a:t>
            </a:r>
            <a:r>
              <a:rPr lang="et-EE" dirty="0" err="1" smtClean="0"/>
              <a:t>cabbage</a:t>
            </a:r>
            <a:r>
              <a:rPr lang="et-EE" dirty="0" smtClean="0"/>
              <a:t> </a:t>
            </a:r>
            <a:r>
              <a:rPr lang="et-EE" dirty="0" err="1"/>
              <a:t>fluid</a:t>
            </a:r>
            <a:r>
              <a:rPr lang="et-EE" dirty="0"/>
              <a:t> </a:t>
            </a:r>
            <a:r>
              <a:rPr lang="et-EE" dirty="0" err="1" smtClean="0"/>
              <a:t>was</a:t>
            </a:r>
            <a:r>
              <a:rPr lang="et-EE" dirty="0" smtClean="0"/>
              <a:t>............................ </a:t>
            </a:r>
            <a:r>
              <a:rPr lang="et-EE" dirty="0" err="1"/>
              <a:t>colour</a:t>
            </a:r>
            <a:r>
              <a:rPr lang="et-EE" dirty="0"/>
              <a:t>.</a:t>
            </a:r>
          </a:p>
          <a:p>
            <a:pPr marL="97155" indent="0" algn="just">
              <a:buNone/>
            </a:pPr>
            <a:r>
              <a:rPr lang="et-EE" dirty="0"/>
              <a:t>In </a:t>
            </a:r>
            <a:r>
              <a:rPr lang="et-EE" dirty="0" err="1"/>
              <a:t>water</a:t>
            </a:r>
            <a:r>
              <a:rPr lang="et-EE" dirty="0"/>
              <a:t> </a:t>
            </a:r>
            <a:r>
              <a:rPr lang="et-EE" dirty="0" smtClean="0"/>
              <a:t>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fluid</a:t>
            </a:r>
            <a:r>
              <a:rPr lang="et-EE" dirty="0"/>
              <a:t>  </a:t>
            </a:r>
            <a:r>
              <a:rPr lang="et-EE" dirty="0" err="1"/>
              <a:t>was</a:t>
            </a:r>
            <a:r>
              <a:rPr lang="et-EE" dirty="0"/>
              <a:t> </a:t>
            </a:r>
            <a:r>
              <a:rPr lang="et-EE" dirty="0" smtClean="0"/>
              <a:t>…………........................................</a:t>
            </a:r>
            <a:r>
              <a:rPr lang="et-EE" dirty="0" err="1" smtClean="0"/>
              <a:t>colour</a:t>
            </a:r>
            <a:r>
              <a:rPr lang="et-EE" dirty="0" smtClean="0"/>
              <a:t>.</a:t>
            </a:r>
            <a:endParaRPr lang="et-EE" dirty="0"/>
          </a:p>
          <a:p>
            <a:pPr marL="97155" indent="0" algn="just">
              <a:buNone/>
            </a:pPr>
            <a:r>
              <a:rPr lang="et-EE" dirty="0"/>
              <a:t> </a:t>
            </a:r>
          </a:p>
          <a:p>
            <a:pPr marL="97155" indent="0" algn="just">
              <a:buNone/>
            </a:pPr>
            <a:r>
              <a:rPr lang="et-EE" dirty="0" err="1"/>
              <a:t>Red</a:t>
            </a:r>
            <a:r>
              <a:rPr lang="et-EE" dirty="0"/>
              <a:t>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a </a:t>
            </a:r>
            <a:r>
              <a:rPr lang="et-EE" dirty="0" err="1"/>
              <a:t>natural</a:t>
            </a:r>
            <a:r>
              <a:rPr lang="et-EE" dirty="0"/>
              <a:t> </a:t>
            </a:r>
            <a:r>
              <a:rPr lang="et-EE" dirty="0" err="1"/>
              <a:t>indicator</a:t>
            </a:r>
            <a:r>
              <a:rPr lang="et-EE" dirty="0"/>
              <a:t> </a:t>
            </a:r>
            <a:r>
              <a:rPr lang="et-EE" dirty="0" err="1"/>
              <a:t>like</a:t>
            </a:r>
            <a:r>
              <a:rPr lang="et-EE" dirty="0"/>
              <a:t> </a:t>
            </a:r>
            <a:r>
              <a:rPr lang="et-EE" dirty="0" err="1"/>
              <a:t>blueberry</a:t>
            </a:r>
            <a:r>
              <a:rPr lang="et-EE" dirty="0"/>
              <a:t>.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changes</a:t>
            </a:r>
            <a:r>
              <a:rPr lang="et-EE" dirty="0"/>
              <a:t> </a:t>
            </a:r>
            <a:r>
              <a:rPr lang="et-EE" dirty="0" err="1"/>
              <a:t>its</a:t>
            </a:r>
            <a:r>
              <a:rPr lang="et-EE" dirty="0"/>
              <a:t> </a:t>
            </a:r>
            <a:r>
              <a:rPr lang="et-EE" dirty="0" err="1"/>
              <a:t>color</a:t>
            </a:r>
            <a:r>
              <a:rPr lang="et-EE" dirty="0"/>
              <a:t> </a:t>
            </a:r>
            <a:r>
              <a:rPr lang="et-EE" dirty="0" err="1"/>
              <a:t>dependence</a:t>
            </a:r>
            <a:r>
              <a:rPr lang="et-EE" dirty="0"/>
              <a:t> on PH. In </a:t>
            </a:r>
            <a:r>
              <a:rPr lang="et-EE" dirty="0" err="1" smtClean="0"/>
              <a:t>Laboratory</a:t>
            </a:r>
            <a:r>
              <a:rPr lang="et-EE" dirty="0" smtClean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indicators</a:t>
            </a:r>
            <a:r>
              <a:rPr lang="et-EE" dirty="0"/>
              <a:t> </a:t>
            </a:r>
            <a:r>
              <a:rPr lang="et-EE" dirty="0" err="1"/>
              <a:t>like</a:t>
            </a:r>
            <a:r>
              <a:rPr lang="et-EE" dirty="0"/>
              <a:t> </a:t>
            </a:r>
            <a:r>
              <a:rPr lang="et-EE" dirty="0" err="1"/>
              <a:t>litmus</a:t>
            </a:r>
            <a:r>
              <a:rPr lang="et-EE" dirty="0"/>
              <a:t>, </a:t>
            </a:r>
            <a:r>
              <a:rPr lang="et-EE" dirty="0" err="1"/>
              <a:t>universal</a:t>
            </a:r>
            <a:r>
              <a:rPr lang="et-EE" dirty="0"/>
              <a:t> test </a:t>
            </a:r>
            <a:r>
              <a:rPr lang="et-EE" dirty="0" err="1"/>
              <a:t>paper</a:t>
            </a:r>
            <a:r>
              <a:rPr lang="et-EE" dirty="0"/>
              <a:t> and </a:t>
            </a:r>
            <a:r>
              <a:rPr lang="et-EE" dirty="0" err="1"/>
              <a:t>phenolphthalein</a:t>
            </a:r>
            <a:r>
              <a:rPr lang="et-EE" dirty="0"/>
              <a:t>. </a:t>
            </a:r>
            <a:endParaRPr lang="et-EE" dirty="0" smtClean="0"/>
          </a:p>
          <a:p>
            <a:pPr marL="97155" indent="0" algn="ctr">
              <a:buNone/>
            </a:pPr>
            <a:r>
              <a:rPr lang="et-EE" dirty="0" smtClean="0"/>
              <a:t>GOOD LUCK!</a:t>
            </a:r>
            <a:endParaRPr lang="et-EE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dirty="0"/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713" y="700166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6679" y="641691"/>
            <a:ext cx="1595885" cy="8772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9;p3"/>
          <p:cNvSpPr txBox="1">
            <a:spLocks noGrp="1"/>
          </p:cNvSpPr>
          <p:nvPr>
            <p:ph type="ftr" idx="11"/>
          </p:nvPr>
        </p:nvSpPr>
        <p:spPr>
          <a:xfrm>
            <a:off x="2443049" y="6353176"/>
            <a:ext cx="7305900" cy="50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Slow down education in the nature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Erasmus+ KA229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2020-2022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General information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9" name="Google Shape;169;p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 dirty="0" smtClean="0"/>
              <a:t>School</a:t>
            </a:r>
            <a:r>
              <a:rPr lang="en-US" dirty="0" smtClean="0"/>
              <a:t> –</a:t>
            </a:r>
            <a:r>
              <a:rPr lang="et-EE" dirty="0" smtClean="0"/>
              <a:t> Palade Põhikool</a:t>
            </a:r>
            <a:endParaRPr dirty="0"/>
          </a:p>
          <a:p>
            <a:pPr marL="457200" lvl="0" indent="-36004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 dirty="0" smtClean="0"/>
              <a:t>Country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t-EE" dirty="0" smtClean="0"/>
              <a:t>Estonia</a:t>
            </a:r>
            <a:endParaRPr dirty="0"/>
          </a:p>
          <a:p>
            <a:pPr marL="457200" lvl="0" indent="-36004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 dirty="0" smtClean="0"/>
              <a:t>Subject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t-EE" dirty="0" err="1" smtClean="0"/>
              <a:t>science</a:t>
            </a:r>
            <a:r>
              <a:rPr lang="et-EE" dirty="0" smtClean="0"/>
              <a:t>, </a:t>
            </a:r>
            <a:r>
              <a:rPr lang="et-EE" dirty="0" err="1" smtClean="0"/>
              <a:t>practical</a:t>
            </a:r>
            <a:r>
              <a:rPr lang="et-EE" dirty="0" smtClean="0"/>
              <a:t> </a:t>
            </a:r>
            <a:r>
              <a:rPr lang="et-EE" dirty="0" err="1" smtClean="0"/>
              <a:t>experiment</a:t>
            </a:r>
            <a:endParaRPr dirty="0"/>
          </a:p>
          <a:p>
            <a:pPr marL="457200" lvl="0" indent="-36004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 dirty="0" smtClean="0"/>
              <a:t>Teacher</a:t>
            </a:r>
            <a:r>
              <a:rPr lang="mk-MK" dirty="0" smtClean="0"/>
              <a:t> </a:t>
            </a:r>
            <a:r>
              <a:rPr lang="en-US" dirty="0" smtClean="0"/>
              <a:t>– </a:t>
            </a:r>
            <a:r>
              <a:rPr lang="et-EE" dirty="0" smtClean="0"/>
              <a:t>Anne Luukas- STEM </a:t>
            </a:r>
            <a:r>
              <a:rPr lang="et-EE" dirty="0" err="1" smtClean="0"/>
              <a:t>teacher</a:t>
            </a:r>
            <a:endParaRPr dirty="0"/>
          </a:p>
        </p:txBody>
      </p:sp>
      <p:sp>
        <p:nvSpPr>
          <p:cNvPr id="170" name="Google Shape;170;p2"/>
          <p:cNvSpPr txBox="1">
            <a:spLocks noGrp="1"/>
          </p:cNvSpPr>
          <p:nvPr>
            <p:ph type="ftr" idx="11"/>
          </p:nvPr>
        </p:nvSpPr>
        <p:spPr>
          <a:xfrm>
            <a:off x="2443049" y="6353176"/>
            <a:ext cx="7305900" cy="50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Slow down education in the nature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Erasmus+ KA229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2020-2022</a:t>
            </a:r>
            <a:endParaRPr/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469" y="711199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70" y="711199"/>
            <a:ext cx="1595885" cy="87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51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rgbClr val="FF0000"/>
              </a:buClr>
              <a:buSzPts val="4400"/>
            </a:pPr>
            <a:r>
              <a:rPr lang="et-EE" sz="4900" dirty="0" err="1">
                <a:solidFill>
                  <a:schemeClr val="accent1">
                    <a:lumMod val="50000"/>
                  </a:schemeClr>
                </a:solidFill>
              </a:rPr>
              <a:t>Cabbage</a:t>
            </a:r>
            <a:r>
              <a:rPr lang="et-EE" sz="4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4900" dirty="0" err="1">
                <a:solidFill>
                  <a:schemeClr val="accent1">
                    <a:lumMod val="50000"/>
                  </a:schemeClr>
                </a:solidFill>
              </a:rPr>
              <a:t>Chameleon</a:t>
            </a:r>
            <a:r>
              <a:rPr lang="et-EE" dirty="0"/>
              <a:t/>
            </a:r>
            <a:br>
              <a:rPr lang="et-EE" dirty="0"/>
            </a:br>
            <a:endParaRPr dirty="0">
              <a:solidFill>
                <a:srgbClr val="FF0000"/>
              </a:solidFill>
            </a:endParaRPr>
          </a:p>
        </p:txBody>
      </p:sp>
      <p:sp>
        <p:nvSpPr>
          <p:cNvPr id="178" name="Google Shape;178;p3"/>
          <p:cNvSpPr txBox="1">
            <a:spLocks noGrp="1"/>
          </p:cNvSpPr>
          <p:nvPr>
            <p:ph type="body" idx="1"/>
          </p:nvPr>
        </p:nvSpPr>
        <p:spPr>
          <a:xfrm>
            <a:off x="1295401" y="2470490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t-EE" b="1" dirty="0" err="1"/>
              <a:t>Materials</a:t>
            </a:r>
            <a:r>
              <a:rPr lang="et-EE" b="1" dirty="0"/>
              <a:t> </a:t>
            </a:r>
            <a:r>
              <a:rPr lang="et-EE" b="1" dirty="0" err="1"/>
              <a:t>needed</a:t>
            </a:r>
            <a:endParaRPr lang="et-EE" b="1" dirty="0"/>
          </a:p>
          <a:p>
            <a:pPr marL="742950" lvl="1" indent="-285750" algn="just">
              <a:spcBef>
                <a:spcPts val="0"/>
              </a:spcBef>
              <a:buSzPts val="2760"/>
            </a:pPr>
            <a:endParaRPr lang="et-EE" dirty="0"/>
          </a:p>
          <a:p>
            <a:pPr marL="742950" lvl="1" indent="-285750" algn="just">
              <a:spcBef>
                <a:spcPts val="0"/>
              </a:spcBef>
              <a:buSzPts val="2760"/>
            </a:pPr>
            <a:endParaRPr lang="en-US" dirty="0" smtClean="0"/>
          </a:p>
        </p:txBody>
      </p:sp>
      <p:sp>
        <p:nvSpPr>
          <p:cNvPr id="5" name="Teksti kohatäide 4"/>
          <p:cNvSpPr>
            <a:spLocks noGrp="1"/>
          </p:cNvSpPr>
          <p:nvPr>
            <p:ph type="body" idx="2"/>
          </p:nvPr>
        </p:nvSpPr>
        <p:spPr>
          <a:xfrm>
            <a:off x="806244" y="3243262"/>
            <a:ext cx="4758814" cy="2632605"/>
          </a:xfrm>
        </p:spPr>
        <p:txBody>
          <a:bodyPr>
            <a:normAutofit/>
          </a:bodyPr>
          <a:lstStyle/>
          <a:p>
            <a:pPr marL="742950" lvl="1" indent="-285750">
              <a:spcBef>
                <a:spcPts val="0"/>
              </a:spcBef>
              <a:buSzPts val="2760"/>
            </a:pPr>
            <a:r>
              <a:rPr lang="et-EE" b="1" dirty="0" err="1" smtClean="0"/>
              <a:t>Red</a:t>
            </a:r>
            <a:r>
              <a:rPr lang="et-EE" b="1" dirty="0" smtClean="0"/>
              <a:t> </a:t>
            </a:r>
            <a:r>
              <a:rPr lang="et-EE" b="1" dirty="0" err="1"/>
              <a:t>cabbage</a:t>
            </a:r>
            <a:endParaRPr lang="et-EE" b="1" dirty="0"/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t-EE" b="1" dirty="0" err="1"/>
              <a:t>Grater</a:t>
            </a:r>
            <a:endParaRPr lang="et-EE" b="1" dirty="0"/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t-EE" b="1" dirty="0" err="1"/>
              <a:t>Sieve</a:t>
            </a:r>
            <a:endParaRPr lang="et-EE" sz="1400" b="1" dirty="0"/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n-US" b="1" dirty="0"/>
              <a:t>Worksheet</a:t>
            </a:r>
            <a:r>
              <a:rPr lang="et-EE" b="1" dirty="0"/>
              <a:t> </a:t>
            </a:r>
            <a:r>
              <a:rPr lang="et-EE" b="1" dirty="0" err="1"/>
              <a:t>with</a:t>
            </a:r>
            <a:r>
              <a:rPr lang="et-EE" b="1" dirty="0"/>
              <a:t> </a:t>
            </a:r>
            <a:r>
              <a:rPr lang="et-EE" b="1" dirty="0" err="1"/>
              <a:t>pencil</a:t>
            </a:r>
            <a:r>
              <a:rPr lang="en-US" b="1" dirty="0"/>
              <a:t> </a:t>
            </a:r>
            <a:endParaRPr lang="et-EE" b="1" dirty="0"/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t-EE" b="1" dirty="0" err="1"/>
              <a:t>Water</a:t>
            </a:r>
            <a:r>
              <a:rPr lang="et-EE" b="1" dirty="0"/>
              <a:t> (1L</a:t>
            </a:r>
            <a:r>
              <a:rPr lang="et-EE" b="1" dirty="0" smtClean="0"/>
              <a:t>)</a:t>
            </a:r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t-EE" b="1" dirty="0" err="1"/>
              <a:t>Different</a:t>
            </a:r>
            <a:r>
              <a:rPr lang="et-EE" b="1" dirty="0"/>
              <a:t> </a:t>
            </a:r>
            <a:r>
              <a:rPr lang="et-EE" b="1" dirty="0" err="1"/>
              <a:t>bowls</a:t>
            </a:r>
            <a:r>
              <a:rPr lang="et-EE" b="1" dirty="0"/>
              <a:t> </a:t>
            </a:r>
            <a:r>
              <a:rPr lang="et-EE" b="1" dirty="0" err="1"/>
              <a:t>for</a:t>
            </a:r>
            <a:r>
              <a:rPr lang="et-EE" b="1" dirty="0"/>
              <a:t> </a:t>
            </a:r>
            <a:r>
              <a:rPr lang="et-EE" b="1" dirty="0" err="1"/>
              <a:t>cabbage</a:t>
            </a:r>
            <a:r>
              <a:rPr lang="et-EE" b="1" dirty="0"/>
              <a:t> </a:t>
            </a:r>
            <a:r>
              <a:rPr lang="et-EE" b="1" dirty="0" err="1"/>
              <a:t>juice</a:t>
            </a:r>
            <a:r>
              <a:rPr lang="et-EE" b="1" dirty="0"/>
              <a:t>- </a:t>
            </a:r>
            <a:r>
              <a:rPr lang="et-EE" b="1" dirty="0" smtClean="0"/>
              <a:t>2</a:t>
            </a:r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t-EE" b="1" dirty="0" err="1"/>
              <a:t>Different</a:t>
            </a:r>
            <a:r>
              <a:rPr lang="et-EE" b="1" dirty="0"/>
              <a:t> </a:t>
            </a:r>
            <a:r>
              <a:rPr lang="et-EE" b="1" dirty="0" err="1"/>
              <a:t>acid</a:t>
            </a:r>
            <a:r>
              <a:rPr lang="et-EE" b="1" dirty="0"/>
              <a:t>, </a:t>
            </a:r>
            <a:r>
              <a:rPr lang="et-EE" b="1" dirty="0" err="1"/>
              <a:t>alkaline</a:t>
            </a:r>
            <a:r>
              <a:rPr lang="et-EE" b="1" dirty="0"/>
              <a:t> and </a:t>
            </a:r>
            <a:r>
              <a:rPr lang="et-EE" b="1" dirty="0" err="1"/>
              <a:t>neutral</a:t>
            </a:r>
            <a:r>
              <a:rPr lang="et-EE" b="1" dirty="0"/>
              <a:t> </a:t>
            </a:r>
            <a:r>
              <a:rPr lang="et-EE" b="1" dirty="0" err="1"/>
              <a:t>solutions</a:t>
            </a:r>
            <a:endParaRPr lang="et-EE" b="1" dirty="0"/>
          </a:p>
          <a:p>
            <a:pPr marL="457200" lvl="1" indent="0">
              <a:spcBef>
                <a:spcPts val="0"/>
              </a:spcBef>
              <a:buSzPts val="2760"/>
              <a:buNone/>
            </a:pPr>
            <a:endParaRPr lang="et-EE" b="1" dirty="0"/>
          </a:p>
          <a:p>
            <a:pPr marL="742950" lvl="1" indent="-285750" algn="just">
              <a:spcBef>
                <a:spcPts val="0"/>
              </a:spcBef>
              <a:buSzPts val="2760"/>
            </a:pPr>
            <a:endParaRPr lang="et-EE" b="1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idx="3"/>
          </p:nvPr>
        </p:nvSpPr>
        <p:spPr>
          <a:xfrm>
            <a:off x="6180670" y="2470490"/>
            <a:ext cx="4718304" cy="576262"/>
          </a:xfrm>
        </p:spPr>
        <p:txBody>
          <a:bodyPr/>
          <a:lstStyle/>
          <a:p>
            <a:r>
              <a:rPr lang="et-EE" b="1" dirty="0" err="1" smtClean="0"/>
              <a:t>Materials</a:t>
            </a:r>
            <a:r>
              <a:rPr lang="et-EE" b="1" dirty="0" smtClean="0"/>
              <a:t> </a:t>
            </a:r>
            <a:r>
              <a:rPr lang="et-EE" b="1" dirty="0" err="1" smtClean="0"/>
              <a:t>needed</a:t>
            </a:r>
            <a:endParaRPr lang="et-EE" b="1" dirty="0"/>
          </a:p>
        </p:txBody>
      </p:sp>
      <p:sp>
        <p:nvSpPr>
          <p:cNvPr id="7" name="Teksti kohatäide 6"/>
          <p:cNvSpPr>
            <a:spLocks noGrp="1"/>
          </p:cNvSpPr>
          <p:nvPr>
            <p:ph type="body" idx="4"/>
          </p:nvPr>
        </p:nvSpPr>
        <p:spPr/>
        <p:txBody>
          <a:bodyPr>
            <a:normAutofit lnSpcReduction="10000"/>
          </a:bodyPr>
          <a:lstStyle/>
          <a:p>
            <a:pPr marL="742950" lvl="1" indent="-285750">
              <a:spcBef>
                <a:spcPts val="0"/>
              </a:spcBef>
              <a:buSzPts val="2760"/>
            </a:pPr>
            <a:r>
              <a:rPr lang="et-EE" b="1" dirty="0" err="1" smtClean="0"/>
              <a:t>Suitable</a:t>
            </a:r>
            <a:r>
              <a:rPr lang="et-EE" b="1" dirty="0" smtClean="0"/>
              <a:t> </a:t>
            </a:r>
            <a:r>
              <a:rPr lang="et-EE" b="1" dirty="0" err="1"/>
              <a:t>for</a:t>
            </a:r>
            <a:r>
              <a:rPr lang="et-EE" b="1" dirty="0"/>
              <a:t> </a:t>
            </a:r>
            <a:r>
              <a:rPr lang="et-EE" b="1" dirty="0" err="1"/>
              <a:t>acidic</a:t>
            </a:r>
            <a:r>
              <a:rPr lang="et-EE" b="1" dirty="0"/>
              <a:t> </a:t>
            </a:r>
            <a:r>
              <a:rPr lang="et-EE" b="1" dirty="0" err="1"/>
              <a:t>solutions</a:t>
            </a:r>
            <a:r>
              <a:rPr lang="et-EE" b="1" dirty="0"/>
              <a:t>: </a:t>
            </a:r>
            <a:r>
              <a:rPr lang="et-EE" dirty="0" err="1"/>
              <a:t>acidic</a:t>
            </a:r>
            <a:r>
              <a:rPr lang="et-EE" dirty="0"/>
              <a:t> </a:t>
            </a:r>
            <a:r>
              <a:rPr lang="et-EE" dirty="0" err="1"/>
              <a:t>toilet</a:t>
            </a:r>
            <a:r>
              <a:rPr lang="et-EE" dirty="0"/>
              <a:t> </a:t>
            </a:r>
            <a:r>
              <a:rPr lang="et-EE" dirty="0" err="1"/>
              <a:t>cleaner</a:t>
            </a:r>
            <a:r>
              <a:rPr lang="et-EE" dirty="0"/>
              <a:t>(H</a:t>
            </a:r>
            <a:r>
              <a:rPr lang="et-EE" baseline="-25000" dirty="0"/>
              <a:t>2</a:t>
            </a:r>
            <a:r>
              <a:rPr lang="et-EE" dirty="0"/>
              <a:t>SO</a:t>
            </a:r>
            <a:r>
              <a:rPr lang="et-EE" baseline="-25000" dirty="0"/>
              <a:t>4</a:t>
            </a:r>
            <a:r>
              <a:rPr lang="et-EE" dirty="0"/>
              <a:t>),</a:t>
            </a:r>
            <a:r>
              <a:rPr lang="et-EE" dirty="0" err="1"/>
              <a:t>citric</a:t>
            </a:r>
            <a:r>
              <a:rPr lang="et-EE" dirty="0"/>
              <a:t> </a:t>
            </a:r>
            <a:r>
              <a:rPr lang="et-EE" dirty="0" err="1"/>
              <a:t>acid</a:t>
            </a:r>
            <a:r>
              <a:rPr lang="et-EE" dirty="0"/>
              <a:t> </a:t>
            </a:r>
            <a:r>
              <a:rPr lang="et-EE" dirty="0" err="1"/>
              <a:t>solution</a:t>
            </a:r>
            <a:r>
              <a:rPr lang="et-EE" dirty="0"/>
              <a:t>, vinegarCH3COOH)- </a:t>
            </a:r>
            <a:r>
              <a:rPr lang="et-EE" dirty="0" err="1"/>
              <a:t>choose</a:t>
            </a:r>
            <a:r>
              <a:rPr lang="et-EE" dirty="0"/>
              <a:t> </a:t>
            </a:r>
            <a:r>
              <a:rPr lang="et-EE" dirty="0" err="1"/>
              <a:t>one</a:t>
            </a:r>
            <a:r>
              <a:rPr lang="et-EE" dirty="0"/>
              <a:t> of </a:t>
            </a:r>
            <a:r>
              <a:rPr lang="et-EE" dirty="0" err="1" smtClean="0"/>
              <a:t>them</a:t>
            </a:r>
            <a:endParaRPr lang="et-EE" dirty="0"/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t-EE" b="1" dirty="0" err="1" smtClean="0"/>
              <a:t>Suitable</a:t>
            </a:r>
            <a:r>
              <a:rPr lang="et-EE" b="1" dirty="0" smtClean="0"/>
              <a:t> </a:t>
            </a:r>
            <a:r>
              <a:rPr lang="et-EE" b="1" dirty="0" err="1"/>
              <a:t>for</a:t>
            </a:r>
            <a:r>
              <a:rPr lang="et-EE" b="1" dirty="0"/>
              <a:t> </a:t>
            </a:r>
            <a:r>
              <a:rPr lang="et-EE" b="1" dirty="0" err="1"/>
              <a:t>alkaline</a:t>
            </a:r>
            <a:r>
              <a:rPr lang="et-EE" b="1" dirty="0"/>
              <a:t> </a:t>
            </a:r>
            <a:r>
              <a:rPr lang="et-EE" b="1" dirty="0" err="1"/>
              <a:t>solutions</a:t>
            </a:r>
            <a:r>
              <a:rPr lang="et-EE" b="1" dirty="0"/>
              <a:t>: </a:t>
            </a:r>
            <a:r>
              <a:rPr lang="et-EE" dirty="0" err="1"/>
              <a:t>pipe</a:t>
            </a:r>
            <a:r>
              <a:rPr lang="et-EE" dirty="0"/>
              <a:t> </a:t>
            </a:r>
            <a:r>
              <a:rPr lang="et-EE" dirty="0" err="1" smtClean="0"/>
              <a:t>cleaner</a:t>
            </a:r>
            <a:r>
              <a:rPr lang="et-EE" sz="1400" dirty="0" smtClean="0"/>
              <a:t> </a:t>
            </a:r>
            <a:r>
              <a:rPr lang="et-EE" dirty="0" smtClean="0"/>
              <a:t>(</a:t>
            </a:r>
            <a:r>
              <a:rPr lang="et-EE" dirty="0" err="1" smtClean="0"/>
              <a:t>strong</a:t>
            </a:r>
            <a:r>
              <a:rPr lang="et-EE" dirty="0" smtClean="0"/>
              <a:t> </a:t>
            </a:r>
            <a:r>
              <a:rPr lang="et-EE" dirty="0" err="1"/>
              <a:t>NaOH</a:t>
            </a:r>
            <a:r>
              <a:rPr lang="et-EE" dirty="0"/>
              <a:t> </a:t>
            </a:r>
            <a:r>
              <a:rPr lang="et-EE" dirty="0" err="1"/>
              <a:t>solution</a:t>
            </a:r>
            <a:r>
              <a:rPr lang="et-EE" dirty="0"/>
              <a:t>), </a:t>
            </a:r>
            <a:r>
              <a:rPr lang="et-EE" dirty="0" err="1"/>
              <a:t>baking</a:t>
            </a:r>
            <a:r>
              <a:rPr lang="et-EE" dirty="0"/>
              <a:t> </a:t>
            </a:r>
            <a:r>
              <a:rPr lang="et-EE" dirty="0" err="1"/>
              <a:t>soda</a:t>
            </a:r>
            <a:r>
              <a:rPr lang="et-EE" dirty="0"/>
              <a:t> </a:t>
            </a:r>
            <a:r>
              <a:rPr lang="et-EE" dirty="0" err="1"/>
              <a:t>solution</a:t>
            </a:r>
            <a:r>
              <a:rPr lang="et-EE" dirty="0"/>
              <a:t>(NaHCO</a:t>
            </a:r>
            <a:r>
              <a:rPr lang="et-EE" baseline="-25000" dirty="0"/>
              <a:t>3</a:t>
            </a:r>
            <a:r>
              <a:rPr lang="et-EE" dirty="0"/>
              <a:t>), </a:t>
            </a:r>
            <a:r>
              <a:rPr lang="et-EE" dirty="0" err="1"/>
              <a:t>washing</a:t>
            </a:r>
            <a:r>
              <a:rPr lang="et-EE" dirty="0"/>
              <a:t> </a:t>
            </a:r>
            <a:r>
              <a:rPr lang="et-EE" dirty="0" err="1"/>
              <a:t>powder</a:t>
            </a:r>
            <a:r>
              <a:rPr lang="et-EE" dirty="0"/>
              <a:t> </a:t>
            </a:r>
            <a:r>
              <a:rPr lang="et-EE" dirty="0" err="1" smtClean="0"/>
              <a:t>solution</a:t>
            </a:r>
            <a:r>
              <a:rPr lang="et-EE" dirty="0" smtClean="0"/>
              <a:t>(Na</a:t>
            </a:r>
            <a:r>
              <a:rPr lang="et-EE" baseline="-25000" dirty="0" smtClean="0"/>
              <a:t>2</a:t>
            </a:r>
            <a:r>
              <a:rPr lang="et-EE" dirty="0" smtClean="0"/>
              <a:t>CO</a:t>
            </a:r>
            <a:r>
              <a:rPr lang="et-EE" baseline="-25000" dirty="0" smtClean="0"/>
              <a:t>3</a:t>
            </a:r>
            <a:r>
              <a:rPr lang="et-EE" dirty="0" smtClean="0"/>
              <a:t> )</a:t>
            </a:r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t-EE" dirty="0" err="1"/>
              <a:t>Water</a:t>
            </a:r>
            <a:r>
              <a:rPr lang="et-EE" dirty="0"/>
              <a:t> </a:t>
            </a:r>
            <a:r>
              <a:rPr lang="et-EE" dirty="0" err="1"/>
              <a:t>as</a:t>
            </a:r>
            <a:r>
              <a:rPr lang="et-EE" dirty="0"/>
              <a:t> a </a:t>
            </a:r>
            <a:r>
              <a:rPr lang="et-EE" dirty="0" err="1"/>
              <a:t>neutral</a:t>
            </a:r>
            <a:r>
              <a:rPr lang="et-EE" dirty="0"/>
              <a:t> </a:t>
            </a:r>
            <a:r>
              <a:rPr lang="et-EE" dirty="0" err="1"/>
              <a:t>solution</a:t>
            </a:r>
            <a:endParaRPr lang="et-EE" dirty="0" smtClean="0"/>
          </a:p>
          <a:p>
            <a:pPr marL="97155" lv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179" name="Google Shape;179;p3"/>
          <p:cNvSpPr txBox="1">
            <a:spLocks noGrp="1"/>
          </p:cNvSpPr>
          <p:nvPr>
            <p:ph type="ftr" idx="11"/>
          </p:nvPr>
        </p:nvSpPr>
        <p:spPr>
          <a:xfrm>
            <a:off x="2360755" y="5875867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Slow down education in the nature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Erasmus+ KA229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2020-2022</a:t>
            </a:r>
            <a:endParaRPr dirty="0"/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949" y="639511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1" name="Google Shape;18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70" y="711199"/>
            <a:ext cx="1595885" cy="87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88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buSzPts val="2760"/>
            </a:pPr>
            <a:r>
              <a:rPr lang="et-EE" sz="3600" dirty="0"/>
              <a:t>S</a:t>
            </a:r>
            <a:r>
              <a:rPr lang="en-US" sz="3600" dirty="0" err="1" smtClean="0"/>
              <a:t>chool</a:t>
            </a:r>
            <a:r>
              <a:rPr lang="en-US" sz="3600" dirty="0" smtClean="0"/>
              <a:t> </a:t>
            </a:r>
            <a:r>
              <a:rPr lang="et-EE" sz="3600" dirty="0" smtClean="0"/>
              <a:t>LAB</a:t>
            </a:r>
          </a:p>
          <a:p>
            <a:pPr marL="342900" indent="-342900">
              <a:spcBef>
                <a:spcPts val="0"/>
              </a:spcBef>
              <a:buSzPts val="2760"/>
            </a:pPr>
            <a:r>
              <a:rPr lang="et-EE" sz="3600" dirty="0" err="1" smtClean="0"/>
              <a:t>Classroom</a:t>
            </a:r>
            <a:endParaRPr lang="et-EE" sz="3600" dirty="0" smtClean="0"/>
          </a:p>
          <a:p>
            <a:pPr marL="342900" indent="-342900">
              <a:spcBef>
                <a:spcPts val="0"/>
              </a:spcBef>
              <a:buSzPts val="2760"/>
            </a:pPr>
            <a:r>
              <a:rPr lang="et-EE" sz="3600" dirty="0" smtClean="0"/>
              <a:t>Home</a:t>
            </a:r>
          </a:p>
          <a:p>
            <a:pPr marL="342900" indent="-342900">
              <a:spcBef>
                <a:spcPts val="0"/>
              </a:spcBef>
              <a:buSzPts val="2760"/>
            </a:pPr>
            <a:endParaRPr lang="et-EE" dirty="0" smtClean="0"/>
          </a:p>
          <a:p>
            <a:pPr marL="342900" indent="-342900">
              <a:spcBef>
                <a:spcPts val="0"/>
              </a:spcBef>
              <a:buSzPts val="2760"/>
            </a:pPr>
            <a:endParaRPr lang="en-US" dirty="0"/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45" y="636579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70" y="711199"/>
            <a:ext cx="1595885" cy="87726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285750" lvl="0" indent="-285750" algn="just">
              <a:spcBef>
                <a:spcPts val="1080"/>
              </a:spcBef>
              <a:buSzPts val="276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Surroundings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Google Shape;179;p3"/>
          <p:cNvSpPr txBox="1">
            <a:spLocks noGrp="1"/>
          </p:cNvSpPr>
          <p:nvPr>
            <p:ph type="ftr" idx="11"/>
          </p:nvPr>
        </p:nvSpPr>
        <p:spPr>
          <a:xfrm>
            <a:off x="2443049" y="6353176"/>
            <a:ext cx="7305900" cy="50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Slow down education in the nature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Erasmus+ KA229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2020-2022</a:t>
            </a:r>
            <a:endParaRPr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73" y="2533505"/>
            <a:ext cx="2686943" cy="362794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12" y="2533505"/>
            <a:ext cx="2430291" cy="36330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97155" indent="0">
              <a:buNone/>
            </a:pPr>
            <a:r>
              <a:rPr lang="et-EE" b="1" dirty="0" err="1"/>
              <a:t>Introduction</a:t>
            </a:r>
            <a:endParaRPr lang="et-EE" b="1" dirty="0"/>
          </a:p>
          <a:p>
            <a:pPr marL="97155" indent="0">
              <a:buNone/>
            </a:pPr>
            <a:r>
              <a:rPr lang="et-EE" dirty="0"/>
              <a:t> </a:t>
            </a:r>
          </a:p>
          <a:p>
            <a:r>
              <a:rPr lang="et-EE" dirty="0" err="1"/>
              <a:t>We</a:t>
            </a:r>
            <a:r>
              <a:rPr lang="et-EE" dirty="0"/>
              <a:t> all </a:t>
            </a:r>
            <a:r>
              <a:rPr lang="et-EE" dirty="0" err="1"/>
              <a:t>know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chameleon</a:t>
            </a:r>
            <a:r>
              <a:rPr lang="et-EE" dirty="0"/>
              <a:t>- </a:t>
            </a:r>
            <a:r>
              <a:rPr lang="et-EE" dirty="0" err="1"/>
              <a:t>an</a:t>
            </a:r>
            <a:r>
              <a:rPr lang="et-EE" dirty="0"/>
              <a:t> </a:t>
            </a:r>
            <a:r>
              <a:rPr lang="et-EE" dirty="0" err="1"/>
              <a:t>animal</a:t>
            </a:r>
            <a:r>
              <a:rPr lang="et-EE" dirty="0"/>
              <a:t>  </a:t>
            </a:r>
            <a:r>
              <a:rPr lang="et-EE" dirty="0" err="1"/>
              <a:t>who</a:t>
            </a:r>
            <a:r>
              <a:rPr lang="et-EE" dirty="0"/>
              <a:t> </a:t>
            </a:r>
            <a:r>
              <a:rPr lang="et-EE" dirty="0" err="1"/>
              <a:t>changes</a:t>
            </a:r>
            <a:r>
              <a:rPr lang="et-EE" dirty="0"/>
              <a:t> </a:t>
            </a:r>
            <a:r>
              <a:rPr lang="et-EE" dirty="0" err="1"/>
              <a:t>its</a:t>
            </a:r>
            <a:r>
              <a:rPr lang="et-EE" dirty="0"/>
              <a:t> </a:t>
            </a:r>
            <a:r>
              <a:rPr lang="et-EE" dirty="0" err="1"/>
              <a:t>colour</a:t>
            </a:r>
            <a:r>
              <a:rPr lang="et-EE" dirty="0"/>
              <a:t> </a:t>
            </a:r>
            <a:r>
              <a:rPr lang="et-EE" dirty="0" err="1"/>
              <a:t>as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environment</a:t>
            </a:r>
            <a:r>
              <a:rPr lang="et-EE" dirty="0"/>
              <a:t> </a:t>
            </a:r>
            <a:r>
              <a:rPr lang="et-EE" dirty="0" err="1"/>
              <a:t>changes</a:t>
            </a:r>
            <a:r>
              <a:rPr lang="et-EE" dirty="0"/>
              <a:t> </a:t>
            </a:r>
            <a:r>
              <a:rPr lang="et-EE" dirty="0" err="1"/>
              <a:t>around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 smtClean="0"/>
              <a:t>.</a:t>
            </a:r>
          </a:p>
          <a:p>
            <a:pPr marL="97155" indent="0">
              <a:buNone/>
            </a:pPr>
            <a:endParaRPr lang="et-EE" dirty="0"/>
          </a:p>
          <a:p>
            <a:r>
              <a:rPr lang="et-EE" dirty="0" err="1"/>
              <a:t>We</a:t>
            </a:r>
            <a:r>
              <a:rPr lang="et-EE" dirty="0"/>
              <a:t> are </a:t>
            </a:r>
            <a:r>
              <a:rPr lang="et-EE" dirty="0" err="1"/>
              <a:t>going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feature</a:t>
            </a:r>
            <a:r>
              <a:rPr lang="et-EE" dirty="0"/>
              <a:t> in a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setting</a:t>
            </a:r>
            <a:r>
              <a:rPr lang="et-EE" dirty="0"/>
              <a:t>.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red</a:t>
            </a:r>
            <a:r>
              <a:rPr lang="et-EE" dirty="0"/>
              <a:t>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show  </a:t>
            </a:r>
            <a:r>
              <a:rPr lang="et-EE" dirty="0" err="1"/>
              <a:t>how</a:t>
            </a:r>
            <a:r>
              <a:rPr lang="et-EE" dirty="0"/>
              <a:t> </a:t>
            </a:r>
            <a:r>
              <a:rPr lang="et-EE" dirty="0" err="1"/>
              <a:t>its</a:t>
            </a:r>
            <a:r>
              <a:rPr lang="et-EE" dirty="0"/>
              <a:t> </a:t>
            </a:r>
            <a:r>
              <a:rPr lang="et-EE" dirty="0" err="1"/>
              <a:t>fluid</a:t>
            </a:r>
            <a:r>
              <a:rPr lang="et-EE" dirty="0"/>
              <a:t> </a:t>
            </a:r>
            <a:r>
              <a:rPr lang="et-EE" dirty="0" err="1"/>
              <a:t>changes</a:t>
            </a:r>
            <a:r>
              <a:rPr lang="et-EE" dirty="0"/>
              <a:t> </a:t>
            </a:r>
            <a:r>
              <a:rPr lang="et-EE" dirty="0" err="1"/>
              <a:t>its</a:t>
            </a:r>
            <a:r>
              <a:rPr lang="et-EE" dirty="0"/>
              <a:t> </a:t>
            </a:r>
            <a:r>
              <a:rPr lang="et-EE" dirty="0" err="1"/>
              <a:t>colour</a:t>
            </a:r>
            <a:r>
              <a:rPr lang="et-EE" dirty="0"/>
              <a:t> in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solutions</a:t>
            </a:r>
            <a:r>
              <a:rPr lang="et-EE" dirty="0"/>
              <a:t>.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solution</a:t>
            </a:r>
            <a:r>
              <a:rPr lang="et-EE" dirty="0"/>
              <a:t> </a:t>
            </a:r>
            <a:r>
              <a:rPr lang="et-EE" dirty="0" err="1"/>
              <a:t>acid</a:t>
            </a:r>
            <a:r>
              <a:rPr lang="et-EE" dirty="0"/>
              <a:t>, </a:t>
            </a:r>
            <a:r>
              <a:rPr lang="et-EE" dirty="0" err="1"/>
              <a:t>neutral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alkaline</a:t>
            </a:r>
            <a:r>
              <a:rPr lang="et-EE" dirty="0"/>
              <a:t>? </a:t>
            </a:r>
            <a:r>
              <a:rPr lang="et-EE" dirty="0" err="1"/>
              <a:t>Like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chameleon</a:t>
            </a:r>
            <a:r>
              <a:rPr lang="et-EE" dirty="0"/>
              <a:t>, </a:t>
            </a:r>
            <a:r>
              <a:rPr lang="et-EE" dirty="0" err="1"/>
              <a:t>red</a:t>
            </a:r>
            <a:r>
              <a:rPr lang="et-EE" dirty="0"/>
              <a:t> </a:t>
            </a:r>
            <a:r>
              <a:rPr lang="et-EE" dirty="0" err="1"/>
              <a:t>cabbage</a:t>
            </a:r>
            <a:r>
              <a:rPr lang="et-EE" dirty="0"/>
              <a:t>  </a:t>
            </a:r>
            <a:r>
              <a:rPr lang="et-EE" dirty="0" err="1"/>
              <a:t>fluid</a:t>
            </a:r>
            <a:r>
              <a:rPr lang="et-EE" dirty="0"/>
              <a:t> </a:t>
            </a:r>
            <a:r>
              <a:rPr lang="et-EE" dirty="0" err="1"/>
              <a:t>changes</a:t>
            </a:r>
            <a:r>
              <a:rPr lang="et-EE" dirty="0"/>
              <a:t> </a:t>
            </a:r>
            <a:r>
              <a:rPr lang="et-EE" dirty="0" err="1"/>
              <a:t>its</a:t>
            </a:r>
            <a:r>
              <a:rPr lang="et-EE" dirty="0"/>
              <a:t> </a:t>
            </a:r>
            <a:r>
              <a:rPr lang="et-EE" dirty="0" err="1"/>
              <a:t>colour</a:t>
            </a:r>
            <a:r>
              <a:rPr lang="et-EE" dirty="0"/>
              <a:t> in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kinds</a:t>
            </a:r>
            <a:r>
              <a:rPr lang="et-EE" dirty="0"/>
              <a:t> of </a:t>
            </a:r>
            <a:r>
              <a:rPr lang="et-EE" dirty="0" err="1"/>
              <a:t>solutions</a:t>
            </a:r>
            <a:r>
              <a:rPr lang="et-EE" dirty="0"/>
              <a:t>.</a:t>
            </a:r>
          </a:p>
          <a:p>
            <a:pPr marL="97155" indent="0">
              <a:buNone/>
            </a:pPr>
            <a:r>
              <a:rPr lang="et-EE" dirty="0"/>
              <a:t> </a:t>
            </a:r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166" y="596978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70" y="711199"/>
            <a:ext cx="1595885" cy="87726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FF0000"/>
              </a:buClr>
              <a:buSzPts val="4400"/>
            </a:pPr>
            <a:r>
              <a:rPr lang="et-EE" dirty="0" err="1" smtClean="0">
                <a:solidFill>
                  <a:schemeClr val="accent1">
                    <a:lumMod val="50000"/>
                  </a:schemeClr>
                </a:solidFill>
              </a:rPr>
              <a:t>Description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Google Shape;179;p3"/>
          <p:cNvSpPr txBox="1">
            <a:spLocks noGrp="1"/>
          </p:cNvSpPr>
          <p:nvPr>
            <p:ph type="ftr" idx="11"/>
          </p:nvPr>
        </p:nvSpPr>
        <p:spPr>
          <a:xfrm>
            <a:off x="2443049" y="6353176"/>
            <a:ext cx="7305900" cy="50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Slow down education in the nature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Erasmus+ KA229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2020-2022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095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t-EE" dirty="0" smtClean="0">
                <a:solidFill>
                  <a:schemeClr val="accent1">
                    <a:lumMod val="50000"/>
                  </a:schemeClr>
                </a:solidFill>
              </a:rPr>
              <a:t>Aim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5839690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2760"/>
            </a:pPr>
            <a:r>
              <a:rPr lang="et-EE" dirty="0" err="1" smtClean="0"/>
              <a:t>Through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practical</a:t>
            </a:r>
            <a:r>
              <a:rPr lang="et-EE" dirty="0" smtClean="0"/>
              <a:t> </a:t>
            </a:r>
            <a:r>
              <a:rPr lang="et-EE" dirty="0" err="1" smtClean="0"/>
              <a:t>experiment</a:t>
            </a:r>
            <a:r>
              <a:rPr lang="et-EE" dirty="0" smtClean="0"/>
              <a:t> </a:t>
            </a:r>
            <a:r>
              <a:rPr lang="et-EE" dirty="0" err="1" smtClean="0"/>
              <a:t>find</a:t>
            </a:r>
            <a:r>
              <a:rPr lang="et-EE" dirty="0" smtClean="0"/>
              <a:t> </a:t>
            </a:r>
            <a:r>
              <a:rPr lang="et-EE" dirty="0" err="1"/>
              <a:t>out</a:t>
            </a:r>
            <a:r>
              <a:rPr lang="et-EE" dirty="0"/>
              <a:t> </a:t>
            </a:r>
            <a:r>
              <a:rPr lang="et-EE" dirty="0" err="1"/>
              <a:t>how</a:t>
            </a:r>
            <a:r>
              <a:rPr lang="et-EE" dirty="0"/>
              <a:t>  </a:t>
            </a:r>
            <a:r>
              <a:rPr lang="et-EE" dirty="0" err="1"/>
              <a:t>red</a:t>
            </a:r>
            <a:r>
              <a:rPr lang="et-EE" dirty="0"/>
              <a:t>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fluid</a:t>
            </a:r>
            <a:r>
              <a:rPr lang="et-EE" dirty="0"/>
              <a:t> </a:t>
            </a:r>
            <a:r>
              <a:rPr lang="et-EE" dirty="0" err="1"/>
              <a:t>changes</a:t>
            </a:r>
            <a:r>
              <a:rPr lang="et-EE" dirty="0"/>
              <a:t> </a:t>
            </a:r>
            <a:r>
              <a:rPr lang="et-EE" dirty="0" err="1"/>
              <a:t>its</a:t>
            </a:r>
            <a:r>
              <a:rPr lang="et-EE" dirty="0"/>
              <a:t> </a:t>
            </a:r>
            <a:r>
              <a:rPr lang="et-EE" dirty="0" err="1"/>
              <a:t>colour</a:t>
            </a:r>
            <a:r>
              <a:rPr lang="et-EE" dirty="0"/>
              <a:t> in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 smtClean="0"/>
              <a:t>solutions</a:t>
            </a:r>
            <a:endParaRPr lang="et-EE"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SzPts val="2760"/>
              <a:buNone/>
            </a:pPr>
            <a:endParaRPr lang="en-US" dirty="0" smtClean="0"/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45" y="700166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70" y="711199"/>
            <a:ext cx="1595885" cy="8772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9;p3"/>
          <p:cNvSpPr txBox="1">
            <a:spLocks noGrp="1"/>
          </p:cNvSpPr>
          <p:nvPr>
            <p:ph type="ftr" idx="11"/>
          </p:nvPr>
        </p:nvSpPr>
        <p:spPr>
          <a:xfrm>
            <a:off x="2443049" y="6353176"/>
            <a:ext cx="7305900" cy="50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Slow down education in the nature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Erasmus+ KA229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2020-2022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628" y="1916491"/>
            <a:ext cx="4010025" cy="403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t-EE" dirty="0" err="1">
                <a:solidFill>
                  <a:schemeClr val="accent1">
                    <a:lumMod val="50000"/>
                  </a:schemeClr>
                </a:solidFill>
              </a:rPr>
              <a:t>How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dirty="0" err="1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dirty="0" err="1">
                <a:solidFill>
                  <a:schemeClr val="accent1">
                    <a:lumMod val="50000"/>
                  </a:schemeClr>
                </a:solidFill>
              </a:rPr>
              <a:t>works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5022272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 dirty="0"/>
          </a:p>
          <a:p>
            <a:pPr marL="97155" lvl="0" indent="0">
              <a:buNone/>
            </a:pPr>
            <a:r>
              <a:rPr lang="et-EE" dirty="0" smtClean="0"/>
              <a:t>1. </a:t>
            </a:r>
            <a:r>
              <a:rPr lang="et-EE" dirty="0" err="1" smtClean="0"/>
              <a:t>Grate</a:t>
            </a:r>
            <a:r>
              <a:rPr lang="et-EE" dirty="0" smtClean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through</a:t>
            </a:r>
            <a:r>
              <a:rPr lang="et-EE" dirty="0"/>
              <a:t> </a:t>
            </a:r>
            <a:r>
              <a:rPr lang="et-EE" dirty="0" err="1"/>
              <a:t>biggest</a:t>
            </a:r>
            <a:r>
              <a:rPr lang="et-EE" dirty="0"/>
              <a:t> </a:t>
            </a:r>
            <a:r>
              <a:rPr lang="et-EE" dirty="0" err="1"/>
              <a:t>holes</a:t>
            </a:r>
            <a:r>
              <a:rPr lang="et-EE" dirty="0"/>
              <a:t> of </a:t>
            </a:r>
            <a:r>
              <a:rPr lang="et-EE" dirty="0" err="1"/>
              <a:t>grater</a:t>
            </a:r>
            <a:r>
              <a:rPr lang="et-EE" dirty="0"/>
              <a:t>;</a:t>
            </a:r>
          </a:p>
          <a:p>
            <a:pPr marL="97155" lvl="0" indent="0">
              <a:buNone/>
            </a:pPr>
            <a:r>
              <a:rPr lang="et-EE" dirty="0" smtClean="0"/>
              <a:t>2. </a:t>
            </a:r>
            <a:r>
              <a:rPr lang="et-EE" dirty="0" err="1" smtClean="0"/>
              <a:t>Put</a:t>
            </a:r>
            <a:r>
              <a:rPr lang="et-EE" dirty="0" smtClean="0"/>
              <a:t> </a:t>
            </a:r>
            <a:r>
              <a:rPr lang="et-EE" dirty="0"/>
              <a:t>mass of </a:t>
            </a:r>
            <a:r>
              <a:rPr lang="et-EE" dirty="0" err="1"/>
              <a:t>cabbages</a:t>
            </a:r>
            <a:r>
              <a:rPr lang="et-EE" dirty="0"/>
              <a:t> in a </a:t>
            </a:r>
            <a:r>
              <a:rPr lang="et-EE" dirty="0" err="1"/>
              <a:t>bowl</a:t>
            </a:r>
            <a:r>
              <a:rPr lang="et-EE" dirty="0"/>
              <a:t> and </a:t>
            </a:r>
            <a:r>
              <a:rPr lang="et-EE" dirty="0" err="1"/>
              <a:t>pour</a:t>
            </a:r>
            <a:r>
              <a:rPr lang="et-EE" dirty="0"/>
              <a:t> </a:t>
            </a:r>
            <a:r>
              <a:rPr lang="et-EE" dirty="0" err="1"/>
              <a:t>out</a:t>
            </a:r>
            <a:r>
              <a:rPr lang="et-EE" dirty="0"/>
              <a:t> </a:t>
            </a:r>
            <a:r>
              <a:rPr lang="et-EE" dirty="0" err="1"/>
              <a:t>water</a:t>
            </a:r>
            <a:r>
              <a:rPr lang="et-EE" dirty="0"/>
              <a:t> on </a:t>
            </a:r>
            <a:r>
              <a:rPr lang="et-EE" dirty="0" err="1"/>
              <a:t>top</a:t>
            </a:r>
            <a:r>
              <a:rPr lang="et-EE" dirty="0"/>
              <a:t> of </a:t>
            </a:r>
            <a:r>
              <a:rPr lang="et-EE" dirty="0" err="1"/>
              <a:t>it</a:t>
            </a:r>
            <a:r>
              <a:rPr lang="et-EE" dirty="0"/>
              <a:t>. </a:t>
            </a:r>
            <a:endParaRPr lang="et-EE" dirty="0" smtClean="0"/>
          </a:p>
          <a:p>
            <a:pPr marL="97155" lvl="0" indent="0">
              <a:buNone/>
            </a:pPr>
            <a:r>
              <a:rPr lang="et-EE" dirty="0" smtClean="0"/>
              <a:t>3. </a:t>
            </a:r>
            <a:r>
              <a:rPr lang="et-EE" dirty="0" err="1" smtClean="0"/>
              <a:t>Stir</a:t>
            </a:r>
            <a:r>
              <a:rPr lang="et-EE" dirty="0" smtClean="0"/>
              <a:t> </a:t>
            </a:r>
            <a:r>
              <a:rPr lang="et-EE" dirty="0"/>
              <a:t>and </a:t>
            </a:r>
            <a:r>
              <a:rPr lang="et-EE" dirty="0" err="1"/>
              <a:t>wait</a:t>
            </a:r>
            <a:r>
              <a:rPr lang="et-EE" dirty="0"/>
              <a:t> 2- 3 </a:t>
            </a:r>
            <a:r>
              <a:rPr lang="et-EE" dirty="0" smtClean="0"/>
              <a:t>minutes</a:t>
            </a:r>
          </a:p>
          <a:p>
            <a:pPr marL="97155" lvl="0" indent="0">
              <a:buNone/>
            </a:pPr>
            <a:r>
              <a:rPr lang="et-EE" dirty="0" smtClean="0"/>
              <a:t>4. </a:t>
            </a:r>
            <a:r>
              <a:rPr lang="et-EE" dirty="0" err="1" smtClean="0"/>
              <a:t>Drain</a:t>
            </a:r>
            <a:r>
              <a:rPr lang="et-EE" dirty="0" smtClean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juice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a </a:t>
            </a:r>
            <a:r>
              <a:rPr lang="et-EE" dirty="0" err="1"/>
              <a:t>sieve</a:t>
            </a:r>
            <a:endParaRPr lang="et-EE" dirty="0"/>
          </a:p>
        </p:txBody>
      </p:sp>
      <p:pic>
        <p:nvPicPr>
          <p:cNvPr id="207" name="Google Shape;2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45" y="680842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70" y="711199"/>
            <a:ext cx="1595885" cy="8772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9;p3"/>
          <p:cNvSpPr txBox="1">
            <a:spLocks noGrp="1"/>
          </p:cNvSpPr>
          <p:nvPr>
            <p:ph type="ftr" idx="11"/>
          </p:nvPr>
        </p:nvSpPr>
        <p:spPr>
          <a:xfrm>
            <a:off x="2443049" y="6353176"/>
            <a:ext cx="7305900" cy="50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Slow down education in the nature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Erasmus+ KA229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2020-2022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80" y="2556932"/>
            <a:ext cx="3444875" cy="3316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2799" y="5903677"/>
            <a:ext cx="7039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latin typeface="Garamond" panose="02020404030301010803" pitchFamily="18" charset="0"/>
              </a:rPr>
              <a:t>Mass of </a:t>
            </a:r>
            <a:r>
              <a:rPr lang="et-EE" dirty="0" err="1">
                <a:latin typeface="Garamond" panose="02020404030301010803" pitchFamily="18" charset="0"/>
              </a:rPr>
              <a:t>red</a:t>
            </a:r>
            <a:r>
              <a:rPr lang="et-EE" dirty="0">
                <a:latin typeface="Garamond" panose="02020404030301010803" pitchFamily="18" charset="0"/>
              </a:rPr>
              <a:t> </a:t>
            </a:r>
            <a:r>
              <a:rPr lang="et-EE" dirty="0" err="1">
                <a:latin typeface="Garamond" panose="02020404030301010803" pitchFamily="18" charset="0"/>
              </a:rPr>
              <a:t>cabbage</a:t>
            </a:r>
            <a:r>
              <a:rPr lang="et-EE" dirty="0">
                <a:latin typeface="Garamond" panose="02020404030301010803" pitchFamily="18" charset="0"/>
              </a:rPr>
              <a:t> in </a:t>
            </a:r>
            <a:r>
              <a:rPr lang="et-EE" dirty="0" err="1">
                <a:latin typeface="Garamond" panose="02020404030301010803" pitchFamily="18" charset="0"/>
              </a:rPr>
              <a:t>sieve</a:t>
            </a:r>
            <a:r>
              <a:rPr lang="et-EE" dirty="0">
                <a:latin typeface="Garamond" panose="02020404030301010803" pitchFamily="18" charset="0"/>
              </a:rPr>
              <a:t> </a:t>
            </a:r>
            <a:r>
              <a:rPr lang="et-EE" dirty="0" err="1">
                <a:latin typeface="Garamond" panose="02020404030301010803" pitchFamily="18" charset="0"/>
              </a:rPr>
              <a:t>after</a:t>
            </a:r>
            <a:r>
              <a:rPr lang="et-EE" dirty="0">
                <a:latin typeface="Garamond" panose="02020404030301010803" pitchFamily="18" charset="0"/>
              </a:rPr>
              <a:t> soaking </a:t>
            </a:r>
            <a:r>
              <a:rPr lang="et-EE" dirty="0" err="1">
                <a:latin typeface="Garamond" panose="02020404030301010803" pitchFamily="18" charset="0"/>
              </a:rPr>
              <a:t>it</a:t>
            </a:r>
            <a:r>
              <a:rPr lang="et-EE" dirty="0">
                <a:latin typeface="Garamond" panose="02020404030301010803" pitchFamily="18" charset="0"/>
              </a:rPr>
              <a:t> in </a:t>
            </a:r>
            <a:r>
              <a:rPr lang="et-EE" dirty="0" err="1" smtClean="0">
                <a:latin typeface="Garamond" panose="02020404030301010803" pitchFamily="18" charset="0"/>
              </a:rPr>
              <a:t>water</a:t>
            </a:r>
            <a:r>
              <a:rPr lang="et-EE" dirty="0">
                <a:latin typeface="Garamond" panose="02020404030301010803" pitchFamily="18" charset="0"/>
              </a:rPr>
              <a:t>-</a:t>
            </a:r>
            <a:r>
              <a:rPr lang="et-EE" dirty="0" smtClean="0">
                <a:latin typeface="Garamond" panose="02020404030301010803" pitchFamily="18" charset="0"/>
              </a:rPr>
              <a:t> </a:t>
            </a:r>
            <a:r>
              <a:rPr lang="et-EE" dirty="0" err="1">
                <a:latin typeface="Garamond" panose="02020404030301010803" pitchFamily="18" charset="0"/>
              </a:rPr>
              <a:t>we</a:t>
            </a:r>
            <a:r>
              <a:rPr lang="et-EE" dirty="0">
                <a:latin typeface="Garamond" panose="02020404030301010803" pitchFamily="18" charset="0"/>
              </a:rPr>
              <a:t> </a:t>
            </a:r>
            <a:r>
              <a:rPr lang="et-EE" dirty="0" err="1">
                <a:latin typeface="Garamond" panose="02020404030301010803" pitchFamily="18" charset="0"/>
              </a:rPr>
              <a:t>use</a:t>
            </a:r>
            <a:r>
              <a:rPr lang="et-EE" dirty="0">
                <a:latin typeface="Garamond" panose="02020404030301010803" pitchFamily="18" charset="0"/>
              </a:rPr>
              <a:t> </a:t>
            </a:r>
            <a:r>
              <a:rPr lang="et-EE" dirty="0" smtClean="0">
                <a:latin typeface="Garamond" panose="02020404030301010803" pitchFamily="18" charset="0"/>
              </a:rPr>
              <a:t>just </a:t>
            </a:r>
            <a:r>
              <a:rPr lang="et-EE" dirty="0" err="1" smtClean="0">
                <a:latin typeface="Garamond" panose="02020404030301010803" pitchFamily="18" charset="0"/>
              </a:rPr>
              <a:t>cabbage</a:t>
            </a:r>
            <a:r>
              <a:rPr lang="et-EE" dirty="0" smtClean="0">
                <a:latin typeface="Garamond" panose="02020404030301010803" pitchFamily="18" charset="0"/>
              </a:rPr>
              <a:t> </a:t>
            </a:r>
            <a:r>
              <a:rPr lang="et-EE" dirty="0" err="1">
                <a:latin typeface="Garamond" panose="02020404030301010803" pitchFamily="18" charset="0"/>
              </a:rPr>
              <a:t>fluid</a:t>
            </a:r>
            <a:endParaRPr lang="et-EE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t-EE" dirty="0" err="1">
                <a:solidFill>
                  <a:schemeClr val="accent1">
                    <a:lumMod val="50000"/>
                  </a:schemeClr>
                </a:solidFill>
              </a:rPr>
              <a:t>How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dirty="0" err="1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dirty="0" err="1">
                <a:solidFill>
                  <a:schemeClr val="accent1">
                    <a:lumMod val="50000"/>
                  </a:schemeClr>
                </a:solidFill>
              </a:rPr>
              <a:t>works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dirty="0"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5257799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7155" lvl="0" indent="0">
              <a:buNone/>
            </a:pPr>
            <a:r>
              <a:rPr lang="et-EE" dirty="0" smtClean="0"/>
              <a:t>4. </a:t>
            </a:r>
            <a:r>
              <a:rPr lang="et-EE" dirty="0" err="1" smtClean="0"/>
              <a:t>Drain</a:t>
            </a:r>
            <a:r>
              <a:rPr lang="et-EE" dirty="0" smtClean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juice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a </a:t>
            </a:r>
            <a:r>
              <a:rPr lang="et-EE" dirty="0" err="1"/>
              <a:t>sieve</a:t>
            </a:r>
            <a:r>
              <a:rPr lang="et-EE" dirty="0"/>
              <a:t>;</a:t>
            </a:r>
          </a:p>
          <a:p>
            <a:pPr marL="97155" lvl="0" indent="0">
              <a:buNone/>
            </a:pPr>
            <a:r>
              <a:rPr lang="et-EE" dirty="0" smtClean="0"/>
              <a:t>5. </a:t>
            </a:r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gain</a:t>
            </a:r>
            <a:r>
              <a:rPr lang="et-EE" dirty="0"/>
              <a:t>  </a:t>
            </a:r>
            <a:r>
              <a:rPr lang="et-EE" dirty="0" err="1"/>
              <a:t>some</a:t>
            </a:r>
            <a:r>
              <a:rPr lang="et-EE" dirty="0"/>
              <a:t> </a:t>
            </a:r>
            <a:r>
              <a:rPr lang="et-EE" dirty="0" err="1"/>
              <a:t>blue</a:t>
            </a:r>
            <a:r>
              <a:rPr lang="et-EE" dirty="0"/>
              <a:t> </a:t>
            </a:r>
            <a:r>
              <a:rPr lang="et-EE" dirty="0" err="1"/>
              <a:t>fluid</a:t>
            </a:r>
            <a:r>
              <a:rPr lang="et-EE" dirty="0"/>
              <a:t>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bowl</a:t>
            </a:r>
            <a:r>
              <a:rPr lang="et-EE" dirty="0"/>
              <a:t>.</a:t>
            </a:r>
          </a:p>
          <a:p>
            <a:pPr marL="97155" lvl="0" indent="0">
              <a:buNone/>
            </a:pPr>
            <a:r>
              <a:rPr lang="et-EE" dirty="0" smtClean="0"/>
              <a:t>6. </a:t>
            </a:r>
            <a:r>
              <a:rPr lang="et-EE" dirty="0" err="1" smtClean="0"/>
              <a:t>Put</a:t>
            </a:r>
            <a:r>
              <a:rPr lang="et-EE" dirty="0" smtClean="0"/>
              <a:t> </a:t>
            </a:r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solutions</a:t>
            </a:r>
            <a:r>
              <a:rPr lang="et-EE" dirty="0"/>
              <a:t> </a:t>
            </a:r>
            <a:r>
              <a:rPr lang="et-EE" dirty="0" err="1"/>
              <a:t>ready</a:t>
            </a:r>
            <a:r>
              <a:rPr lang="et-EE" dirty="0"/>
              <a:t>, </a:t>
            </a:r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needed</a:t>
            </a:r>
            <a:r>
              <a:rPr lang="et-EE" dirty="0"/>
              <a:t>, </a:t>
            </a:r>
            <a:r>
              <a:rPr lang="et-EE" dirty="0" err="1"/>
              <a:t>write</a:t>
            </a:r>
            <a:r>
              <a:rPr lang="et-EE" dirty="0"/>
              <a:t> </a:t>
            </a:r>
            <a:r>
              <a:rPr lang="et-EE" dirty="0" err="1"/>
              <a:t>notes</a:t>
            </a:r>
            <a:r>
              <a:rPr lang="et-EE" dirty="0"/>
              <a:t> on </a:t>
            </a:r>
            <a:r>
              <a:rPr lang="et-EE" dirty="0" err="1"/>
              <a:t>it</a:t>
            </a:r>
            <a:r>
              <a:rPr lang="et-EE" dirty="0"/>
              <a:t>.( </a:t>
            </a:r>
            <a:r>
              <a:rPr lang="et-EE" dirty="0" err="1"/>
              <a:t>NaOH</a:t>
            </a:r>
            <a:r>
              <a:rPr lang="et-EE" dirty="0"/>
              <a:t>, H</a:t>
            </a:r>
            <a:r>
              <a:rPr lang="et-EE" baseline="-25000" dirty="0"/>
              <a:t>2</a:t>
            </a:r>
            <a:r>
              <a:rPr lang="et-EE" dirty="0"/>
              <a:t>SO</a:t>
            </a:r>
            <a:r>
              <a:rPr lang="et-EE" baseline="-25000" dirty="0"/>
              <a:t>4</a:t>
            </a:r>
            <a:r>
              <a:rPr lang="et-EE" dirty="0"/>
              <a:t> </a:t>
            </a:r>
            <a:r>
              <a:rPr lang="et-EE" dirty="0" err="1"/>
              <a:t>etc</a:t>
            </a:r>
            <a:r>
              <a:rPr lang="et-EE" dirty="0" smtClean="0"/>
              <a:t>)</a:t>
            </a:r>
          </a:p>
          <a:p>
            <a:pPr marL="97155" indent="0">
              <a:buNone/>
            </a:pPr>
            <a:r>
              <a:rPr lang="et-EE" dirty="0" smtClean="0"/>
              <a:t>7. </a:t>
            </a:r>
            <a:r>
              <a:rPr lang="et-EE" dirty="0" err="1" smtClean="0"/>
              <a:t>Pour</a:t>
            </a:r>
            <a:r>
              <a:rPr lang="et-EE" dirty="0" smtClean="0"/>
              <a:t> </a:t>
            </a:r>
            <a:r>
              <a:rPr lang="et-EE" dirty="0" err="1"/>
              <a:t>some</a:t>
            </a:r>
            <a:r>
              <a:rPr lang="et-EE" dirty="0"/>
              <a:t>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fluid</a:t>
            </a:r>
            <a:r>
              <a:rPr lang="et-EE" dirty="0"/>
              <a:t> in </a:t>
            </a:r>
            <a:r>
              <a:rPr lang="et-EE" dirty="0" err="1"/>
              <a:t>every</a:t>
            </a:r>
            <a:r>
              <a:rPr lang="et-EE" dirty="0"/>
              <a:t> </a:t>
            </a:r>
            <a:r>
              <a:rPr lang="et-EE" dirty="0" err="1"/>
              <a:t>solution</a:t>
            </a:r>
            <a:r>
              <a:rPr lang="et-EE" dirty="0"/>
              <a:t>.</a:t>
            </a:r>
          </a:p>
          <a:p>
            <a:pPr marL="97155" lvl="0" indent="0">
              <a:buNone/>
            </a:pPr>
            <a:endParaRPr lang="et-EE" dirty="0"/>
          </a:p>
        </p:txBody>
      </p:sp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45" y="711199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" name="Google Shape;2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70" y="711199"/>
            <a:ext cx="1595885" cy="8772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9;p3"/>
          <p:cNvSpPr txBox="1">
            <a:spLocks noGrp="1"/>
          </p:cNvSpPr>
          <p:nvPr>
            <p:ph type="ftr" idx="11"/>
          </p:nvPr>
        </p:nvSpPr>
        <p:spPr>
          <a:xfrm>
            <a:off x="2443049" y="6353176"/>
            <a:ext cx="7305900" cy="50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Slow down education in the nature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Erasmus+ KA229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2020-2022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98" y="2524619"/>
            <a:ext cx="3058251" cy="3461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t-EE" sz="4400" dirty="0" err="1">
                <a:solidFill>
                  <a:schemeClr val="accent1">
                    <a:lumMod val="50000"/>
                  </a:schemeClr>
                </a:solidFill>
              </a:rPr>
              <a:t>How</a:t>
            </a:r>
            <a:r>
              <a:rPr lang="et-EE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4400" dirty="0" err="1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t-EE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4400" dirty="0" err="1">
                <a:solidFill>
                  <a:schemeClr val="accent1">
                    <a:lumMod val="50000"/>
                  </a:schemeClr>
                </a:solidFill>
              </a:rPr>
              <a:t>works</a:t>
            </a:r>
            <a:r>
              <a:rPr lang="et-EE" sz="44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sz="44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298447" y="2560320"/>
            <a:ext cx="6429707" cy="3310128"/>
          </a:xfrm>
        </p:spPr>
        <p:txBody>
          <a:bodyPr>
            <a:normAutofit/>
          </a:bodyPr>
          <a:lstStyle/>
          <a:p>
            <a:pPr marL="97155" indent="0">
              <a:buNone/>
            </a:pPr>
            <a:r>
              <a:rPr lang="et-EE" dirty="0"/>
              <a:t>8. </a:t>
            </a:r>
            <a:r>
              <a:rPr lang="et-EE" dirty="0" err="1"/>
              <a:t>Describe</a:t>
            </a:r>
            <a:r>
              <a:rPr lang="et-EE" dirty="0"/>
              <a:t> </a:t>
            </a:r>
            <a:r>
              <a:rPr lang="et-EE" dirty="0" err="1"/>
              <a:t>which</a:t>
            </a:r>
            <a:r>
              <a:rPr lang="et-EE" dirty="0"/>
              <a:t> </a:t>
            </a:r>
            <a:r>
              <a:rPr lang="et-EE" dirty="0" err="1"/>
              <a:t>colours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appear</a:t>
            </a:r>
            <a:r>
              <a:rPr lang="et-EE" dirty="0"/>
              <a:t>.</a:t>
            </a:r>
          </a:p>
          <a:p>
            <a:pPr marL="97155" lvl="0" indent="0">
              <a:buNone/>
            </a:pPr>
            <a:r>
              <a:rPr lang="et-EE" dirty="0"/>
              <a:t>9. </a:t>
            </a:r>
            <a:r>
              <a:rPr lang="et-EE" b="1" dirty="0"/>
              <a:t>NB! </a:t>
            </a:r>
            <a:r>
              <a:rPr lang="et-EE" b="1" dirty="0" err="1"/>
              <a:t>you</a:t>
            </a:r>
            <a:r>
              <a:rPr lang="et-EE" b="1" dirty="0"/>
              <a:t> must </a:t>
            </a:r>
            <a:r>
              <a:rPr lang="et-EE" b="1" dirty="0" err="1"/>
              <a:t>be</a:t>
            </a:r>
            <a:r>
              <a:rPr lang="et-EE" b="1" dirty="0"/>
              <a:t> </a:t>
            </a:r>
            <a:r>
              <a:rPr lang="et-EE" b="1" dirty="0" err="1"/>
              <a:t>quick</a:t>
            </a:r>
            <a:r>
              <a:rPr lang="et-EE" b="1" dirty="0"/>
              <a:t> </a:t>
            </a:r>
            <a:r>
              <a:rPr lang="et-EE" b="1" dirty="0" err="1"/>
              <a:t>to</a:t>
            </a:r>
            <a:r>
              <a:rPr lang="et-EE" b="1" dirty="0"/>
              <a:t> </a:t>
            </a:r>
            <a:r>
              <a:rPr lang="et-EE" b="1" dirty="0" err="1"/>
              <a:t>notice</a:t>
            </a:r>
            <a:r>
              <a:rPr lang="et-EE" b="1" dirty="0"/>
              <a:t> </a:t>
            </a:r>
            <a:r>
              <a:rPr lang="et-EE" b="1" dirty="0" err="1"/>
              <a:t>that</a:t>
            </a:r>
            <a:r>
              <a:rPr lang="et-EE" b="1" dirty="0"/>
              <a:t> </a:t>
            </a:r>
            <a:r>
              <a:rPr lang="et-EE" b="1" dirty="0" err="1"/>
              <a:t>some</a:t>
            </a:r>
            <a:r>
              <a:rPr lang="et-EE" b="1" dirty="0"/>
              <a:t> </a:t>
            </a:r>
            <a:r>
              <a:rPr lang="et-EE" b="1" dirty="0" err="1"/>
              <a:t>solutions</a:t>
            </a:r>
            <a:r>
              <a:rPr lang="et-EE" b="1" dirty="0"/>
              <a:t> </a:t>
            </a:r>
            <a:r>
              <a:rPr lang="et-EE" b="1" dirty="0" err="1"/>
              <a:t>change</a:t>
            </a:r>
            <a:r>
              <a:rPr lang="et-EE" b="1" dirty="0"/>
              <a:t> </a:t>
            </a:r>
            <a:r>
              <a:rPr lang="et-EE" b="1" dirty="0" err="1"/>
              <a:t>its</a:t>
            </a:r>
            <a:r>
              <a:rPr lang="et-EE" b="1" dirty="0"/>
              <a:t> </a:t>
            </a:r>
            <a:r>
              <a:rPr lang="et-EE" b="1" dirty="0" err="1"/>
              <a:t>colour</a:t>
            </a:r>
            <a:r>
              <a:rPr lang="et-EE" b="1" dirty="0"/>
              <a:t> </a:t>
            </a:r>
            <a:r>
              <a:rPr lang="et-EE" b="1" dirty="0" err="1"/>
              <a:t>several</a:t>
            </a:r>
            <a:r>
              <a:rPr lang="et-EE" b="1" dirty="0"/>
              <a:t> </a:t>
            </a:r>
            <a:r>
              <a:rPr lang="et-EE" b="1" dirty="0" err="1"/>
              <a:t>times</a:t>
            </a:r>
            <a:r>
              <a:rPr lang="et-EE" b="1" dirty="0"/>
              <a:t>.</a:t>
            </a:r>
          </a:p>
          <a:p>
            <a:pPr marL="97155" lvl="0" indent="0">
              <a:buNone/>
            </a:pPr>
            <a:r>
              <a:rPr lang="et-EE" dirty="0"/>
              <a:t>10. </a:t>
            </a:r>
            <a:r>
              <a:rPr lang="et-EE" dirty="0" err="1"/>
              <a:t>Write</a:t>
            </a:r>
            <a:r>
              <a:rPr lang="et-EE" dirty="0"/>
              <a:t> </a:t>
            </a:r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observations</a:t>
            </a:r>
            <a:r>
              <a:rPr lang="et-EE" dirty="0"/>
              <a:t>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table</a:t>
            </a:r>
            <a:r>
              <a:rPr lang="et-EE" dirty="0"/>
              <a:t> </a:t>
            </a:r>
            <a:r>
              <a:rPr lang="et-EE" dirty="0" smtClean="0"/>
              <a:t>.</a:t>
            </a:r>
          </a:p>
          <a:p>
            <a:pPr marL="97155" lvl="0" indent="0">
              <a:buNone/>
            </a:pPr>
            <a:endParaRPr lang="et-EE" dirty="0" smtClean="0"/>
          </a:p>
          <a:p>
            <a:pPr marL="97155" lvl="0" indent="0">
              <a:buNone/>
            </a:pPr>
            <a:r>
              <a:rPr lang="et-EE" dirty="0" smtClean="0"/>
              <a:t>Picture </a:t>
            </a:r>
            <a:r>
              <a:rPr lang="et-EE" dirty="0" err="1" smtClean="0"/>
              <a:t>description</a:t>
            </a:r>
            <a:r>
              <a:rPr lang="et-EE" dirty="0" smtClean="0"/>
              <a:t>: </a:t>
            </a:r>
            <a:r>
              <a:rPr lang="et-EE" dirty="0" err="1"/>
              <a:t>d</a:t>
            </a:r>
            <a:r>
              <a:rPr lang="et-EE" dirty="0" err="1" smtClean="0"/>
              <a:t>ifferent</a:t>
            </a:r>
            <a:r>
              <a:rPr lang="et-EE" dirty="0" smtClean="0"/>
              <a:t> </a:t>
            </a:r>
            <a:r>
              <a:rPr lang="et-EE" dirty="0" err="1"/>
              <a:t>solutions</a:t>
            </a:r>
            <a:r>
              <a:rPr lang="et-EE" dirty="0"/>
              <a:t> and </a:t>
            </a:r>
            <a:r>
              <a:rPr lang="et-EE" dirty="0" err="1"/>
              <a:t>colours</a:t>
            </a:r>
            <a:r>
              <a:rPr lang="et-EE" dirty="0"/>
              <a:t>. </a:t>
            </a:r>
            <a:r>
              <a:rPr lang="et-EE" dirty="0" err="1"/>
              <a:t>Acids</a:t>
            </a:r>
            <a:r>
              <a:rPr lang="et-EE" dirty="0"/>
              <a:t>, </a:t>
            </a:r>
            <a:r>
              <a:rPr lang="et-EE" dirty="0" err="1"/>
              <a:t>alkaline</a:t>
            </a:r>
            <a:r>
              <a:rPr lang="et-EE" dirty="0"/>
              <a:t> and </a:t>
            </a:r>
            <a:r>
              <a:rPr lang="et-EE" dirty="0" err="1"/>
              <a:t>water</a:t>
            </a:r>
            <a:r>
              <a:rPr lang="et-EE" dirty="0"/>
              <a:t>. </a:t>
            </a:r>
            <a:r>
              <a:rPr lang="et-EE" dirty="0" err="1"/>
              <a:t>Dark</a:t>
            </a:r>
            <a:r>
              <a:rPr lang="et-EE" dirty="0"/>
              <a:t> </a:t>
            </a:r>
            <a:r>
              <a:rPr lang="et-EE" dirty="0" err="1"/>
              <a:t>blue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cabbage</a:t>
            </a:r>
            <a:r>
              <a:rPr lang="et-EE" dirty="0"/>
              <a:t> </a:t>
            </a:r>
            <a:r>
              <a:rPr lang="et-EE" dirty="0" err="1"/>
              <a:t>fluid</a:t>
            </a:r>
            <a:endParaRPr lang="et-EE" dirty="0"/>
          </a:p>
          <a:p>
            <a:pPr marL="97155" indent="0">
              <a:buNone/>
            </a:pPr>
            <a:endParaRPr lang="et-EE" dirty="0"/>
          </a:p>
        </p:txBody>
      </p:sp>
      <p:sp>
        <p:nvSpPr>
          <p:cNvPr id="9" name="Google Shape;179;p3"/>
          <p:cNvSpPr txBox="1">
            <a:spLocks noGrp="1"/>
          </p:cNvSpPr>
          <p:nvPr>
            <p:ph type="ftr" idx="11"/>
          </p:nvPr>
        </p:nvSpPr>
        <p:spPr>
          <a:xfrm>
            <a:off x="1295402" y="5870448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Slow down education in the nature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Erasmus+ KA229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2020-2022</a:t>
            </a:r>
            <a:endParaRPr dirty="0"/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498" y="700166"/>
            <a:ext cx="1953883" cy="1216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8" name="Google Shape;2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1150" y="662574"/>
            <a:ext cx="1595885" cy="87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2" y="1916491"/>
            <a:ext cx="3392805" cy="4149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556</Words>
  <Application>Microsoft Office PowerPoint</Application>
  <PresentationFormat>Laiekraan</PresentationFormat>
  <Paragraphs>95</Paragraphs>
  <Slides>11</Slides>
  <Notes>11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7" baseType="lpstr">
      <vt:lpstr>Calibri</vt:lpstr>
      <vt:lpstr>Arial</vt:lpstr>
      <vt:lpstr>SimSun</vt:lpstr>
      <vt:lpstr>Garamond</vt:lpstr>
      <vt:lpstr>Lucida Sans</vt:lpstr>
      <vt:lpstr>Organic</vt:lpstr>
      <vt:lpstr>Good practice</vt:lpstr>
      <vt:lpstr>General information</vt:lpstr>
      <vt:lpstr>Cabbage Chameleon </vt:lpstr>
      <vt:lpstr>Surroundings  </vt:lpstr>
      <vt:lpstr>Description</vt:lpstr>
      <vt:lpstr>Aim</vt:lpstr>
      <vt:lpstr>How it works?</vt:lpstr>
      <vt:lpstr>How it works?</vt:lpstr>
      <vt:lpstr>How it works?</vt:lpstr>
      <vt:lpstr>Table sheet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practice</dc:title>
  <dc:creator>user2</dc:creator>
  <cp:lastModifiedBy>kasutaja.local</cp:lastModifiedBy>
  <cp:revision>17</cp:revision>
  <dcterms:created xsi:type="dcterms:W3CDTF">2021-04-06T09:30:58Z</dcterms:created>
  <dcterms:modified xsi:type="dcterms:W3CDTF">2022-02-03T13:28:42Z</dcterms:modified>
</cp:coreProperties>
</file>