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BW8zTkgHJez9Rfu8j/fMkLi9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aramond-boldItalic.fntdata"/><Relationship Id="rId14" Type="http://schemas.openxmlformats.org/officeDocument/2006/relationships/font" Target="fonts/Garamond-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grpSp>
        <p:nvGrpSpPr>
          <p:cNvPr id="21" name="Google Shape;21;p10"/>
          <p:cNvGrpSpPr/>
          <p:nvPr/>
        </p:nvGrpSpPr>
        <p:grpSpPr>
          <a:xfrm>
            <a:off x="-16934" y="0"/>
            <a:ext cx="12231160" cy="6856214"/>
            <a:chOff x="-16934" y="0"/>
            <a:chExt cx="12231160" cy="6856214"/>
          </a:xfrm>
        </p:grpSpPr>
        <p:pic>
          <p:nvPicPr>
            <p:cNvPr descr="HD-PanelTitleR1.png" id="22" name="Google Shape;22;p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3" name="Google Shape;23;p10"/>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Title-UniformTrim.png" id="24" name="Google Shape;24;p10"/>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5" name="Google Shape;25;p10"/>
            <p:cNvPicPr preferRelativeResize="0"/>
            <p:nvPr/>
          </p:nvPicPr>
          <p:blipFill rotWithShape="1">
            <a:blip r:embed="rId4">
              <a:alphaModFix/>
            </a:blip>
            <a:srcRect b="0" l="0" r="0" t="0"/>
            <a:stretch/>
          </p:blipFill>
          <p:spPr>
            <a:xfrm>
              <a:off x="9736202" y="3147609"/>
              <a:ext cx="2478024" cy="612648"/>
            </a:xfrm>
            <a:prstGeom prst="rect">
              <a:avLst/>
            </a:prstGeom>
            <a:noFill/>
            <a:ln>
              <a:noFill/>
            </a:ln>
          </p:spPr>
        </p:pic>
      </p:grpSp>
      <p:sp>
        <p:nvSpPr>
          <p:cNvPr id="26" name="Google Shape;26;p10"/>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p:txBody>
      </p:sp>
      <p:sp>
        <p:nvSpPr>
          <p:cNvPr id="28" name="Google Shape;28;p10"/>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10"/>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19"/>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9"/>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19"/>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1610"/>
              <a:buNone/>
              <a:defRPr sz="14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93" name="Google Shape;93;p1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20"/>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0"/>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9" name="Google Shape;99;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20"/>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21"/>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400"/>
              </a:spcBef>
              <a:spcAft>
                <a:spcPts val="0"/>
              </a:spcAft>
              <a:buSzPts val="2300"/>
              <a:buFont typeface="Garamond"/>
              <a:buNone/>
              <a:defRPr sz="2000"/>
            </a:lvl1pPr>
            <a:lvl2pPr indent="-228600" lvl="1" marL="914400" algn="l">
              <a:lnSpc>
                <a:spcPct val="100000"/>
              </a:lnSpc>
              <a:spcBef>
                <a:spcPts val="600"/>
              </a:spcBef>
              <a:spcAft>
                <a:spcPts val="0"/>
              </a:spcAft>
              <a:buSzPts val="2300"/>
              <a:buFont typeface="Garamond"/>
              <a:buNone/>
              <a:defRPr/>
            </a:lvl2pPr>
            <a:lvl3pPr indent="-228600" lvl="2" marL="1371600" algn="l">
              <a:lnSpc>
                <a:spcPct val="100000"/>
              </a:lnSpc>
              <a:spcBef>
                <a:spcPts val="600"/>
              </a:spcBef>
              <a:spcAft>
                <a:spcPts val="0"/>
              </a:spcAft>
              <a:buSzPts val="2070"/>
              <a:buFont typeface="Garamond"/>
              <a:buNone/>
              <a:defRPr/>
            </a:lvl3pPr>
            <a:lvl4pPr indent="-228600" lvl="3" marL="1828800" algn="l">
              <a:lnSpc>
                <a:spcPct val="100000"/>
              </a:lnSpc>
              <a:spcBef>
                <a:spcPts val="600"/>
              </a:spcBef>
              <a:spcAft>
                <a:spcPts val="0"/>
              </a:spcAft>
              <a:buSzPts val="1840"/>
              <a:buFont typeface="Garamond"/>
              <a:buNone/>
              <a:defRPr/>
            </a:lvl4pPr>
            <a:lvl5pPr indent="-228600" lvl="4" marL="2286000" algn="l">
              <a:lnSpc>
                <a:spcPct val="100000"/>
              </a:lnSpc>
              <a:spcBef>
                <a:spcPts val="600"/>
              </a:spcBef>
              <a:spcAft>
                <a:spcPts val="0"/>
              </a:spcAft>
              <a:buSzPts val="1610"/>
              <a:buFont typeface="Garamond"/>
              <a:buNone/>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06" name="Google Shape;106;p21"/>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07" name="Google Shape;107;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1"/>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11" name="Google Shape;111;p21"/>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12" name="Google Shape;112;p21"/>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22"/>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2"/>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6" name="Google Shape;116;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23"/>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3"/>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2" name="Google Shape;122;p23"/>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3" name="Google Shape;123;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27" name="Google Shape;127;p23"/>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8" name="Google Shape;128;p23"/>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24"/>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4"/>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3220"/>
              <a:buNone/>
              <a:defRPr sz="2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32" name="Google Shape;132;p24"/>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33" name="Google Shape;133;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24"/>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5"/>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0" name="Google Shape;140;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2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26"/>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6"/>
          <p:cNvSpPr txBox="1"/>
          <p:nvPr>
            <p:ph idx="1" type="body"/>
          </p:nvPr>
        </p:nvSpPr>
        <p:spPr>
          <a:xfrm rot="5400000">
            <a:off x="2565043" y="-287513"/>
            <a:ext cx="4893734" cy="743302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7" name="Google Shape;147;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50" name="Google Shape;150;p26"/>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cxnSp>
        <p:nvCxnSpPr>
          <p:cNvPr id="33" name="Google Shape;33;p1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4" name="Google Shape;34;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36" name="Google Shape;36;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2"/>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8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42" name="Google Shape;42;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12"/>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cxnSp>
        <p:nvCxnSpPr>
          <p:cNvPr id="47" name="Google Shape;47;p1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8" name="Google Shape;48;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0" name="Google Shape;50;p13"/>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1" name="Google Shape;51;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7" name="Google Shape;57;p14"/>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8" name="Google Shape;58;p14"/>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9" name="Google Shape;59;p14"/>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60" name="Google Shape;60;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1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17"/>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77" name="Google Shape;77;p17"/>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840"/>
              <a:buNone/>
              <a:defRPr sz="16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8" name="Google Shape;78;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17"/>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18"/>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800"/>
              <a:buFont typeface="Garamond"/>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8"/>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18"/>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2070"/>
              <a:buNone/>
              <a:defRPr sz="18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6" name="Google Shape;86;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6.xml"/><Relationship Id="rId11" Type="http://schemas.openxmlformats.org/officeDocument/2006/relationships/slideLayout" Target="../slideLayouts/slideLayout7.xml"/><Relationship Id="rId22" Type="http://schemas.openxmlformats.org/officeDocument/2006/relationships/theme" Target="../theme/theme2.xml"/><Relationship Id="rId10" Type="http://schemas.openxmlformats.org/officeDocument/2006/relationships/slideLayout" Target="../slideLayouts/slideLayout6.xml"/><Relationship Id="rId21" Type="http://schemas.openxmlformats.org/officeDocument/2006/relationships/slideLayout" Target="../slideLayouts/slideLayout17.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3.jpg"/><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19" Type="http://schemas.openxmlformats.org/officeDocument/2006/relationships/slideLayout" Target="../slideLayouts/slideLayout15.xml"/><Relationship Id="rId6" Type="http://schemas.openxmlformats.org/officeDocument/2006/relationships/slideLayout" Target="../slideLayouts/slideLayout2.xml"/><Relationship Id="rId18" Type="http://schemas.openxmlformats.org/officeDocument/2006/relationships/slideLayout" Target="../slideLayouts/slideLayout14.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9"/>
          <p:cNvGrpSpPr/>
          <p:nvPr/>
        </p:nvGrpSpPr>
        <p:grpSpPr>
          <a:xfrm>
            <a:off x="-15736" y="0"/>
            <a:ext cx="12229962" cy="6856214"/>
            <a:chOff x="-15736" y="0"/>
            <a:chExt cx="12229962" cy="6856214"/>
          </a:xfrm>
        </p:grpSpPr>
        <p:pic>
          <p:nvPicPr>
            <p:cNvPr descr="HD-PanelContent.png" id="11" name="Google Shape;11;p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 name="Google Shape;12;p9"/>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Content-UniformTrim.png" id="13" name="Google Shape;13;p9"/>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4" name="Google Shape;14;p9"/>
            <p:cNvPicPr preferRelativeResize="0"/>
            <p:nvPr/>
          </p:nvPicPr>
          <p:blipFill rotWithShape="1">
            <a:blip r:embed="rId4">
              <a:alphaModFix/>
            </a:blip>
            <a:srcRect b="0" l="0" r="0" t="0"/>
            <a:stretch/>
          </p:blipFill>
          <p:spPr>
            <a:xfrm>
              <a:off x="11436986" y="3153832"/>
              <a:ext cx="777240" cy="606425"/>
            </a:xfrm>
            <a:prstGeom prst="rect">
              <a:avLst/>
            </a:prstGeom>
            <a:noFill/>
            <a:ln>
              <a:noFill/>
            </a:ln>
          </p:spPr>
        </p:pic>
      </p:grpSp>
      <p:sp>
        <p:nvSpPr>
          <p:cNvPr id="15" name="Google Shape;15;p9"/>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6" name="Google Shape;16;p9"/>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8" name="Google Shape;18;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9" name="Google Shape;19;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6.jpg"/><Relationship Id="rId6"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262626"/>
              </a:buClr>
              <a:buSzPts val="5400"/>
              <a:buFont typeface="Garamond"/>
              <a:buNone/>
            </a:pPr>
            <a:r>
              <a:rPr lang="en-US"/>
              <a:t>Good practice</a:t>
            </a:r>
            <a:endParaRPr/>
          </a:p>
        </p:txBody>
      </p:sp>
      <p:sp>
        <p:nvSpPr>
          <p:cNvPr id="156" name="Google Shape;156;p1"/>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415"/>
              <a:buNone/>
            </a:pPr>
            <a:r>
              <a:rPr lang="en-US"/>
              <a:t>Slow down education in the nature</a:t>
            </a:r>
            <a:endParaRPr/>
          </a:p>
          <a:p>
            <a:pPr indent="0" lvl="0" marL="0" rtl="0" algn="ctr">
              <a:lnSpc>
                <a:spcPct val="100000"/>
              </a:lnSpc>
              <a:spcBef>
                <a:spcPts val="1020"/>
              </a:spcBef>
              <a:spcAft>
                <a:spcPts val="0"/>
              </a:spcAft>
              <a:buSzPts val="2415"/>
              <a:buNone/>
            </a:pPr>
            <a:r>
              <a:rPr lang="en-US"/>
              <a:t>Erasmus+ KA229 project</a:t>
            </a:r>
            <a:endParaRPr/>
          </a:p>
        </p:txBody>
      </p:sp>
      <p:pic>
        <p:nvPicPr>
          <p:cNvPr id="157" name="Google Shape;157;p1"/>
          <p:cNvPicPr preferRelativeResize="0"/>
          <p:nvPr/>
        </p:nvPicPr>
        <p:blipFill rotWithShape="1">
          <a:blip r:embed="rId3">
            <a:alphaModFix/>
          </a:blip>
          <a:srcRect b="0" l="0" r="0" t="0"/>
          <a:stretch/>
        </p:blipFill>
        <p:spPr>
          <a:xfrm>
            <a:off x="8112696" y="1862939"/>
            <a:ext cx="1595885" cy="877263"/>
          </a:xfrm>
          <a:prstGeom prst="rect">
            <a:avLst/>
          </a:prstGeom>
          <a:noFill/>
          <a:ln>
            <a:noFill/>
          </a:ln>
        </p:spPr>
      </p:pic>
      <p:pic>
        <p:nvPicPr>
          <p:cNvPr id="158" name="Google Shape;158;p1"/>
          <p:cNvPicPr preferRelativeResize="0"/>
          <p:nvPr/>
        </p:nvPicPr>
        <p:blipFill rotWithShape="1">
          <a:blip r:embed="rId4">
            <a:alphaModFix/>
          </a:blip>
          <a:srcRect b="0" l="0" r="0" t="0"/>
          <a:stretch/>
        </p:blipFill>
        <p:spPr>
          <a:xfrm>
            <a:off x="1113706" y="5257800"/>
            <a:ext cx="1689879" cy="938392"/>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59" name="Google Shape;159;p1"/>
          <p:cNvPicPr preferRelativeResize="0"/>
          <p:nvPr/>
        </p:nvPicPr>
        <p:blipFill rotWithShape="1">
          <a:blip r:embed="rId5">
            <a:alphaModFix/>
          </a:blip>
          <a:srcRect b="0" l="0" r="0" t="0"/>
          <a:stretch/>
        </p:blipFill>
        <p:spPr>
          <a:xfrm>
            <a:off x="3653826" y="5251630"/>
            <a:ext cx="1720430" cy="944562"/>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60" name="Google Shape;160;p1"/>
          <p:cNvPicPr preferRelativeResize="0"/>
          <p:nvPr/>
        </p:nvPicPr>
        <p:blipFill rotWithShape="1">
          <a:blip r:embed="rId6">
            <a:alphaModFix/>
          </a:blip>
          <a:srcRect b="0" l="0" r="0" t="0"/>
          <a:stretch/>
        </p:blipFill>
        <p:spPr>
          <a:xfrm>
            <a:off x="6224497" y="5250462"/>
            <a:ext cx="1858454" cy="91519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61" name="Google Shape;161;p1"/>
          <p:cNvPicPr preferRelativeResize="0"/>
          <p:nvPr/>
        </p:nvPicPr>
        <p:blipFill rotWithShape="1">
          <a:blip r:embed="rId7">
            <a:alphaModFix/>
          </a:blip>
          <a:srcRect b="0" l="0" r="0" t="0"/>
          <a:stretch/>
        </p:blipFill>
        <p:spPr>
          <a:xfrm>
            <a:off x="8749163" y="5254131"/>
            <a:ext cx="1918837" cy="9115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62" name="Google Shape;162;p1"/>
          <p:cNvPicPr preferRelativeResize="0"/>
          <p:nvPr/>
        </p:nvPicPr>
        <p:blipFill rotWithShape="1">
          <a:blip r:embed="rId8">
            <a:alphaModFix/>
          </a:blip>
          <a:srcRect b="0" l="0" r="0" t="0"/>
          <a:stretch/>
        </p:blipFill>
        <p:spPr>
          <a:xfrm>
            <a:off x="2327874" y="1693409"/>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General information</a:t>
            </a:r>
            <a:endParaRPr/>
          </a:p>
        </p:txBody>
      </p:sp>
      <p:sp>
        <p:nvSpPr>
          <p:cNvPr id="169" name="Google Shape;169;p2"/>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School – LICEUL TEHNOLOGIC TOPOLOVENI</a:t>
            </a:r>
            <a:endParaRPr/>
          </a:p>
          <a:p>
            <a:pPr indent="-285750" lvl="0" marL="285750" rtl="0" algn="l">
              <a:lnSpc>
                <a:spcPct val="100000"/>
              </a:lnSpc>
              <a:spcBef>
                <a:spcPts val="1080"/>
              </a:spcBef>
              <a:spcAft>
                <a:spcPts val="0"/>
              </a:spcAft>
              <a:buSzPts val="2760"/>
              <a:buChar char="•"/>
            </a:pPr>
            <a:r>
              <a:rPr lang="en-US"/>
              <a:t>Country –ROMANIA</a:t>
            </a:r>
            <a:endParaRPr/>
          </a:p>
          <a:p>
            <a:pPr indent="-285750" lvl="0" marL="285750" rtl="0" algn="l">
              <a:lnSpc>
                <a:spcPct val="100000"/>
              </a:lnSpc>
              <a:spcBef>
                <a:spcPts val="1080"/>
              </a:spcBef>
              <a:spcAft>
                <a:spcPts val="0"/>
              </a:spcAft>
              <a:buSzPts val="2760"/>
              <a:buChar char="•"/>
            </a:pPr>
            <a:r>
              <a:rPr lang="en-US"/>
              <a:t>Subject – Science </a:t>
            </a:r>
            <a:endParaRPr/>
          </a:p>
          <a:p>
            <a:pPr indent="-285750" lvl="0" marL="285750" rtl="0" algn="l">
              <a:lnSpc>
                <a:spcPct val="100000"/>
              </a:lnSpc>
              <a:spcBef>
                <a:spcPts val="1080"/>
              </a:spcBef>
              <a:spcAft>
                <a:spcPts val="0"/>
              </a:spcAft>
              <a:buSzPts val="2760"/>
              <a:buChar char="•"/>
            </a:pPr>
            <a:r>
              <a:rPr lang="en-US"/>
              <a:t>Topic – Taste Buds </a:t>
            </a:r>
            <a:endParaRPr/>
          </a:p>
          <a:p>
            <a:pPr indent="-285750" lvl="0" marL="285750" rtl="0" algn="l">
              <a:lnSpc>
                <a:spcPct val="100000"/>
              </a:lnSpc>
              <a:spcBef>
                <a:spcPts val="1080"/>
              </a:spcBef>
              <a:spcAft>
                <a:spcPts val="0"/>
              </a:spcAft>
              <a:buSzPts val="2760"/>
              <a:buChar char="•"/>
            </a:pPr>
            <a:r>
              <a:rPr lang="en-US"/>
              <a:t>Teacher – Tabarac Virginia</a:t>
            </a:r>
            <a:endParaRPr/>
          </a:p>
          <a:p>
            <a:pPr indent="-241934" lvl="0" marL="285750" rtl="0" algn="l">
              <a:lnSpc>
                <a:spcPct val="100000"/>
              </a:lnSpc>
              <a:spcBef>
                <a:spcPts val="1080"/>
              </a:spcBef>
              <a:spcAft>
                <a:spcPts val="0"/>
              </a:spcAft>
              <a:buSzPts val="2070"/>
              <a:buChar char="•"/>
            </a:pPr>
            <a:r>
              <a:rPr lang="en-US"/>
              <a:t>Date: September 2021</a:t>
            </a:r>
            <a:endParaRPr/>
          </a:p>
        </p:txBody>
      </p:sp>
      <p:sp>
        <p:nvSpPr>
          <p:cNvPr id="170" name="Google Shape;170;p2"/>
          <p:cNvSpPr txBox="1"/>
          <p:nvPr>
            <p:ph idx="11" type="ftr"/>
          </p:nvPr>
        </p:nvSpPr>
        <p:spPr>
          <a:xfrm>
            <a:off x="2443049" y="6353176"/>
            <a:ext cx="7305900" cy="5048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Slow down education in the nature</a:t>
            </a:r>
            <a:endParaRPr/>
          </a:p>
          <a:p>
            <a:pPr indent="0" lvl="0" marL="0" rtl="0" algn="ctr">
              <a:lnSpc>
                <a:spcPct val="100000"/>
              </a:lnSpc>
              <a:spcBef>
                <a:spcPts val="0"/>
              </a:spcBef>
              <a:spcAft>
                <a:spcPts val="0"/>
              </a:spcAft>
              <a:buSzPts val="1400"/>
              <a:buNone/>
            </a:pPr>
            <a:r>
              <a:rPr lang="en-US"/>
              <a:t>Erasmus+ KA229</a:t>
            </a:r>
            <a:endParaRPr/>
          </a:p>
          <a:p>
            <a:pPr indent="0" lvl="0" marL="0" rtl="0" algn="ctr">
              <a:lnSpc>
                <a:spcPct val="100000"/>
              </a:lnSpc>
              <a:spcBef>
                <a:spcPts val="0"/>
              </a:spcBef>
              <a:spcAft>
                <a:spcPts val="0"/>
              </a:spcAft>
              <a:buSzPts val="1400"/>
              <a:buNone/>
            </a:pPr>
            <a:r>
              <a:rPr lang="en-US"/>
              <a:t>2020-2022</a:t>
            </a:r>
            <a:endParaRPr/>
          </a:p>
        </p:txBody>
      </p:sp>
      <p:pic>
        <p:nvPicPr>
          <p:cNvPr id="171" name="Google Shape;171;p2"/>
          <p:cNvPicPr preferRelativeResize="0"/>
          <p:nvPr/>
        </p:nvPicPr>
        <p:blipFill rotWithShape="1">
          <a:blip r:embed="rId3">
            <a:alphaModFix/>
          </a:blip>
          <a:srcRect b="0" l="0" r="0" t="0"/>
          <a:stretch/>
        </p:blipFill>
        <p:spPr>
          <a:xfrm>
            <a:off x="489166" y="596978"/>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72" name="Google Shape;172;p2"/>
          <p:cNvPicPr preferRelativeResize="0"/>
          <p:nvPr/>
        </p:nvPicPr>
        <p:blipFill rotWithShape="1">
          <a:blip r:embed="rId4">
            <a:alphaModFix/>
          </a:blip>
          <a:srcRect b="0" l="0" r="0" t="0"/>
          <a:stretch/>
        </p:blipFill>
        <p:spPr>
          <a:xfrm>
            <a:off x="9932870" y="711199"/>
            <a:ext cx="1595885" cy="8772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00000"/>
              <a:buFont typeface="Garamond"/>
              <a:buNone/>
            </a:pPr>
            <a:r>
              <a:t/>
            </a:r>
            <a:endParaRPr>
              <a:solidFill>
                <a:srgbClr val="FF0000"/>
              </a:solidFill>
            </a:endParaRPr>
          </a:p>
          <a:p>
            <a:pPr indent="0" lvl="0" marL="0" rtl="0" algn="ctr">
              <a:lnSpc>
                <a:spcPct val="100000"/>
              </a:lnSpc>
              <a:spcBef>
                <a:spcPts val="0"/>
              </a:spcBef>
              <a:spcAft>
                <a:spcPts val="0"/>
              </a:spcAft>
              <a:buClr>
                <a:srgbClr val="FF0000"/>
              </a:buClr>
              <a:buSzPct val="100000"/>
              <a:buFont typeface="Garamond"/>
              <a:buNone/>
            </a:pPr>
            <a:r>
              <a:rPr lang="en-US">
                <a:solidFill>
                  <a:srgbClr val="FF0000"/>
                </a:solidFill>
              </a:rPr>
              <a:t>Detecting the four taste buds </a:t>
            </a:r>
            <a:endParaRPr>
              <a:solidFill>
                <a:srgbClr val="FF0000"/>
              </a:solidFill>
            </a:endParaRPr>
          </a:p>
        </p:txBody>
      </p:sp>
      <p:sp>
        <p:nvSpPr>
          <p:cNvPr id="178" name="Google Shape;178;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Aims- The children will be able to understand where the taste buds for each taste are located.</a:t>
            </a:r>
            <a:endParaRPr/>
          </a:p>
          <a:p>
            <a:pPr indent="0" lvl="0" marL="0" rtl="0" algn="l">
              <a:lnSpc>
                <a:spcPct val="100000"/>
              </a:lnSpc>
              <a:spcBef>
                <a:spcPts val="0"/>
              </a:spcBef>
              <a:spcAft>
                <a:spcPts val="0"/>
              </a:spcAft>
              <a:buSzPts val="2760"/>
              <a:buNone/>
            </a:pPr>
            <a:r>
              <a:t/>
            </a:r>
            <a:endParaRPr/>
          </a:p>
          <a:p>
            <a:pPr indent="-285750" lvl="0" marL="285750" rtl="0" algn="l">
              <a:lnSpc>
                <a:spcPct val="100000"/>
              </a:lnSpc>
              <a:spcBef>
                <a:spcPts val="0"/>
              </a:spcBef>
              <a:spcAft>
                <a:spcPts val="0"/>
              </a:spcAft>
              <a:buSzPts val="2760"/>
              <a:buChar char="•"/>
            </a:pPr>
            <a:r>
              <a:rPr lang="en-US"/>
              <a:t>Materials needed :</a:t>
            </a:r>
            <a:endParaRPr/>
          </a:p>
          <a:p>
            <a:pPr indent="-285750" lvl="1" marL="742950" rtl="0" algn="l">
              <a:lnSpc>
                <a:spcPct val="100000"/>
              </a:lnSpc>
              <a:spcBef>
                <a:spcPts val="0"/>
              </a:spcBef>
              <a:spcAft>
                <a:spcPts val="0"/>
              </a:spcAft>
              <a:buSzPts val="2760"/>
              <a:buChar char="•"/>
            </a:pPr>
            <a:r>
              <a:rPr lang="en-US"/>
              <a:t>- bottles with sugar solutions, table salt, acetic acid (vinegar), wormwood tea</a:t>
            </a:r>
            <a:endParaRPr/>
          </a:p>
          <a:p>
            <a:pPr indent="-285750" lvl="1" marL="742950" rtl="0" algn="l">
              <a:lnSpc>
                <a:spcPct val="100000"/>
              </a:lnSpc>
              <a:spcBef>
                <a:spcPts val="0"/>
              </a:spcBef>
              <a:spcAft>
                <a:spcPts val="0"/>
              </a:spcAft>
              <a:buSzPts val="2760"/>
              <a:buChar char="•"/>
            </a:pPr>
            <a:r>
              <a:rPr lang="en-US"/>
              <a:t>- small cotton swabs</a:t>
            </a:r>
            <a:endParaRPr/>
          </a:p>
          <a:p>
            <a:pPr indent="-285750" lvl="1" marL="742950" rtl="0" algn="l">
              <a:lnSpc>
                <a:spcPct val="100000"/>
              </a:lnSpc>
              <a:spcBef>
                <a:spcPts val="0"/>
              </a:spcBef>
              <a:spcAft>
                <a:spcPts val="0"/>
              </a:spcAft>
              <a:buSzPts val="2760"/>
              <a:buChar char="•"/>
            </a:pPr>
            <a:r>
              <a:rPr lang="en-US"/>
              <a:t>- Four tweezers</a:t>
            </a:r>
            <a:endParaRPr/>
          </a:p>
          <a:p>
            <a:pPr indent="-285750" lvl="1" marL="742950" rtl="0" algn="l">
              <a:lnSpc>
                <a:spcPct val="100000"/>
              </a:lnSpc>
              <a:spcBef>
                <a:spcPts val="0"/>
              </a:spcBef>
              <a:spcAft>
                <a:spcPts val="0"/>
              </a:spcAft>
              <a:buSzPts val="2760"/>
              <a:buChar char="•"/>
            </a:pPr>
            <a:r>
              <a:rPr lang="en-US"/>
              <a:t>- Four glasses</a:t>
            </a:r>
            <a:endParaRPr/>
          </a:p>
          <a:p>
            <a:pPr indent="-285750" lvl="0" marL="285750" rtl="0" algn="l">
              <a:lnSpc>
                <a:spcPct val="100000"/>
              </a:lnSpc>
              <a:spcBef>
                <a:spcPts val="0"/>
              </a:spcBef>
              <a:spcAft>
                <a:spcPts val="0"/>
              </a:spcAft>
              <a:buSzPts val="2760"/>
              <a:buChar char="•"/>
            </a:pPr>
            <a:r>
              <a:rPr lang="en-US"/>
              <a:t>Surrounding - outside in the nature</a:t>
            </a:r>
            <a:endParaRPr/>
          </a:p>
        </p:txBody>
      </p:sp>
      <p:sp>
        <p:nvSpPr>
          <p:cNvPr id="179" name="Google Shape;179;p3"/>
          <p:cNvSpPr txBox="1"/>
          <p:nvPr>
            <p:ph idx="11" type="ftr"/>
          </p:nvPr>
        </p:nvSpPr>
        <p:spPr>
          <a:xfrm>
            <a:off x="2443049" y="6353176"/>
            <a:ext cx="7305900" cy="5048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Slow down education in the nature</a:t>
            </a:r>
            <a:endParaRPr/>
          </a:p>
          <a:p>
            <a:pPr indent="0" lvl="0" marL="0" rtl="0" algn="ctr">
              <a:lnSpc>
                <a:spcPct val="100000"/>
              </a:lnSpc>
              <a:spcBef>
                <a:spcPts val="0"/>
              </a:spcBef>
              <a:spcAft>
                <a:spcPts val="0"/>
              </a:spcAft>
              <a:buSzPts val="1400"/>
              <a:buNone/>
            </a:pPr>
            <a:r>
              <a:rPr lang="en-US"/>
              <a:t>Erasmus+ KA229</a:t>
            </a:r>
            <a:endParaRPr/>
          </a:p>
          <a:p>
            <a:pPr indent="0" lvl="0" marL="0" rtl="0" algn="ctr">
              <a:lnSpc>
                <a:spcPct val="100000"/>
              </a:lnSpc>
              <a:spcBef>
                <a:spcPts val="0"/>
              </a:spcBef>
              <a:spcAft>
                <a:spcPts val="0"/>
              </a:spcAft>
              <a:buSzPts val="1400"/>
              <a:buNone/>
            </a:pPr>
            <a:r>
              <a:rPr lang="en-US"/>
              <a:t>2020-2022</a:t>
            </a:r>
            <a:endParaRPr/>
          </a:p>
        </p:txBody>
      </p:sp>
      <p:pic>
        <p:nvPicPr>
          <p:cNvPr id="180" name="Google Shape;180;p3"/>
          <p:cNvPicPr preferRelativeResize="0"/>
          <p:nvPr/>
        </p:nvPicPr>
        <p:blipFill rotWithShape="1">
          <a:blip r:embed="rId3">
            <a:alphaModFix/>
          </a:blip>
          <a:srcRect b="0" l="0" r="0" t="0"/>
          <a:stretch/>
        </p:blipFill>
        <p:spPr>
          <a:xfrm>
            <a:off x="489166" y="596978"/>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81" name="Google Shape;181;p3"/>
          <p:cNvPicPr preferRelativeResize="0"/>
          <p:nvPr/>
        </p:nvPicPr>
        <p:blipFill rotWithShape="1">
          <a:blip r:embed="rId4">
            <a:alphaModFix/>
          </a:blip>
          <a:srcRect b="0" l="0" r="0" t="0"/>
          <a:stretch/>
        </p:blipFill>
        <p:spPr>
          <a:xfrm>
            <a:off x="9932870" y="711199"/>
            <a:ext cx="1595885" cy="8772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Activity description</a:t>
            </a:r>
            <a:endParaRPr/>
          </a:p>
        </p:txBody>
      </p:sp>
      <p:sp>
        <p:nvSpPr>
          <p:cNvPr id="187" name="Google Shape;187;p5"/>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fontScale="92500" lnSpcReduction="20000"/>
          </a:bodyPr>
          <a:lstStyle/>
          <a:p>
            <a:pPr indent="0" lvl="0" marL="457200" rtl="0" algn="l">
              <a:lnSpc>
                <a:spcPct val="100000"/>
              </a:lnSpc>
              <a:spcBef>
                <a:spcPts val="0"/>
              </a:spcBef>
              <a:spcAft>
                <a:spcPts val="0"/>
              </a:spcAft>
              <a:buSzPct val="93243"/>
              <a:buNone/>
            </a:pPr>
            <a:r>
              <a:rPr lang="en-US"/>
              <a:t>	The students worked in teams, did experiments that highlighted the location of the four tastes on the surface of the tongue.</a:t>
            </a:r>
            <a:endParaRPr/>
          </a:p>
          <a:p>
            <a:pPr indent="0" lvl="0" marL="457200" rtl="0" algn="l">
              <a:lnSpc>
                <a:spcPct val="100000"/>
              </a:lnSpc>
              <a:spcBef>
                <a:spcPts val="0"/>
              </a:spcBef>
              <a:spcAft>
                <a:spcPts val="0"/>
              </a:spcAft>
              <a:buSzPct val="93243"/>
              <a:buNone/>
            </a:pPr>
            <a:r>
              <a:rPr lang="en-US"/>
              <a:t>	Procedure:</a:t>
            </a:r>
            <a:endParaRPr/>
          </a:p>
          <a:p>
            <a:pPr indent="0" lvl="0" marL="457200" rtl="0" algn="l">
              <a:lnSpc>
                <a:spcPct val="100000"/>
              </a:lnSpc>
              <a:spcBef>
                <a:spcPts val="0"/>
              </a:spcBef>
              <a:spcAft>
                <a:spcPts val="0"/>
              </a:spcAft>
              <a:buSzPct val="93243"/>
              <a:buNone/>
            </a:pPr>
            <a:r>
              <a:rPr lang="en-US"/>
              <a:t>	Soak the small cotton swab in the sugar solution and apply it on the middle of the tongue, then on the edges of the tongue, towards the top. The student always indicates the Taste sensation felt. The experiment is repeated for all the other solutions.</a:t>
            </a:r>
            <a:endParaRPr/>
          </a:p>
          <a:p>
            <a:pPr indent="0" lvl="0" marL="457200" rtl="0" algn="l">
              <a:lnSpc>
                <a:spcPct val="100000"/>
              </a:lnSpc>
              <a:spcBef>
                <a:spcPts val="0"/>
              </a:spcBef>
              <a:spcAft>
                <a:spcPts val="0"/>
              </a:spcAft>
              <a:buSzPct val="93243"/>
              <a:buNone/>
            </a:pPr>
            <a:r>
              <a:rPr lang="en-US"/>
              <a:t>	Fill in the blanks:</a:t>
            </a:r>
            <a:endParaRPr/>
          </a:p>
          <a:p>
            <a:pPr indent="0" lvl="0" marL="457200" rtl="0" algn="l">
              <a:lnSpc>
                <a:spcPct val="100000"/>
              </a:lnSpc>
              <a:spcBef>
                <a:spcPts val="0"/>
              </a:spcBef>
              <a:spcAft>
                <a:spcPts val="0"/>
              </a:spcAft>
              <a:buSzPct val="93243"/>
              <a:buNone/>
            </a:pPr>
            <a:r>
              <a:rPr lang="en-US"/>
              <a:t>The sweet taste is localized to the tongue.</a:t>
            </a:r>
            <a:endParaRPr/>
          </a:p>
          <a:p>
            <a:pPr indent="0" lvl="0" marL="457200" rtl="0" algn="l">
              <a:lnSpc>
                <a:spcPct val="100000"/>
              </a:lnSpc>
              <a:spcBef>
                <a:spcPts val="0"/>
              </a:spcBef>
              <a:spcAft>
                <a:spcPts val="0"/>
              </a:spcAft>
              <a:buSzPct val="93243"/>
              <a:buNone/>
            </a:pPr>
            <a:r>
              <a:rPr lang="en-US"/>
              <a:t>The salty taste is localized to the tongue.</a:t>
            </a:r>
            <a:endParaRPr/>
          </a:p>
          <a:p>
            <a:pPr indent="0" lvl="0" marL="457200" rtl="0" algn="l">
              <a:lnSpc>
                <a:spcPct val="100000"/>
              </a:lnSpc>
              <a:spcBef>
                <a:spcPts val="0"/>
              </a:spcBef>
              <a:spcAft>
                <a:spcPts val="0"/>
              </a:spcAft>
              <a:buSzPct val="93243"/>
              <a:buNone/>
            </a:pPr>
            <a:r>
              <a:rPr lang="en-US"/>
              <a:t>The sour taste is localized to the tongue.</a:t>
            </a:r>
            <a:endParaRPr/>
          </a:p>
          <a:p>
            <a:pPr indent="0" lvl="0" marL="457200" rtl="0" algn="l">
              <a:lnSpc>
                <a:spcPct val="100000"/>
              </a:lnSpc>
              <a:spcBef>
                <a:spcPts val="0"/>
              </a:spcBef>
              <a:spcAft>
                <a:spcPts val="0"/>
              </a:spcAft>
              <a:buSzPct val="93243"/>
              <a:buNone/>
            </a:pPr>
            <a:r>
              <a:rPr lang="en-US"/>
              <a:t>The bitter taste is localized to the tongue.</a:t>
            </a:r>
            <a:endParaRPr/>
          </a:p>
          <a:p>
            <a:pPr indent="0" lvl="0" marL="457200" rtl="0" algn="l">
              <a:lnSpc>
                <a:spcPct val="100000"/>
              </a:lnSpc>
              <a:spcBef>
                <a:spcPts val="0"/>
              </a:spcBef>
              <a:spcAft>
                <a:spcPts val="0"/>
              </a:spcAft>
              <a:buSzPct val="93243"/>
              <a:buNone/>
            </a:pPr>
            <a:r>
              <a:t/>
            </a:r>
            <a:endParaRPr/>
          </a:p>
        </p:txBody>
      </p:sp>
      <p:sp>
        <p:nvSpPr>
          <p:cNvPr id="188" name="Google Shape;188;p5"/>
          <p:cNvSpPr txBox="1"/>
          <p:nvPr>
            <p:ph idx="11" type="ftr"/>
          </p:nvPr>
        </p:nvSpPr>
        <p:spPr>
          <a:xfrm>
            <a:off x="2443049" y="6353176"/>
            <a:ext cx="7305900" cy="5048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Slow down education in the nature</a:t>
            </a:r>
            <a:endParaRPr/>
          </a:p>
          <a:p>
            <a:pPr indent="0" lvl="0" marL="0" rtl="0" algn="ctr">
              <a:lnSpc>
                <a:spcPct val="100000"/>
              </a:lnSpc>
              <a:spcBef>
                <a:spcPts val="0"/>
              </a:spcBef>
              <a:spcAft>
                <a:spcPts val="0"/>
              </a:spcAft>
              <a:buSzPts val="1400"/>
              <a:buNone/>
            </a:pPr>
            <a:r>
              <a:rPr lang="en-US"/>
              <a:t>Erasmus+ KA229</a:t>
            </a:r>
            <a:endParaRPr/>
          </a:p>
          <a:p>
            <a:pPr indent="0" lvl="0" marL="0" rtl="0" algn="ctr">
              <a:lnSpc>
                <a:spcPct val="100000"/>
              </a:lnSpc>
              <a:spcBef>
                <a:spcPts val="0"/>
              </a:spcBef>
              <a:spcAft>
                <a:spcPts val="0"/>
              </a:spcAft>
              <a:buSzPts val="1400"/>
              <a:buNone/>
            </a:pPr>
            <a:r>
              <a:rPr lang="en-US"/>
              <a:t>2020-2022</a:t>
            </a:r>
            <a:endParaRPr/>
          </a:p>
        </p:txBody>
      </p:sp>
      <p:pic>
        <p:nvPicPr>
          <p:cNvPr id="189" name="Google Shape;189;p5"/>
          <p:cNvPicPr preferRelativeResize="0"/>
          <p:nvPr/>
        </p:nvPicPr>
        <p:blipFill rotWithShape="1">
          <a:blip r:embed="rId3">
            <a:alphaModFix/>
          </a:blip>
          <a:srcRect b="0" l="0" r="0" t="0"/>
          <a:stretch/>
        </p:blipFill>
        <p:spPr>
          <a:xfrm>
            <a:off x="489166" y="596978"/>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90" name="Google Shape;190;p5"/>
          <p:cNvPicPr preferRelativeResize="0"/>
          <p:nvPr/>
        </p:nvPicPr>
        <p:blipFill rotWithShape="1">
          <a:blip r:embed="rId4">
            <a:alphaModFix/>
          </a:blip>
          <a:srcRect b="0" l="0" r="0" t="0"/>
          <a:stretch/>
        </p:blipFill>
        <p:spPr>
          <a:xfrm>
            <a:off x="9932870" y="711199"/>
            <a:ext cx="1595885" cy="8772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Activity description</a:t>
            </a:r>
            <a:endParaRPr/>
          </a:p>
        </p:txBody>
      </p:sp>
      <p:sp>
        <p:nvSpPr>
          <p:cNvPr id="196" name="Google Shape;196;p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2070"/>
              <a:buNone/>
            </a:pPr>
            <a:r>
              <a:rPr lang="en-US"/>
              <a:t>	They had to fill in a worksheet with the location of the four taste buds:</a:t>
            </a:r>
            <a:endParaRPr/>
          </a:p>
          <a:p>
            <a:pPr indent="0" lvl="0" marL="457200" rtl="0" algn="l">
              <a:lnSpc>
                <a:spcPct val="100000"/>
              </a:lnSpc>
              <a:spcBef>
                <a:spcPts val="0"/>
              </a:spcBef>
              <a:spcAft>
                <a:spcPts val="0"/>
              </a:spcAft>
              <a:buSzPts val="2070"/>
              <a:buNone/>
            </a:pPr>
            <a:r>
              <a:t/>
            </a:r>
            <a:endParaRPr/>
          </a:p>
          <a:p>
            <a:pPr indent="0" lvl="0" marL="457200" rtl="0" algn="l">
              <a:lnSpc>
                <a:spcPct val="100000"/>
              </a:lnSpc>
              <a:spcBef>
                <a:spcPts val="0"/>
              </a:spcBef>
              <a:spcAft>
                <a:spcPts val="0"/>
              </a:spcAft>
              <a:buSzPts val="2070"/>
              <a:buNone/>
            </a:pPr>
            <a:r>
              <a:rPr lang="en-US"/>
              <a:t>“The sweet taste is localized to the tongue ______________________</a:t>
            </a:r>
            <a:endParaRPr/>
          </a:p>
          <a:p>
            <a:pPr indent="0" lvl="0" marL="457200" rtl="0" algn="l">
              <a:lnSpc>
                <a:spcPct val="100000"/>
              </a:lnSpc>
              <a:spcBef>
                <a:spcPts val="0"/>
              </a:spcBef>
              <a:spcAft>
                <a:spcPts val="0"/>
              </a:spcAft>
              <a:buSzPts val="2070"/>
              <a:buNone/>
            </a:pPr>
            <a:r>
              <a:rPr lang="en-US"/>
              <a:t>The salty taste is localized to the tongue ________________________</a:t>
            </a:r>
            <a:endParaRPr/>
          </a:p>
          <a:p>
            <a:pPr indent="0" lvl="0" marL="457200" rtl="0" algn="l">
              <a:lnSpc>
                <a:spcPct val="100000"/>
              </a:lnSpc>
              <a:spcBef>
                <a:spcPts val="0"/>
              </a:spcBef>
              <a:spcAft>
                <a:spcPts val="0"/>
              </a:spcAft>
              <a:buSzPts val="2070"/>
              <a:buNone/>
            </a:pPr>
            <a:r>
              <a:rPr lang="en-US"/>
              <a:t>The sour taste is localized to the tongue ________________________</a:t>
            </a:r>
            <a:endParaRPr/>
          </a:p>
          <a:p>
            <a:pPr indent="0" lvl="0" marL="457200" rtl="0" algn="l">
              <a:lnSpc>
                <a:spcPct val="100000"/>
              </a:lnSpc>
              <a:spcBef>
                <a:spcPts val="0"/>
              </a:spcBef>
              <a:spcAft>
                <a:spcPts val="0"/>
              </a:spcAft>
              <a:buSzPts val="2070"/>
              <a:buNone/>
            </a:pPr>
            <a:r>
              <a:rPr lang="en-US"/>
              <a:t>The bitter taste is localized to the tongue _______________________”</a:t>
            </a:r>
            <a:endParaRPr/>
          </a:p>
          <a:p>
            <a:pPr indent="0" lvl="0" marL="457200" rtl="0" algn="l">
              <a:lnSpc>
                <a:spcPct val="100000"/>
              </a:lnSpc>
              <a:spcBef>
                <a:spcPts val="0"/>
              </a:spcBef>
              <a:spcAft>
                <a:spcPts val="0"/>
              </a:spcAft>
              <a:buSzPts val="2070"/>
              <a:buNone/>
            </a:pPr>
            <a:r>
              <a:t/>
            </a:r>
            <a:endParaRPr/>
          </a:p>
        </p:txBody>
      </p:sp>
      <p:sp>
        <p:nvSpPr>
          <p:cNvPr id="197" name="Google Shape;197;p6"/>
          <p:cNvSpPr txBox="1"/>
          <p:nvPr>
            <p:ph idx="11" type="ftr"/>
          </p:nvPr>
        </p:nvSpPr>
        <p:spPr>
          <a:xfrm>
            <a:off x="2443049" y="6353176"/>
            <a:ext cx="7305900" cy="5048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Slow down education in the nature</a:t>
            </a:r>
            <a:endParaRPr/>
          </a:p>
          <a:p>
            <a:pPr indent="0" lvl="0" marL="0" rtl="0" algn="ctr">
              <a:lnSpc>
                <a:spcPct val="100000"/>
              </a:lnSpc>
              <a:spcBef>
                <a:spcPts val="0"/>
              </a:spcBef>
              <a:spcAft>
                <a:spcPts val="0"/>
              </a:spcAft>
              <a:buSzPts val="1400"/>
              <a:buNone/>
            </a:pPr>
            <a:r>
              <a:rPr lang="en-US"/>
              <a:t>Erasmus+ KA229</a:t>
            </a:r>
            <a:endParaRPr/>
          </a:p>
          <a:p>
            <a:pPr indent="0" lvl="0" marL="0" rtl="0" algn="ctr">
              <a:lnSpc>
                <a:spcPct val="100000"/>
              </a:lnSpc>
              <a:spcBef>
                <a:spcPts val="0"/>
              </a:spcBef>
              <a:spcAft>
                <a:spcPts val="0"/>
              </a:spcAft>
              <a:buSzPts val="1400"/>
              <a:buNone/>
            </a:pPr>
            <a:r>
              <a:rPr lang="en-US"/>
              <a:t>2020-2022</a:t>
            </a:r>
            <a:endParaRPr/>
          </a:p>
        </p:txBody>
      </p:sp>
      <p:pic>
        <p:nvPicPr>
          <p:cNvPr id="198" name="Google Shape;198;p6"/>
          <p:cNvPicPr preferRelativeResize="0"/>
          <p:nvPr/>
        </p:nvPicPr>
        <p:blipFill rotWithShape="1">
          <a:blip r:embed="rId3">
            <a:alphaModFix/>
          </a:blip>
          <a:srcRect b="0" l="0" r="0" t="0"/>
          <a:stretch/>
        </p:blipFill>
        <p:spPr>
          <a:xfrm>
            <a:off x="489166" y="596978"/>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99" name="Google Shape;199;p6"/>
          <p:cNvPicPr preferRelativeResize="0"/>
          <p:nvPr/>
        </p:nvPicPr>
        <p:blipFill rotWithShape="1">
          <a:blip r:embed="rId4">
            <a:alphaModFix/>
          </a:blip>
          <a:srcRect b="0" l="0" r="0" t="0"/>
          <a:stretch/>
        </p:blipFill>
        <p:spPr>
          <a:xfrm>
            <a:off x="9932870" y="711199"/>
            <a:ext cx="1595885" cy="8772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Gallery</a:t>
            </a:r>
            <a:endParaRPr/>
          </a:p>
        </p:txBody>
      </p:sp>
      <p:sp>
        <p:nvSpPr>
          <p:cNvPr id="205" name="Google Shape;205;p8"/>
          <p:cNvSpPr txBox="1"/>
          <p:nvPr>
            <p:ph idx="11" type="ftr"/>
          </p:nvPr>
        </p:nvSpPr>
        <p:spPr>
          <a:xfrm>
            <a:off x="2443049" y="6353176"/>
            <a:ext cx="7305900" cy="5048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Slow down education in the nature</a:t>
            </a:r>
            <a:endParaRPr/>
          </a:p>
          <a:p>
            <a:pPr indent="0" lvl="0" marL="0" rtl="0" algn="ctr">
              <a:lnSpc>
                <a:spcPct val="100000"/>
              </a:lnSpc>
              <a:spcBef>
                <a:spcPts val="0"/>
              </a:spcBef>
              <a:spcAft>
                <a:spcPts val="0"/>
              </a:spcAft>
              <a:buSzPts val="1400"/>
              <a:buNone/>
            </a:pPr>
            <a:r>
              <a:rPr lang="en-US"/>
              <a:t>Erasmus+ KA229</a:t>
            </a:r>
            <a:endParaRPr/>
          </a:p>
          <a:p>
            <a:pPr indent="0" lvl="0" marL="0" rtl="0" algn="ctr">
              <a:lnSpc>
                <a:spcPct val="100000"/>
              </a:lnSpc>
              <a:spcBef>
                <a:spcPts val="0"/>
              </a:spcBef>
              <a:spcAft>
                <a:spcPts val="0"/>
              </a:spcAft>
              <a:buSzPts val="1400"/>
              <a:buNone/>
            </a:pPr>
            <a:r>
              <a:rPr lang="en-US"/>
              <a:t>2020-2022</a:t>
            </a:r>
            <a:endParaRPr/>
          </a:p>
        </p:txBody>
      </p:sp>
      <p:pic>
        <p:nvPicPr>
          <p:cNvPr id="206" name="Google Shape;206;p8"/>
          <p:cNvPicPr preferRelativeResize="0"/>
          <p:nvPr/>
        </p:nvPicPr>
        <p:blipFill rotWithShape="1">
          <a:blip r:embed="rId3">
            <a:alphaModFix/>
          </a:blip>
          <a:srcRect b="0" l="0" r="0" t="0"/>
          <a:stretch/>
        </p:blipFill>
        <p:spPr>
          <a:xfrm>
            <a:off x="489166" y="596978"/>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07" name="Google Shape;207;p8"/>
          <p:cNvPicPr preferRelativeResize="0"/>
          <p:nvPr/>
        </p:nvPicPr>
        <p:blipFill rotWithShape="1">
          <a:blip r:embed="rId4">
            <a:alphaModFix/>
          </a:blip>
          <a:srcRect b="0" l="0" r="0" t="0"/>
          <a:stretch/>
        </p:blipFill>
        <p:spPr>
          <a:xfrm>
            <a:off x="9932870" y="711199"/>
            <a:ext cx="1595885" cy="877263"/>
          </a:xfrm>
          <a:prstGeom prst="rect">
            <a:avLst/>
          </a:prstGeom>
          <a:noFill/>
          <a:ln>
            <a:noFill/>
          </a:ln>
        </p:spPr>
      </p:pic>
      <p:pic>
        <p:nvPicPr>
          <p:cNvPr id="208" name="Google Shape;208;p8"/>
          <p:cNvPicPr preferRelativeResize="0"/>
          <p:nvPr/>
        </p:nvPicPr>
        <p:blipFill rotWithShape="1">
          <a:blip r:embed="rId5">
            <a:alphaModFix/>
          </a:blip>
          <a:srcRect b="0" l="0" r="0" t="0"/>
          <a:stretch/>
        </p:blipFill>
        <p:spPr>
          <a:xfrm>
            <a:off x="6184145" y="2656527"/>
            <a:ext cx="2082270" cy="3179679"/>
          </a:xfrm>
          <a:prstGeom prst="rect">
            <a:avLst/>
          </a:prstGeom>
          <a:noFill/>
          <a:ln>
            <a:noFill/>
          </a:ln>
        </p:spPr>
      </p:pic>
      <p:pic>
        <p:nvPicPr>
          <p:cNvPr id="209" name="Google Shape;209;p8"/>
          <p:cNvPicPr preferRelativeResize="0"/>
          <p:nvPr/>
        </p:nvPicPr>
        <p:blipFill rotWithShape="1">
          <a:blip r:embed="rId6">
            <a:alphaModFix/>
          </a:blip>
          <a:srcRect b="0" l="0" r="0" t="0"/>
          <a:stretch/>
        </p:blipFill>
        <p:spPr>
          <a:xfrm flipH="1">
            <a:off x="2982287" y="2556932"/>
            <a:ext cx="2017046" cy="3279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Gallery</a:t>
            </a:r>
            <a:endParaRPr/>
          </a:p>
        </p:txBody>
      </p:sp>
      <p:sp>
        <p:nvSpPr>
          <p:cNvPr id="215" name="Google Shape;215;p7"/>
          <p:cNvSpPr txBox="1"/>
          <p:nvPr>
            <p:ph idx="11" type="ftr"/>
          </p:nvPr>
        </p:nvSpPr>
        <p:spPr>
          <a:xfrm>
            <a:off x="2443049" y="6353176"/>
            <a:ext cx="7305900" cy="5048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Slow down education in the nature</a:t>
            </a:r>
            <a:endParaRPr/>
          </a:p>
          <a:p>
            <a:pPr indent="0" lvl="0" marL="0" rtl="0" algn="ctr">
              <a:lnSpc>
                <a:spcPct val="100000"/>
              </a:lnSpc>
              <a:spcBef>
                <a:spcPts val="0"/>
              </a:spcBef>
              <a:spcAft>
                <a:spcPts val="0"/>
              </a:spcAft>
              <a:buSzPts val="1400"/>
              <a:buNone/>
            </a:pPr>
            <a:r>
              <a:rPr lang="en-US"/>
              <a:t>Erasmus+ KA229</a:t>
            </a:r>
            <a:endParaRPr/>
          </a:p>
          <a:p>
            <a:pPr indent="0" lvl="0" marL="0" rtl="0" algn="ctr">
              <a:lnSpc>
                <a:spcPct val="100000"/>
              </a:lnSpc>
              <a:spcBef>
                <a:spcPts val="0"/>
              </a:spcBef>
              <a:spcAft>
                <a:spcPts val="0"/>
              </a:spcAft>
              <a:buSzPts val="1400"/>
              <a:buNone/>
            </a:pPr>
            <a:r>
              <a:rPr lang="en-US"/>
              <a:t>2020-2022</a:t>
            </a:r>
            <a:endParaRPr/>
          </a:p>
        </p:txBody>
      </p:sp>
      <p:pic>
        <p:nvPicPr>
          <p:cNvPr id="216" name="Google Shape;216;p7"/>
          <p:cNvPicPr preferRelativeResize="0"/>
          <p:nvPr/>
        </p:nvPicPr>
        <p:blipFill rotWithShape="1">
          <a:blip r:embed="rId3">
            <a:alphaModFix/>
          </a:blip>
          <a:srcRect b="0" l="0" r="0" t="0"/>
          <a:stretch/>
        </p:blipFill>
        <p:spPr>
          <a:xfrm>
            <a:off x="489166" y="596978"/>
            <a:ext cx="1953883" cy="121632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17" name="Google Shape;217;p7"/>
          <p:cNvPicPr preferRelativeResize="0"/>
          <p:nvPr/>
        </p:nvPicPr>
        <p:blipFill rotWithShape="1">
          <a:blip r:embed="rId4">
            <a:alphaModFix/>
          </a:blip>
          <a:srcRect b="0" l="0" r="0" t="0"/>
          <a:stretch/>
        </p:blipFill>
        <p:spPr>
          <a:xfrm>
            <a:off x="9932870" y="711199"/>
            <a:ext cx="1595885" cy="877263"/>
          </a:xfrm>
          <a:prstGeom prst="rect">
            <a:avLst/>
          </a:prstGeom>
          <a:noFill/>
          <a:ln>
            <a:noFill/>
          </a:ln>
        </p:spPr>
      </p:pic>
      <p:pic>
        <p:nvPicPr>
          <p:cNvPr id="218" name="Google Shape;218;p7"/>
          <p:cNvPicPr preferRelativeResize="0"/>
          <p:nvPr/>
        </p:nvPicPr>
        <p:blipFill rotWithShape="1">
          <a:blip r:embed="rId5">
            <a:alphaModFix/>
          </a:blip>
          <a:srcRect b="0" l="0" r="0" t="0"/>
          <a:stretch/>
        </p:blipFill>
        <p:spPr>
          <a:xfrm>
            <a:off x="2443049" y="2556932"/>
            <a:ext cx="6705600" cy="30221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2021-04-06T09:30:58Z</dcterms:created>
  <dc:creator>user2</dc:creator>
</cp:coreProperties>
</file>