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6" r:id="rId2"/>
    <p:sldId id="259" r:id="rId3"/>
    <p:sldId id="257" r:id="rId4"/>
    <p:sldId id="258"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65436D-D452-4EBE-907B-56FF66126C15}" type="datetimeFigureOut">
              <a:rPr lang="en-US" smtClean="0"/>
              <a:t>25-Feb-22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5C0C3DA-82F7-4B5F-8EDB-5C2C8EA5FDF2}" type="slidenum">
              <a:rPr lang="en-US" smtClean="0"/>
              <a:t>‹#›</a:t>
            </a:fld>
            <a:endParaRPr lang="en-US"/>
          </a:p>
        </p:txBody>
      </p:sp>
    </p:spTree>
    <p:extLst>
      <p:ext uri="{BB962C8B-B14F-4D97-AF65-F5344CB8AC3E}">
        <p14:creationId xmlns:p14="http://schemas.microsoft.com/office/powerpoint/2010/main" val="2544669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5436D-D452-4EBE-907B-56FF66126C15}" type="datetimeFigureOut">
              <a:rPr lang="en-US" smtClean="0"/>
              <a:t>25-Feb-22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5C0C3DA-82F7-4B5F-8EDB-5C2C8EA5FDF2}" type="slidenum">
              <a:rPr lang="en-US" smtClean="0"/>
              <a:t>‹#›</a:t>
            </a:fld>
            <a:endParaRPr lang="en-US"/>
          </a:p>
        </p:txBody>
      </p:sp>
    </p:spTree>
    <p:extLst>
      <p:ext uri="{BB962C8B-B14F-4D97-AF65-F5344CB8AC3E}">
        <p14:creationId xmlns:p14="http://schemas.microsoft.com/office/powerpoint/2010/main" val="2891529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5436D-D452-4EBE-907B-56FF66126C15}" type="datetimeFigureOut">
              <a:rPr lang="en-US" smtClean="0"/>
              <a:t>25-Feb-22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5C0C3DA-82F7-4B5F-8EDB-5C2C8EA5FDF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6296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765436D-D452-4EBE-907B-56FF66126C15}" type="datetimeFigureOut">
              <a:rPr lang="en-US" smtClean="0"/>
              <a:t>25-Feb-22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5C0C3DA-82F7-4B5F-8EDB-5C2C8EA5FDF2}" type="slidenum">
              <a:rPr lang="en-US" smtClean="0"/>
              <a:t>‹#›</a:t>
            </a:fld>
            <a:endParaRPr lang="en-US"/>
          </a:p>
        </p:txBody>
      </p:sp>
    </p:spTree>
    <p:extLst>
      <p:ext uri="{BB962C8B-B14F-4D97-AF65-F5344CB8AC3E}">
        <p14:creationId xmlns:p14="http://schemas.microsoft.com/office/powerpoint/2010/main" val="2352726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765436D-D452-4EBE-907B-56FF66126C15}" type="datetimeFigureOut">
              <a:rPr lang="en-US" smtClean="0"/>
              <a:t>25-Feb-22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5C0C3DA-82F7-4B5F-8EDB-5C2C8EA5FDF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0117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765436D-D452-4EBE-907B-56FF66126C15}" type="datetimeFigureOut">
              <a:rPr lang="en-US" smtClean="0"/>
              <a:t>25-Feb-22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5C0C3DA-82F7-4B5F-8EDB-5C2C8EA5FDF2}" type="slidenum">
              <a:rPr lang="en-US" smtClean="0"/>
              <a:t>‹#›</a:t>
            </a:fld>
            <a:endParaRPr lang="en-US"/>
          </a:p>
        </p:txBody>
      </p:sp>
    </p:spTree>
    <p:extLst>
      <p:ext uri="{BB962C8B-B14F-4D97-AF65-F5344CB8AC3E}">
        <p14:creationId xmlns:p14="http://schemas.microsoft.com/office/powerpoint/2010/main" val="1932544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5436D-D452-4EBE-907B-56FF66126C15}" type="datetimeFigureOut">
              <a:rPr lang="en-US" smtClean="0"/>
              <a:t>25-Feb-22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5C0C3DA-82F7-4B5F-8EDB-5C2C8EA5FDF2}" type="slidenum">
              <a:rPr lang="en-US" smtClean="0"/>
              <a:t>‹#›</a:t>
            </a:fld>
            <a:endParaRPr lang="en-US"/>
          </a:p>
        </p:txBody>
      </p:sp>
    </p:spTree>
    <p:extLst>
      <p:ext uri="{BB962C8B-B14F-4D97-AF65-F5344CB8AC3E}">
        <p14:creationId xmlns:p14="http://schemas.microsoft.com/office/powerpoint/2010/main" val="1579203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5436D-D452-4EBE-907B-56FF66126C15}" type="datetimeFigureOut">
              <a:rPr lang="en-US" smtClean="0"/>
              <a:t>25-Feb-22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5C0C3DA-82F7-4B5F-8EDB-5C2C8EA5FDF2}" type="slidenum">
              <a:rPr lang="en-US" smtClean="0"/>
              <a:t>‹#›</a:t>
            </a:fld>
            <a:endParaRPr lang="en-US"/>
          </a:p>
        </p:txBody>
      </p:sp>
    </p:spTree>
    <p:extLst>
      <p:ext uri="{BB962C8B-B14F-4D97-AF65-F5344CB8AC3E}">
        <p14:creationId xmlns:p14="http://schemas.microsoft.com/office/powerpoint/2010/main" val="285307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5436D-D452-4EBE-907B-56FF66126C15}" type="datetimeFigureOut">
              <a:rPr lang="en-US" smtClean="0"/>
              <a:t>25-Feb-22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5C0C3DA-82F7-4B5F-8EDB-5C2C8EA5FDF2}" type="slidenum">
              <a:rPr lang="en-US" smtClean="0"/>
              <a:t>‹#›</a:t>
            </a:fld>
            <a:endParaRPr lang="en-US"/>
          </a:p>
        </p:txBody>
      </p:sp>
    </p:spTree>
    <p:extLst>
      <p:ext uri="{BB962C8B-B14F-4D97-AF65-F5344CB8AC3E}">
        <p14:creationId xmlns:p14="http://schemas.microsoft.com/office/powerpoint/2010/main" val="199863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5436D-D452-4EBE-907B-56FF66126C15}" type="datetimeFigureOut">
              <a:rPr lang="en-US" smtClean="0"/>
              <a:t>25-Feb-22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5C0C3DA-82F7-4B5F-8EDB-5C2C8EA5FDF2}" type="slidenum">
              <a:rPr lang="en-US" smtClean="0"/>
              <a:t>‹#›</a:t>
            </a:fld>
            <a:endParaRPr lang="en-US"/>
          </a:p>
        </p:txBody>
      </p:sp>
    </p:spTree>
    <p:extLst>
      <p:ext uri="{BB962C8B-B14F-4D97-AF65-F5344CB8AC3E}">
        <p14:creationId xmlns:p14="http://schemas.microsoft.com/office/powerpoint/2010/main" val="351272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65436D-D452-4EBE-907B-56FF66126C15}" type="datetimeFigureOut">
              <a:rPr lang="en-US" smtClean="0"/>
              <a:t>25-Feb-22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5C0C3DA-82F7-4B5F-8EDB-5C2C8EA5FDF2}" type="slidenum">
              <a:rPr lang="en-US" smtClean="0"/>
              <a:t>‹#›</a:t>
            </a:fld>
            <a:endParaRPr lang="en-US"/>
          </a:p>
        </p:txBody>
      </p:sp>
    </p:spTree>
    <p:extLst>
      <p:ext uri="{BB962C8B-B14F-4D97-AF65-F5344CB8AC3E}">
        <p14:creationId xmlns:p14="http://schemas.microsoft.com/office/powerpoint/2010/main" val="385665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65436D-D452-4EBE-907B-56FF66126C15}" type="datetimeFigureOut">
              <a:rPr lang="en-US" smtClean="0"/>
              <a:t>25-Feb-22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5C0C3DA-82F7-4B5F-8EDB-5C2C8EA5FDF2}" type="slidenum">
              <a:rPr lang="en-US" smtClean="0"/>
              <a:t>‹#›</a:t>
            </a:fld>
            <a:endParaRPr lang="en-US"/>
          </a:p>
        </p:txBody>
      </p:sp>
    </p:spTree>
    <p:extLst>
      <p:ext uri="{BB962C8B-B14F-4D97-AF65-F5344CB8AC3E}">
        <p14:creationId xmlns:p14="http://schemas.microsoft.com/office/powerpoint/2010/main" val="254273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65436D-D452-4EBE-907B-56FF66126C15}" type="datetimeFigureOut">
              <a:rPr lang="en-US" smtClean="0"/>
              <a:t>25-Feb-22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5C0C3DA-82F7-4B5F-8EDB-5C2C8EA5FDF2}" type="slidenum">
              <a:rPr lang="en-US" smtClean="0"/>
              <a:t>‹#›</a:t>
            </a:fld>
            <a:endParaRPr lang="en-US"/>
          </a:p>
        </p:txBody>
      </p:sp>
    </p:spTree>
    <p:extLst>
      <p:ext uri="{BB962C8B-B14F-4D97-AF65-F5344CB8AC3E}">
        <p14:creationId xmlns:p14="http://schemas.microsoft.com/office/powerpoint/2010/main" val="383319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5436D-D452-4EBE-907B-56FF66126C15}" type="datetimeFigureOut">
              <a:rPr lang="en-US" smtClean="0"/>
              <a:t>25-Feb-22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5C0C3DA-82F7-4B5F-8EDB-5C2C8EA5FDF2}" type="slidenum">
              <a:rPr lang="en-US" smtClean="0"/>
              <a:t>‹#›</a:t>
            </a:fld>
            <a:endParaRPr lang="en-US"/>
          </a:p>
        </p:txBody>
      </p:sp>
    </p:spTree>
    <p:extLst>
      <p:ext uri="{BB962C8B-B14F-4D97-AF65-F5344CB8AC3E}">
        <p14:creationId xmlns:p14="http://schemas.microsoft.com/office/powerpoint/2010/main" val="3014170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65436D-D452-4EBE-907B-56FF66126C15}" type="datetimeFigureOut">
              <a:rPr lang="en-US" smtClean="0"/>
              <a:t>25-Feb-22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5C0C3DA-82F7-4B5F-8EDB-5C2C8EA5FDF2}" type="slidenum">
              <a:rPr lang="en-US" smtClean="0"/>
              <a:t>‹#›</a:t>
            </a:fld>
            <a:endParaRPr lang="en-US"/>
          </a:p>
        </p:txBody>
      </p:sp>
    </p:spTree>
    <p:extLst>
      <p:ext uri="{BB962C8B-B14F-4D97-AF65-F5344CB8AC3E}">
        <p14:creationId xmlns:p14="http://schemas.microsoft.com/office/powerpoint/2010/main" val="344088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65436D-D452-4EBE-907B-56FF66126C15}" type="datetimeFigureOut">
              <a:rPr lang="en-US" smtClean="0"/>
              <a:t>25-Feb-22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5C0C3DA-82F7-4B5F-8EDB-5C2C8EA5FDF2}" type="slidenum">
              <a:rPr lang="en-US" smtClean="0"/>
              <a:t>‹#›</a:t>
            </a:fld>
            <a:endParaRPr lang="en-US"/>
          </a:p>
        </p:txBody>
      </p:sp>
    </p:spTree>
    <p:extLst>
      <p:ext uri="{BB962C8B-B14F-4D97-AF65-F5344CB8AC3E}">
        <p14:creationId xmlns:p14="http://schemas.microsoft.com/office/powerpoint/2010/main" val="256593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765436D-D452-4EBE-907B-56FF66126C15}" type="datetimeFigureOut">
              <a:rPr lang="en-US" smtClean="0"/>
              <a:t>25-Feb-22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5C0C3DA-82F7-4B5F-8EDB-5C2C8EA5FDF2}" type="slidenum">
              <a:rPr lang="en-US" smtClean="0"/>
              <a:t>‹#›</a:t>
            </a:fld>
            <a:endParaRPr lang="en-US"/>
          </a:p>
        </p:txBody>
      </p:sp>
    </p:spTree>
    <p:extLst>
      <p:ext uri="{BB962C8B-B14F-4D97-AF65-F5344CB8AC3E}">
        <p14:creationId xmlns:p14="http://schemas.microsoft.com/office/powerpoint/2010/main" val="99954852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domain.com.au/news/cheap-properties-seven-homes-under-300000-that-you-can-buy-right-now-1041477/" TargetMode="External"/><Relationship Id="rId7" Type="http://schemas.openxmlformats.org/officeDocument/2006/relationships/hyperlink" Target="https://solidarnost.redcross.org.mk/" TargetMode="External"/><Relationship Id="rId2" Type="http://schemas.openxmlformats.org/officeDocument/2006/relationships/hyperlink" Target="https://en.wikipedia.org/wiki/Stanford_University" TargetMode="External"/><Relationship Id="rId1" Type="http://schemas.openxmlformats.org/officeDocument/2006/relationships/slideLayout" Target="../slideLayouts/slideLayout2.xml"/><Relationship Id="rId6" Type="http://schemas.openxmlformats.org/officeDocument/2006/relationships/hyperlink" Target="https://www.jeep.com/wrangler/wrangler-4xe.html" TargetMode="External"/><Relationship Id="rId5" Type="http://schemas.openxmlformats.org/officeDocument/2006/relationships/hyperlink" Target="https://www.edreams.com/travel/?locale=en_GB#results/type=R;dep=2022-04-29;from=SKP;to=PAR;ret=2022-05-05;internalSearch=true" TargetMode="External"/><Relationship Id="rId4" Type="http://schemas.openxmlformats.org/officeDocument/2006/relationships/hyperlink" Target="https://www.booking.com/hotel/fr" TargetMode="External"/><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667" y="2879387"/>
            <a:ext cx="8915399" cy="1579185"/>
          </a:xfrm>
        </p:spPr>
        <p:txBody>
          <a:bodyPr>
            <a:normAutofit/>
          </a:bodyPr>
          <a:lstStyle/>
          <a:p>
            <a:r>
              <a:rPr lang="en-US" sz="5400" b="1" dirty="0"/>
              <a:t>The Million Dollar Project</a:t>
            </a:r>
            <a:r>
              <a:rPr lang="en-US" sz="5400" dirty="0"/>
              <a:t/>
            </a:r>
            <a:br>
              <a:rPr lang="en-US" sz="5400" dirty="0"/>
            </a:br>
            <a:r>
              <a:rPr lang="en-US" sz="2400" dirty="0"/>
              <a:t>STEM project</a:t>
            </a:r>
          </a:p>
        </p:txBody>
      </p:sp>
      <p:sp>
        <p:nvSpPr>
          <p:cNvPr id="5" name="Text Placeholder 4"/>
          <p:cNvSpPr>
            <a:spLocks noGrp="1"/>
          </p:cNvSpPr>
          <p:nvPr>
            <p:ph type="body" idx="1"/>
          </p:nvPr>
        </p:nvSpPr>
        <p:spPr>
          <a:xfrm>
            <a:off x="2272145" y="4294909"/>
            <a:ext cx="4239491" cy="2299855"/>
          </a:xfrm>
        </p:spPr>
        <p:txBody>
          <a:bodyPr>
            <a:normAutofit fontScale="92500" lnSpcReduction="10000"/>
          </a:bodyPr>
          <a:lstStyle/>
          <a:p>
            <a:r>
              <a:rPr lang="en-US" sz="1600" b="1" dirty="0">
                <a:solidFill>
                  <a:schemeClr val="tx1"/>
                </a:solidFill>
              </a:rPr>
              <a:t>Team members</a:t>
            </a:r>
            <a:r>
              <a:rPr lang="mk-MK" sz="1600" b="1" dirty="0">
                <a:solidFill>
                  <a:schemeClr val="tx1"/>
                </a:solidFill>
              </a:rPr>
              <a:t>:</a:t>
            </a:r>
            <a:r>
              <a:rPr lang="en-US" sz="1600" b="1" dirty="0">
                <a:solidFill>
                  <a:schemeClr val="tx1"/>
                </a:solidFill>
              </a:rPr>
              <a:t>                                      </a:t>
            </a:r>
          </a:p>
          <a:p>
            <a:r>
              <a:rPr lang="en-US" sz="1600" dirty="0">
                <a:solidFill>
                  <a:srgbClr val="FF0000"/>
                </a:solidFill>
              </a:rPr>
              <a:t>Jovana </a:t>
            </a:r>
            <a:r>
              <a:rPr lang="en-US" sz="1600" dirty="0" err="1">
                <a:solidFill>
                  <a:srgbClr val="FF0000"/>
                </a:solidFill>
              </a:rPr>
              <a:t>Nikolovska</a:t>
            </a:r>
            <a:r>
              <a:rPr lang="en-US" sz="1600" dirty="0">
                <a:solidFill>
                  <a:srgbClr val="FF0000"/>
                </a:solidFill>
              </a:rPr>
              <a:t> 8</a:t>
            </a:r>
            <a:r>
              <a:rPr lang="en-US" sz="1600" baseline="30000" dirty="0">
                <a:solidFill>
                  <a:srgbClr val="FF0000"/>
                </a:solidFill>
              </a:rPr>
              <a:t>th</a:t>
            </a:r>
            <a:r>
              <a:rPr lang="en-US" sz="1600" dirty="0">
                <a:solidFill>
                  <a:srgbClr val="FF0000"/>
                </a:solidFill>
              </a:rPr>
              <a:t> grade</a:t>
            </a:r>
            <a:r>
              <a:rPr lang="mk-MK" sz="1600" dirty="0">
                <a:solidFill>
                  <a:srgbClr val="FF0000"/>
                </a:solidFill>
              </a:rPr>
              <a:t>                    </a:t>
            </a:r>
            <a:endParaRPr lang="en-US" sz="1600" dirty="0">
              <a:solidFill>
                <a:srgbClr val="FF0000"/>
              </a:solidFill>
            </a:endParaRPr>
          </a:p>
          <a:p>
            <a:r>
              <a:rPr lang="en-US" sz="1600" dirty="0">
                <a:solidFill>
                  <a:srgbClr val="FF0000"/>
                </a:solidFill>
              </a:rPr>
              <a:t>Simona </a:t>
            </a:r>
            <a:r>
              <a:rPr lang="en-US" sz="1600" dirty="0" err="1">
                <a:solidFill>
                  <a:srgbClr val="FF0000"/>
                </a:solidFill>
              </a:rPr>
              <a:t>Grashkoska</a:t>
            </a:r>
            <a:r>
              <a:rPr lang="en-US" sz="1600" dirty="0">
                <a:solidFill>
                  <a:srgbClr val="FF0000"/>
                </a:solidFill>
              </a:rPr>
              <a:t> 7</a:t>
            </a:r>
            <a:r>
              <a:rPr lang="en-US" sz="1600" baseline="30000" dirty="0">
                <a:solidFill>
                  <a:srgbClr val="FF0000"/>
                </a:solidFill>
              </a:rPr>
              <a:t>th</a:t>
            </a:r>
            <a:r>
              <a:rPr lang="en-US" sz="1600" dirty="0">
                <a:solidFill>
                  <a:srgbClr val="FF0000"/>
                </a:solidFill>
              </a:rPr>
              <a:t> grade</a:t>
            </a:r>
          </a:p>
          <a:p>
            <a:r>
              <a:rPr lang="en-US" sz="1600" dirty="0" err="1">
                <a:solidFill>
                  <a:srgbClr val="FF0000"/>
                </a:solidFill>
              </a:rPr>
              <a:t>Teodora</a:t>
            </a:r>
            <a:r>
              <a:rPr lang="en-US" sz="1600" dirty="0">
                <a:solidFill>
                  <a:srgbClr val="FF0000"/>
                </a:solidFill>
              </a:rPr>
              <a:t> </a:t>
            </a:r>
            <a:r>
              <a:rPr lang="en-US" sz="1600" dirty="0" err="1">
                <a:solidFill>
                  <a:srgbClr val="FF0000"/>
                </a:solidFill>
              </a:rPr>
              <a:t>Jovanovska</a:t>
            </a:r>
            <a:r>
              <a:rPr lang="en-US" sz="1600" dirty="0">
                <a:solidFill>
                  <a:srgbClr val="FF0000"/>
                </a:solidFill>
              </a:rPr>
              <a:t> 6</a:t>
            </a:r>
            <a:r>
              <a:rPr lang="en-US" sz="1600" baseline="30000" dirty="0">
                <a:solidFill>
                  <a:srgbClr val="FF0000"/>
                </a:solidFill>
              </a:rPr>
              <a:t>th</a:t>
            </a:r>
            <a:r>
              <a:rPr lang="en-US" sz="1600" dirty="0">
                <a:solidFill>
                  <a:srgbClr val="FF0000"/>
                </a:solidFill>
              </a:rPr>
              <a:t> grade                 </a:t>
            </a:r>
          </a:p>
          <a:p>
            <a:r>
              <a:rPr lang="en-US" sz="1600" dirty="0">
                <a:solidFill>
                  <a:srgbClr val="FF0000"/>
                </a:solidFill>
              </a:rPr>
              <a:t>Angela </a:t>
            </a:r>
            <a:r>
              <a:rPr lang="en-US" sz="1600" dirty="0" err="1">
                <a:solidFill>
                  <a:srgbClr val="FF0000"/>
                </a:solidFill>
              </a:rPr>
              <a:t>Krstevska</a:t>
            </a:r>
            <a:r>
              <a:rPr lang="en-US" sz="1600" dirty="0">
                <a:solidFill>
                  <a:srgbClr val="FF0000"/>
                </a:solidFill>
              </a:rPr>
              <a:t> 6</a:t>
            </a:r>
            <a:r>
              <a:rPr lang="en-US" sz="1600" baseline="30000" dirty="0">
                <a:solidFill>
                  <a:srgbClr val="FF0000"/>
                </a:solidFill>
              </a:rPr>
              <a:t>th</a:t>
            </a:r>
            <a:r>
              <a:rPr lang="en-US" sz="1600" dirty="0">
                <a:solidFill>
                  <a:srgbClr val="FF0000"/>
                </a:solidFill>
              </a:rPr>
              <a:t> grade</a:t>
            </a:r>
          </a:p>
          <a:p>
            <a:r>
              <a:rPr lang="en-US" sz="1600" b="1" dirty="0">
                <a:solidFill>
                  <a:schemeClr val="tx1"/>
                </a:solidFill>
              </a:rPr>
              <a:t>Teacher mentor</a:t>
            </a:r>
            <a:r>
              <a:rPr lang="mk-MK" sz="1600" b="1" dirty="0">
                <a:solidFill>
                  <a:schemeClr val="tx1"/>
                </a:solidFill>
              </a:rPr>
              <a:t>: </a:t>
            </a:r>
            <a:endParaRPr lang="en-US" sz="1600" b="1" dirty="0">
              <a:solidFill>
                <a:schemeClr val="tx1"/>
              </a:solidFill>
            </a:endParaRPr>
          </a:p>
          <a:p>
            <a:r>
              <a:rPr lang="en-US" sz="1600" dirty="0">
                <a:solidFill>
                  <a:srgbClr val="FF0000"/>
                </a:solidFill>
              </a:rPr>
              <a:t>Daniela </a:t>
            </a:r>
            <a:r>
              <a:rPr lang="en-US" sz="1600" dirty="0" err="1">
                <a:solidFill>
                  <a:srgbClr val="FF0000"/>
                </a:solidFill>
              </a:rPr>
              <a:t>Davkovska</a:t>
            </a:r>
            <a:endParaRPr lang="en-US" sz="1600" dirty="0">
              <a:solidFill>
                <a:srgbClr val="FF0000"/>
              </a:solidFill>
            </a:endParaRPr>
          </a:p>
        </p:txBody>
      </p:sp>
      <p:pic>
        <p:nvPicPr>
          <p:cNvPr id="4" name="Picture 3" descr="Download Of Dollars Bundles Picture Free Download PNG H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0330" y="3863311"/>
            <a:ext cx="4765963" cy="2925414"/>
          </a:xfrm>
          <a:prstGeom prst="rect">
            <a:avLst/>
          </a:prstGeom>
        </p:spPr>
      </p:pic>
      <p:sp>
        <p:nvSpPr>
          <p:cNvPr id="6" name="TextBox 5"/>
          <p:cNvSpPr txBox="1"/>
          <p:nvPr/>
        </p:nvSpPr>
        <p:spPr>
          <a:xfrm>
            <a:off x="1733694" y="1933866"/>
            <a:ext cx="8870372" cy="830997"/>
          </a:xfrm>
          <a:prstGeom prst="rect">
            <a:avLst/>
          </a:prstGeom>
          <a:noFill/>
        </p:spPr>
        <p:txBody>
          <a:bodyPr wrap="square" rtlCol="0">
            <a:spAutoFit/>
          </a:bodyPr>
          <a:lstStyle/>
          <a:p>
            <a:r>
              <a:rPr lang="en-US" sz="2400" dirty="0"/>
              <a:t>Erasmus + KA229 project </a:t>
            </a:r>
            <a:r>
              <a:rPr lang="mk-MK" sz="2400" dirty="0"/>
              <a:t>“</a:t>
            </a:r>
            <a:r>
              <a:rPr lang="en-US" sz="2400" dirty="0"/>
              <a:t>Slow down education in nature</a:t>
            </a:r>
            <a:r>
              <a:rPr lang="mk-MK" sz="2400" dirty="0"/>
              <a:t>“</a:t>
            </a:r>
            <a:endParaRPr lang="en-US" sz="2400" dirty="0"/>
          </a:p>
          <a:p>
            <a:pPr algn="ctr"/>
            <a:r>
              <a:rPr lang="en-US" sz="2400" dirty="0"/>
              <a:t>OOU </a:t>
            </a:r>
            <a:r>
              <a:rPr lang="mk-MK" sz="2400" dirty="0"/>
              <a:t>“</a:t>
            </a:r>
            <a:r>
              <a:rPr lang="en-US" sz="2400" dirty="0" err="1"/>
              <a:t>Lazo</a:t>
            </a:r>
            <a:r>
              <a:rPr lang="en-US" sz="2400" dirty="0"/>
              <a:t> </a:t>
            </a:r>
            <a:r>
              <a:rPr lang="en-US" sz="2400" dirty="0" err="1"/>
              <a:t>Angelovski</a:t>
            </a:r>
            <a:r>
              <a:rPr lang="mk-MK" sz="2400" dirty="0"/>
              <a:t>“ - </a:t>
            </a:r>
            <a:r>
              <a:rPr lang="en-US" sz="2400" dirty="0"/>
              <a:t>Skopje</a:t>
            </a:r>
          </a:p>
        </p:txBody>
      </p:sp>
      <p:pic>
        <p:nvPicPr>
          <p:cNvPr id="7" name="Google Shape;131;p13"/>
          <p:cNvPicPr preferRelativeResize="0"/>
          <p:nvPr/>
        </p:nvPicPr>
        <p:blipFill rotWithShape="1">
          <a:blip r:embed="rId3">
            <a:alphaModFix/>
          </a:blip>
          <a:srcRect/>
          <a:stretch/>
        </p:blipFill>
        <p:spPr>
          <a:xfrm>
            <a:off x="4805940" y="366702"/>
            <a:ext cx="2467696" cy="1462674"/>
          </a:xfrm>
          <a:prstGeom prst="roundRect">
            <a:avLst>
              <a:gd name="adj" fmla="val 16667"/>
            </a:avLst>
          </a:prstGeom>
          <a:noFill/>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3846277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searches</a:t>
            </a:r>
          </a:p>
        </p:txBody>
      </p:sp>
      <p:sp>
        <p:nvSpPr>
          <p:cNvPr id="3" name="Content Placeholder 2"/>
          <p:cNvSpPr>
            <a:spLocks noGrp="1"/>
          </p:cNvSpPr>
          <p:nvPr>
            <p:ph idx="1"/>
          </p:nvPr>
        </p:nvSpPr>
        <p:spPr>
          <a:xfrm>
            <a:off x="1396223" y="1364671"/>
            <a:ext cx="8915400" cy="5313219"/>
          </a:xfrm>
        </p:spPr>
        <p:txBody>
          <a:bodyPr>
            <a:normAutofit/>
          </a:bodyPr>
          <a:lstStyle/>
          <a:p>
            <a:r>
              <a:rPr lang="en-US" sz="1200" dirty="0">
                <a:hlinkClick r:id="rId2"/>
              </a:rPr>
              <a:t>https://en.wikipedia.org/wiki/Stanford_University</a:t>
            </a:r>
            <a:endParaRPr lang="en-US" sz="1200" dirty="0"/>
          </a:p>
          <a:p>
            <a:r>
              <a:rPr lang="en-US" sz="1200" dirty="0">
                <a:hlinkClick r:id="rId3"/>
              </a:rPr>
              <a:t>https://www.domain.com.au/news/cheap-properties-seven-homes-under-300000-that-you-can-buy-right-now-1041477/</a:t>
            </a:r>
            <a:endParaRPr lang="en-US" sz="1200" dirty="0"/>
          </a:p>
          <a:p>
            <a:r>
              <a:rPr lang="en-US" sz="1200" dirty="0">
                <a:hlinkClick r:id="rId4"/>
              </a:rPr>
              <a:t>https://www.booking.com/hotel/fr</a:t>
            </a:r>
            <a:endParaRPr lang="en-US" sz="1200" dirty="0"/>
          </a:p>
          <a:p>
            <a:r>
              <a:rPr lang="en-US" sz="1200" dirty="0">
                <a:hlinkClick r:id="rId5"/>
              </a:rPr>
              <a:t>https://www.edreams.com/travel/?locale=en_GB#results/type=R;dep=2022-04-29;from=SKP;to=PAR;ret=2022-05-05;internalSearch=true</a:t>
            </a:r>
            <a:endParaRPr lang="en-US" sz="1200" dirty="0"/>
          </a:p>
          <a:p>
            <a:r>
              <a:rPr lang="en-US" sz="1200" dirty="0">
                <a:hlinkClick r:id="rId6"/>
              </a:rPr>
              <a:t>https://www.jeep.com/wrangler/wrangler-4xe.html</a:t>
            </a:r>
            <a:endParaRPr lang="en-US" sz="1200" dirty="0"/>
          </a:p>
          <a:p>
            <a:r>
              <a:rPr lang="en-US" sz="1200" dirty="0">
                <a:hlinkClick r:id="rId7"/>
              </a:rPr>
              <a:t>https://solidarnost.redcross.org.mk</a:t>
            </a:r>
            <a:r>
              <a:rPr lang="en-US" sz="1200" dirty="0" smtClean="0">
                <a:hlinkClick r:id="rId7"/>
              </a:rPr>
              <a:t>/</a:t>
            </a:r>
            <a:endParaRPr lang="en-US" sz="1200" dirty="0" smtClean="0"/>
          </a:p>
          <a:p>
            <a:endParaRPr lang="en-US" sz="1200" dirty="0" smtClean="0"/>
          </a:p>
          <a:p>
            <a:endParaRPr lang="en-US" sz="1200" dirty="0"/>
          </a:p>
          <a:p>
            <a:endParaRPr lang="en-US" sz="1200" dirty="0"/>
          </a:p>
          <a:p>
            <a:endParaRPr lang="en-US" sz="1200" dirty="0" smtClean="0"/>
          </a:p>
          <a:p>
            <a:endParaRPr lang="en-US" sz="1200" dirty="0"/>
          </a:p>
          <a:p>
            <a:endParaRPr lang="en-US" dirty="0"/>
          </a:p>
          <a:p>
            <a:pPr marL="0" indent="0">
              <a:buNone/>
            </a:pPr>
            <a:endParaRPr lang="en-US" dirty="0"/>
          </a:p>
          <a:p>
            <a:pPr marL="0" indent="0">
              <a:buNone/>
            </a:pPr>
            <a:r>
              <a:rPr lang="en-US" sz="3600" b="1" i="1" dirty="0">
                <a:latin typeface="Algerian" panose="04020705040A02060702" pitchFamily="82" charset="0"/>
              </a:rPr>
              <a:t>      Thank you for your attention! </a:t>
            </a:r>
          </a:p>
          <a:p>
            <a:endParaRPr lang="en-US" dirty="0"/>
          </a:p>
        </p:txBody>
      </p:sp>
      <p:pic>
        <p:nvPicPr>
          <p:cNvPr id="4" name="Picture 3" descr="Download Of Dollars Bundles Picture Free Download PNG HD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73352" y="609604"/>
            <a:ext cx="1876543" cy="1151848"/>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0431" y="3657299"/>
            <a:ext cx="2738337" cy="2300155"/>
          </a:xfrm>
          <a:prstGeom prst="rect">
            <a:avLst/>
          </a:prstGeom>
        </p:spPr>
      </p:pic>
    </p:spTree>
    <p:extLst>
      <p:ext uri="{BB962C8B-B14F-4D97-AF65-F5344CB8AC3E}">
        <p14:creationId xmlns:p14="http://schemas.microsoft.com/office/powerpoint/2010/main" val="54023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6618" y="831272"/>
            <a:ext cx="9467994" cy="5347855"/>
          </a:xfrm>
        </p:spPr>
        <p:txBody>
          <a:bodyPr>
            <a:normAutofit lnSpcReduction="10000"/>
          </a:bodyPr>
          <a:lstStyle/>
          <a:p>
            <a:r>
              <a:rPr lang="en-US" sz="2400" b="1" dirty="0">
                <a:solidFill>
                  <a:srgbClr val="C00000"/>
                </a:solidFill>
              </a:rPr>
              <a:t>Project description </a:t>
            </a:r>
            <a:endParaRPr lang="en-US" sz="2400" dirty="0">
              <a:solidFill>
                <a:srgbClr val="C00000"/>
              </a:solidFill>
            </a:endParaRPr>
          </a:p>
          <a:p>
            <a:pPr marL="0" indent="0">
              <a:buNone/>
            </a:pPr>
            <a:r>
              <a:rPr lang="en-US" sz="2000" dirty="0"/>
              <a:t>                                              </a:t>
            </a:r>
            <a:r>
              <a:rPr lang="mk-MK" sz="2000" dirty="0"/>
              <a:t>   </a:t>
            </a:r>
            <a:r>
              <a:rPr lang="en-US" sz="2000" dirty="0"/>
              <a:t>  </a:t>
            </a:r>
            <a:r>
              <a:rPr lang="en-US" sz="2000" b="1" dirty="0"/>
              <a:t>IMAGINE THIS</a:t>
            </a:r>
            <a:r>
              <a:rPr lang="mk-MK" sz="2000" b="1" dirty="0"/>
              <a:t>:</a:t>
            </a:r>
            <a:endParaRPr lang="en-US" sz="2000" b="1" dirty="0"/>
          </a:p>
          <a:p>
            <a:pPr marL="0" indent="0">
              <a:buNone/>
            </a:pPr>
            <a:r>
              <a:rPr lang="en-US" sz="2000" dirty="0"/>
              <a:t>                                        You’ve just won</a:t>
            </a:r>
            <a:r>
              <a:rPr lang="mk-MK" sz="2000" dirty="0"/>
              <a:t> $1 000 000 !!!</a:t>
            </a:r>
            <a:r>
              <a:rPr lang="en-US" sz="2000" dirty="0"/>
              <a:t> </a:t>
            </a:r>
          </a:p>
          <a:p>
            <a:pPr marL="0" indent="0">
              <a:buNone/>
            </a:pPr>
            <a:r>
              <a:rPr lang="en-US" sz="2000" dirty="0"/>
              <a:t>                                               CONGRATULATIONS!!!</a:t>
            </a:r>
            <a:endParaRPr lang="mk-MK" sz="2000" dirty="0"/>
          </a:p>
          <a:p>
            <a:pPr marL="0" indent="0">
              <a:buNone/>
            </a:pPr>
            <a:r>
              <a:rPr lang="en-US" sz="2000" dirty="0"/>
              <a:t>Now it is time to start planning what you are going to do with it. There are certain guidelines to your inheritance. You must follow them. If you do not spend the money in that certain way you will lose it! </a:t>
            </a:r>
          </a:p>
          <a:p>
            <a:pPr marL="0" indent="0">
              <a:buNone/>
            </a:pPr>
            <a:r>
              <a:rPr lang="en-US" sz="2000" dirty="0"/>
              <a:t>                                                  Happy shopping!</a:t>
            </a:r>
          </a:p>
          <a:p>
            <a:pPr marL="0" indent="0">
              <a:buNone/>
            </a:pPr>
            <a:endParaRPr lang="en-US" dirty="0"/>
          </a:p>
          <a:p>
            <a:r>
              <a:rPr lang="en-US" sz="2400" b="1" dirty="0">
                <a:solidFill>
                  <a:srgbClr val="C00000"/>
                </a:solidFill>
              </a:rPr>
              <a:t>Project aims</a:t>
            </a:r>
          </a:p>
          <a:p>
            <a:pPr marL="0" indent="0">
              <a:buNone/>
            </a:pPr>
            <a:r>
              <a:rPr lang="en-US" sz="2000" dirty="0">
                <a:solidFill>
                  <a:schemeClr val="tx1"/>
                </a:solidFill>
              </a:rPr>
              <a:t>This project is designed to help you plan for your future, build your math skills, put them in a real-life situation by spending money within a budget and have same fun while researching! </a:t>
            </a:r>
          </a:p>
          <a:p>
            <a:pPr marL="0" indent="0">
              <a:buNone/>
            </a:pPr>
            <a:r>
              <a:rPr lang="en-US" sz="2000" dirty="0">
                <a:solidFill>
                  <a:schemeClr val="tx1"/>
                </a:solidFill>
              </a:rPr>
              <a:t>  </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descr="Download Of Dollars Bundles Picture Free Download PNG H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6265" y="429489"/>
            <a:ext cx="1876543" cy="1151848"/>
          </a:xfrm>
          <a:prstGeom prst="rect">
            <a:avLst/>
          </a:prstGeom>
        </p:spPr>
      </p:pic>
    </p:spTree>
    <p:extLst>
      <p:ext uri="{BB962C8B-B14F-4D97-AF65-F5344CB8AC3E}">
        <p14:creationId xmlns:p14="http://schemas.microsoft.com/office/powerpoint/2010/main" val="302903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655" y="624109"/>
            <a:ext cx="7569921" cy="733636"/>
          </a:xfrm>
        </p:spPr>
        <p:txBody>
          <a:bodyPr/>
          <a:lstStyle/>
          <a:p>
            <a:r>
              <a:rPr lang="en-US" dirty="0"/>
              <a:t>Project guidelines </a:t>
            </a:r>
          </a:p>
        </p:txBody>
      </p:sp>
      <p:sp>
        <p:nvSpPr>
          <p:cNvPr id="3" name="Content Placeholder 2"/>
          <p:cNvSpPr>
            <a:spLocks noGrp="1"/>
          </p:cNvSpPr>
          <p:nvPr>
            <p:ph idx="1"/>
          </p:nvPr>
        </p:nvSpPr>
        <p:spPr>
          <a:xfrm>
            <a:off x="1288473" y="1496291"/>
            <a:ext cx="10216139" cy="5056909"/>
          </a:xfrm>
        </p:spPr>
        <p:txBody>
          <a:bodyPr>
            <a:normAutofit fontScale="92500" lnSpcReduction="10000"/>
          </a:bodyPr>
          <a:lstStyle/>
          <a:p>
            <a:r>
              <a:rPr lang="en-US" sz="2000" b="1" dirty="0"/>
              <a:t>Here are the items you must purchase</a:t>
            </a:r>
          </a:p>
          <a:p>
            <a:pPr marL="0" indent="0">
              <a:buNone/>
            </a:pPr>
            <a:r>
              <a:rPr lang="en-US" dirty="0"/>
              <a:t>1. Put at least $75,000 aside for college education.  </a:t>
            </a:r>
            <a:r>
              <a:rPr lang="en-US" i="1" dirty="0"/>
              <a:t>Research the cost of the education for </a:t>
            </a:r>
            <a:r>
              <a:rPr lang="en-US" b="1" i="1" dirty="0"/>
              <a:t>ONE </a:t>
            </a:r>
            <a:r>
              <a:rPr lang="en-US" i="1" dirty="0"/>
              <a:t>year at your favorite university and then calculate it against how many years it will take you to achieve your degree</a:t>
            </a:r>
            <a:r>
              <a:rPr lang="en-US" i="1" dirty="0" smtClean="0"/>
              <a:t>.</a:t>
            </a:r>
            <a:r>
              <a:rPr lang="en-US" dirty="0"/>
              <a:t/>
            </a:r>
            <a:br>
              <a:rPr lang="en-US" dirty="0"/>
            </a:br>
            <a:r>
              <a:rPr lang="en-US" dirty="0"/>
              <a:t/>
            </a:r>
            <a:br>
              <a:rPr lang="en-US" dirty="0"/>
            </a:br>
            <a:r>
              <a:rPr lang="en-US" dirty="0"/>
              <a:t>2. Purchase a home that is </a:t>
            </a:r>
            <a:r>
              <a:rPr lang="en-US" b="1" dirty="0"/>
              <a:t>NO MORE</a:t>
            </a:r>
            <a:r>
              <a:rPr lang="en-US" dirty="0"/>
              <a:t> than $300,000.  </a:t>
            </a:r>
            <a:r>
              <a:rPr lang="en-US" i="1" dirty="0"/>
              <a:t>Research various homes in locations that you would like to live.  Find the home that you feel is </a:t>
            </a:r>
            <a:r>
              <a:rPr lang="en-US" b="1" i="1" dirty="0"/>
              <a:t>PERFECT </a:t>
            </a:r>
            <a:r>
              <a:rPr lang="en-US" i="1" dirty="0"/>
              <a:t>for you and print out one page with the specs from the home.</a:t>
            </a:r>
            <a:r>
              <a:rPr lang="en-US" dirty="0"/>
              <a:t/>
            </a:r>
            <a:br>
              <a:rPr lang="en-US" dirty="0"/>
            </a:br>
            <a:r>
              <a:rPr lang="en-US" dirty="0"/>
              <a:t/>
            </a:r>
            <a:br>
              <a:rPr lang="en-US" dirty="0"/>
            </a:br>
            <a:r>
              <a:rPr lang="en-US" dirty="0"/>
              <a:t>3. Take a family vacation.  </a:t>
            </a:r>
            <a:r>
              <a:rPr lang="en-US" i="1" dirty="0"/>
              <a:t>Use a travel agency to determine expenses for the total cost including: hotel, airfare, meals, transportation, spending money, etc.</a:t>
            </a:r>
            <a:r>
              <a:rPr lang="en-US" dirty="0"/>
              <a:t/>
            </a:r>
            <a:br>
              <a:rPr lang="en-US" dirty="0"/>
            </a:br>
            <a:r>
              <a:rPr lang="en-US" dirty="0"/>
              <a:t/>
            </a:r>
            <a:br>
              <a:rPr lang="en-US" dirty="0"/>
            </a:br>
            <a:r>
              <a:rPr lang="en-US" dirty="0"/>
              <a:t>4. Purchase a vehicle. </a:t>
            </a:r>
            <a:r>
              <a:rPr lang="en-US" i="1" dirty="0"/>
              <a:t>Using dealership sites, find a car or vehicle that is to your liking and print out the one page with the specs for the car from the dealership.</a:t>
            </a:r>
            <a:r>
              <a:rPr lang="en-US" dirty="0"/>
              <a:t/>
            </a:r>
            <a:br>
              <a:rPr lang="en-US" dirty="0"/>
            </a:br>
            <a:r>
              <a:rPr lang="en-US" dirty="0"/>
              <a:t/>
            </a:r>
            <a:br>
              <a:rPr lang="en-US" dirty="0"/>
            </a:br>
            <a:r>
              <a:rPr lang="en-US" dirty="0"/>
              <a:t>5. Make one charitable donation.  </a:t>
            </a:r>
            <a:r>
              <a:rPr lang="en-US" i="1" dirty="0"/>
              <a:t>Remember that friends, family, and pets do not qualify as a charity.  Find a charity that means something to you and give them funds based on a project they are working on. </a:t>
            </a:r>
            <a:r>
              <a:rPr lang="en-US" dirty="0"/>
              <a:t/>
            </a:r>
            <a:br>
              <a:rPr lang="en-US" dirty="0"/>
            </a:br>
            <a:r>
              <a:rPr lang="en-US" dirty="0"/>
              <a:t/>
            </a:r>
            <a:br>
              <a:rPr lang="en-US" dirty="0"/>
            </a:br>
            <a:r>
              <a:rPr lang="en-US" dirty="0"/>
              <a:t>You may </a:t>
            </a:r>
            <a:r>
              <a:rPr lang="en-US" b="1" dirty="0"/>
              <a:t>NOT </a:t>
            </a:r>
            <a:r>
              <a:rPr lang="en-US" dirty="0"/>
              <a:t>spend more than </a:t>
            </a:r>
            <a:r>
              <a:rPr lang="en-US" i="1" dirty="0"/>
              <a:t>$1,000,000</a:t>
            </a:r>
            <a:r>
              <a:rPr lang="en-US" dirty="0"/>
              <a:t> but you want to spend as much of it as possible.</a:t>
            </a:r>
          </a:p>
        </p:txBody>
      </p:sp>
      <p:pic>
        <p:nvPicPr>
          <p:cNvPr id="4" name="Picture 3" descr="Download Of Dollars Bundles Picture Free Download PNG H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7926" y="429489"/>
            <a:ext cx="1876543" cy="1151848"/>
          </a:xfrm>
          <a:prstGeom prst="rect">
            <a:avLst/>
          </a:prstGeom>
        </p:spPr>
      </p:pic>
    </p:spTree>
    <p:extLst>
      <p:ext uri="{BB962C8B-B14F-4D97-AF65-F5344CB8AC3E}">
        <p14:creationId xmlns:p14="http://schemas.microsoft.com/office/powerpoint/2010/main" val="781867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655" y="624110"/>
            <a:ext cx="9661957" cy="1280890"/>
          </a:xfrm>
        </p:spPr>
        <p:txBody>
          <a:bodyPr/>
          <a:lstStyle/>
          <a:p>
            <a:r>
              <a:rPr lang="en-US" dirty="0"/>
              <a:t>1. College education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83672" y="1581337"/>
                <a:ext cx="4161701" cy="5276663"/>
              </a:xfrm>
            </p:spPr>
            <p:txBody>
              <a:bodyPr>
                <a:normAutofit/>
              </a:bodyPr>
              <a:lstStyle/>
              <a:p>
                <a:r>
                  <a:rPr lang="en-US" sz="1600" b="1" dirty="0"/>
                  <a:t>Stanford University</a:t>
                </a:r>
                <a:r>
                  <a:rPr lang="en-US" sz="1600" dirty="0"/>
                  <a:t>, officially </a:t>
                </a:r>
                <a:r>
                  <a:rPr lang="en-US" sz="1600" b="1" dirty="0"/>
                  <a:t>Leland Stanford Junior University</a:t>
                </a:r>
                <a:r>
                  <a:rPr lang="en-US" sz="1600" dirty="0"/>
                  <a:t> is a private research university in Stanford, California. The campus occupies 3,310 hectares, among the largest in the United States, and enrolls over 17,000 students.</a:t>
                </a:r>
                <a:r>
                  <a:rPr lang="en-US" sz="1600" baseline="30000" dirty="0"/>
                  <a:t> </a:t>
                </a:r>
                <a:r>
                  <a:rPr lang="en-US" sz="1600" dirty="0"/>
                  <a:t>Stanford is ranked among the best universities in the world</a:t>
                </a:r>
              </a:p>
              <a:p>
                <a:r>
                  <a:rPr lang="en-US" sz="1600" dirty="0"/>
                  <a:t>Tuition costs </a:t>
                </a:r>
                <a:r>
                  <a:rPr lang="en-US" sz="1600" b="1" dirty="0"/>
                  <a:t>$52,857 per year</a:t>
                </a:r>
                <a:r>
                  <a:rPr lang="en-US" sz="1600" dirty="0"/>
                  <a:t>, while room and board costs $16,433 per year. The school also estimates that students can expect to pay about $1,905, books and supplies that cost about $1,245 and personal expenses of about $2,130.</a:t>
                </a:r>
              </a:p>
              <a:p>
                <a:r>
                  <a:rPr lang="en-US" sz="1600" dirty="0"/>
                  <a:t>Total cost for 4 years</a:t>
                </a:r>
                <a:r>
                  <a:rPr lang="mk-MK" sz="1600" dirty="0"/>
                  <a:t>: </a:t>
                </a:r>
                <a14:m>
                  <m:oMath xmlns:m="http://schemas.openxmlformats.org/officeDocument/2006/math">
                    <m:r>
                      <a:rPr lang="en-US" sz="1600" b="1" i="1" dirty="0">
                        <a:latin typeface="Cambria Math" panose="02040503050406030204" pitchFamily="18" charset="0"/>
                        <a:ea typeface="Cambria Math" panose="02040503050406030204" pitchFamily="18" charset="0"/>
                      </a:rPr>
                      <m:t>=$</m:t>
                    </m:r>
                    <m:r>
                      <a:rPr lang="en-US" sz="1600" b="1" i="1" dirty="0">
                        <a:latin typeface="Cambria Math" panose="02040503050406030204" pitchFamily="18" charset="0"/>
                        <a:ea typeface="Cambria Math" panose="02040503050406030204" pitchFamily="18" charset="0"/>
                      </a:rPr>
                      <m:t>𝟐𝟗𝟖𝟐𝟖𝟎</m:t>
                    </m:r>
                  </m:oMath>
                </a14:m>
                <a:endParaRPr lang="en-US" sz="1600" dirty="0"/>
              </a:p>
              <a:p>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83672" y="1581337"/>
                <a:ext cx="4161701" cy="5276663"/>
              </a:xfrm>
              <a:blipFill>
                <a:blip r:embed="rId2"/>
                <a:stretch>
                  <a:fillRect l="-586" t="-346" r="-1464"/>
                </a:stretch>
              </a:blipFill>
            </p:spPr>
            <p:txBody>
              <a:bodyPr/>
              <a:lstStyle/>
              <a:p>
                <a:r>
                  <a:rPr lang="en-US">
                    <a:noFill/>
                  </a:rPr>
                  <a:t> </a:t>
                </a:r>
              </a:p>
            </p:txBody>
          </p:sp>
        </mc:Fallback>
      </mc:AlternateContent>
      <p:pic>
        <p:nvPicPr>
          <p:cNvPr id="4" name="Picture 3" descr="Download Of Dollars Bundles Picture Free Download PNG H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1787" y="429489"/>
            <a:ext cx="1876543" cy="115184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4557" r="17088"/>
          <a:stretch/>
        </p:blipFill>
        <p:spPr>
          <a:xfrm>
            <a:off x="5278583" y="1775958"/>
            <a:ext cx="5796537" cy="4389314"/>
          </a:xfrm>
          <a:prstGeom prst="rect">
            <a:avLst/>
          </a:prstGeom>
        </p:spPr>
      </p:pic>
    </p:spTree>
    <p:extLst>
      <p:ext uri="{BB962C8B-B14F-4D97-AF65-F5344CB8AC3E}">
        <p14:creationId xmlns:p14="http://schemas.microsoft.com/office/powerpoint/2010/main" val="231667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Home</a:t>
            </a:r>
          </a:p>
        </p:txBody>
      </p:sp>
      <p:sp>
        <p:nvSpPr>
          <p:cNvPr id="3" name="Content Placeholder 2"/>
          <p:cNvSpPr>
            <a:spLocks noGrp="1"/>
          </p:cNvSpPr>
          <p:nvPr>
            <p:ph idx="1"/>
          </p:nvPr>
        </p:nvSpPr>
        <p:spPr>
          <a:xfrm>
            <a:off x="960368" y="1775958"/>
            <a:ext cx="3537020" cy="3655024"/>
          </a:xfrm>
        </p:spPr>
        <p:txBody>
          <a:bodyPr>
            <a:normAutofit/>
          </a:bodyPr>
          <a:lstStyle/>
          <a:p>
            <a:r>
              <a:rPr lang="en-US" dirty="0"/>
              <a:t>Some of the cheapest homes for sale can be found in Queensland at 33 Angora Street, Russell Island.</a:t>
            </a:r>
          </a:p>
          <a:p>
            <a:r>
              <a:rPr lang="en-US" dirty="0"/>
              <a:t>The neat brick house, with  four bedrooms, refreshed flooring, modern kitchen and bathroom.</a:t>
            </a:r>
          </a:p>
          <a:p>
            <a:r>
              <a:rPr lang="en-US" dirty="0"/>
              <a:t>Total cost</a:t>
            </a:r>
            <a:r>
              <a:rPr lang="mk-MK" dirty="0"/>
              <a:t>: </a:t>
            </a:r>
            <a:r>
              <a:rPr lang="en-US" dirty="0"/>
              <a:t>$229,000.</a:t>
            </a:r>
          </a:p>
        </p:txBody>
      </p:sp>
      <p:pic>
        <p:nvPicPr>
          <p:cNvPr id="4" name="Picture 3" descr="Download Of Dollars Bundles Picture Free Download PNG H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7101" y="429489"/>
            <a:ext cx="1876543" cy="115184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226" b="8861"/>
          <a:stretch/>
        </p:blipFill>
        <p:spPr>
          <a:xfrm>
            <a:off x="4765964" y="1775958"/>
            <a:ext cx="6470072" cy="4218808"/>
          </a:xfrm>
          <a:prstGeom prst="rect">
            <a:avLst/>
          </a:prstGeom>
        </p:spPr>
      </p:pic>
    </p:spTree>
    <p:extLst>
      <p:ext uri="{BB962C8B-B14F-4D97-AF65-F5344CB8AC3E}">
        <p14:creationId xmlns:p14="http://schemas.microsoft.com/office/powerpoint/2010/main" val="175973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Family vacation - PARIS</a:t>
            </a:r>
          </a:p>
        </p:txBody>
      </p:sp>
      <p:sp>
        <p:nvSpPr>
          <p:cNvPr id="3" name="Content Placeholder 2"/>
          <p:cNvSpPr>
            <a:spLocks noGrp="1"/>
          </p:cNvSpPr>
          <p:nvPr>
            <p:ph idx="1"/>
          </p:nvPr>
        </p:nvSpPr>
        <p:spPr>
          <a:xfrm>
            <a:off x="699149" y="1905000"/>
            <a:ext cx="4984425" cy="4484204"/>
          </a:xfrm>
        </p:spPr>
        <p:txBody>
          <a:bodyPr>
            <a:normAutofit/>
          </a:bodyPr>
          <a:lstStyle/>
          <a:p>
            <a:r>
              <a:rPr lang="en-US" sz="1600" dirty="0"/>
              <a:t>This Holiday Inn Paris </a:t>
            </a:r>
            <a:r>
              <a:rPr lang="en-US" sz="1600" dirty="0" err="1"/>
              <a:t>Gare</a:t>
            </a:r>
            <a:r>
              <a:rPr lang="en-US" sz="1600" dirty="0"/>
              <a:t> de </a:t>
            </a:r>
            <a:r>
              <a:rPr lang="en-US" sz="1600" dirty="0" err="1"/>
              <a:t>l'Est</a:t>
            </a:r>
            <a:r>
              <a:rPr lang="en-US" sz="1600" dirty="0"/>
              <a:t> hotel is located opposite </a:t>
            </a:r>
            <a:r>
              <a:rPr lang="en-US" sz="1600" dirty="0" err="1"/>
              <a:t>Gare</a:t>
            </a:r>
            <a:r>
              <a:rPr lang="en-US" sz="1600" dirty="0"/>
              <a:t> de </a:t>
            </a:r>
            <a:r>
              <a:rPr lang="en-US" sz="1600" dirty="0" err="1"/>
              <a:t>l’Est</a:t>
            </a:r>
            <a:r>
              <a:rPr lang="en-US" sz="1600" dirty="0"/>
              <a:t> Train and Metro Station, which provides direct access to attractions such as Saint-Michel and the Latin Quarter. It offers a lobby bar with lead glass windows.</a:t>
            </a:r>
          </a:p>
          <a:p>
            <a:r>
              <a:rPr lang="en-US" sz="1600" dirty="0"/>
              <a:t>1 standard room and 1 twin room perfect for 2 adults and 2 children for 6 nights cost MKD 129,808 on Booking.com</a:t>
            </a:r>
          </a:p>
          <a:p>
            <a:r>
              <a:rPr lang="en-US" sz="1600" dirty="0"/>
              <a:t>Flight from Skopje to Paris for 1 person with Austrian Airlines cost </a:t>
            </a:r>
            <a:r>
              <a:rPr lang="en-US" dirty="0"/>
              <a:t>€157. Total cost for 4 persons €628.</a:t>
            </a:r>
          </a:p>
          <a:p>
            <a:r>
              <a:rPr lang="en-US" sz="1600" dirty="0"/>
              <a:t>Additional cost for food, shopping, souvenirs $2,000.</a:t>
            </a:r>
          </a:p>
          <a:p>
            <a:pPr marL="0" indent="0">
              <a:buNone/>
            </a:pPr>
            <a:endParaRPr lang="en-US" sz="1600" dirty="0"/>
          </a:p>
        </p:txBody>
      </p:sp>
      <p:pic>
        <p:nvPicPr>
          <p:cNvPr id="4" name="Picture 3" descr="Download Of Dollars Bundles Picture Free Download PNG H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8769" y="429489"/>
            <a:ext cx="1876543" cy="11518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574" y="1905000"/>
            <a:ext cx="6039500" cy="3922136"/>
          </a:xfrm>
          <a:prstGeom prst="rect">
            <a:avLst/>
          </a:prstGeom>
        </p:spPr>
      </p:pic>
    </p:spTree>
    <p:extLst>
      <p:ext uri="{BB962C8B-B14F-4D97-AF65-F5344CB8AC3E}">
        <p14:creationId xmlns:p14="http://schemas.microsoft.com/office/powerpoint/2010/main" val="395521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Vehicle</a:t>
            </a:r>
          </a:p>
        </p:txBody>
      </p:sp>
      <p:sp>
        <p:nvSpPr>
          <p:cNvPr id="3" name="Content Placeholder 2"/>
          <p:cNvSpPr>
            <a:spLocks noGrp="1"/>
          </p:cNvSpPr>
          <p:nvPr>
            <p:ph idx="1"/>
          </p:nvPr>
        </p:nvSpPr>
        <p:spPr>
          <a:xfrm>
            <a:off x="1690974" y="1904999"/>
            <a:ext cx="3640014" cy="3757401"/>
          </a:xfrm>
        </p:spPr>
        <p:txBody>
          <a:bodyPr>
            <a:normAutofit fontScale="92500" lnSpcReduction="20000"/>
          </a:bodyPr>
          <a:lstStyle/>
          <a:p>
            <a:r>
              <a:rPr lang="en-US" sz="1900" dirty="0"/>
              <a:t>Jeep® Wrangler  4xe Plug-In Hybrid RUBICON</a:t>
            </a:r>
          </a:p>
          <a:p>
            <a:r>
              <a:rPr lang="en-US" sz="1900" dirty="0"/>
              <a:t>The Wrangler 4xe is </a:t>
            </a:r>
            <a:r>
              <a:rPr lang="en-US" sz="1900" b="1" dirty="0"/>
              <a:t>a plug-in hybrid electric SUV</a:t>
            </a:r>
            <a:r>
              <a:rPr lang="en-US" sz="1900" dirty="0"/>
              <a:t> that combines a powerful electric motor with a gas engine, which means that even when the Wrangler 4xe isn't charged, you can still drive using the gas engine.</a:t>
            </a:r>
          </a:p>
          <a:p>
            <a:r>
              <a:rPr lang="en-US" sz="1900" dirty="0"/>
              <a:t>Cost for one $56,220, we will buy two</a:t>
            </a:r>
          </a:p>
          <a:p>
            <a:r>
              <a:rPr lang="en-US" sz="1900" dirty="0"/>
              <a:t>Total cost $112,440</a:t>
            </a:r>
          </a:p>
          <a:p>
            <a:endParaRPr lang="en-US" sz="1900" dirty="0"/>
          </a:p>
          <a:p>
            <a:pPr marL="0" indent="0">
              <a:buNone/>
            </a:pPr>
            <a:endParaRPr lang="en-US" sz="1900" dirty="0"/>
          </a:p>
          <a:p>
            <a:endParaRPr lang="en-US" dirty="0"/>
          </a:p>
        </p:txBody>
      </p:sp>
      <p:pic>
        <p:nvPicPr>
          <p:cNvPr id="4" name="Picture 3" descr="Download Of Dollars Bundles Picture Free Download PNG H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1787" y="429489"/>
            <a:ext cx="1876543" cy="11518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988" y="1857374"/>
            <a:ext cx="6514668" cy="3805027"/>
          </a:xfrm>
          <a:prstGeom prst="rect">
            <a:avLst/>
          </a:prstGeom>
        </p:spPr>
      </p:pic>
    </p:spTree>
    <p:extLst>
      <p:ext uri="{BB962C8B-B14F-4D97-AF65-F5344CB8AC3E}">
        <p14:creationId xmlns:p14="http://schemas.microsoft.com/office/powerpoint/2010/main" val="3791223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Charitable donation</a:t>
            </a:r>
          </a:p>
        </p:txBody>
      </p:sp>
      <p:sp>
        <p:nvSpPr>
          <p:cNvPr id="3" name="Content Placeholder 2"/>
          <p:cNvSpPr>
            <a:spLocks noGrp="1"/>
          </p:cNvSpPr>
          <p:nvPr>
            <p:ph idx="1"/>
          </p:nvPr>
        </p:nvSpPr>
        <p:spPr>
          <a:xfrm>
            <a:off x="1636633" y="2087685"/>
            <a:ext cx="3962400" cy="4329885"/>
          </a:xfrm>
        </p:spPr>
        <p:txBody>
          <a:bodyPr/>
          <a:lstStyle/>
          <a:p>
            <a:r>
              <a:rPr lang="en-US" dirty="0"/>
              <a:t>Donation to Red Cross organization for medical vehicles. </a:t>
            </a:r>
          </a:p>
          <a:p>
            <a:r>
              <a:rPr lang="en-US" dirty="0"/>
              <a:t>This vehicles are intended for older people who need help in emergency situations.</a:t>
            </a:r>
          </a:p>
          <a:p>
            <a:r>
              <a:rPr lang="en-US" dirty="0"/>
              <a:t>$200,000</a:t>
            </a:r>
          </a:p>
          <a:p>
            <a:endParaRPr lang="en-US" dirty="0"/>
          </a:p>
          <a:p>
            <a:endParaRPr lang="en-US" dirty="0"/>
          </a:p>
        </p:txBody>
      </p:sp>
      <p:pic>
        <p:nvPicPr>
          <p:cNvPr id="4" name="Picture 3" descr="Download Of Dollars Bundles Picture Free Download PNG H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3352" y="429489"/>
            <a:ext cx="1876543" cy="115184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7340" y="1664467"/>
            <a:ext cx="4836233" cy="4836233"/>
          </a:xfrm>
          <a:prstGeom prst="rect">
            <a:avLst/>
          </a:prstGeom>
        </p:spPr>
      </p:pic>
    </p:spTree>
    <p:extLst>
      <p:ext uri="{BB962C8B-B14F-4D97-AF65-F5344CB8AC3E}">
        <p14:creationId xmlns:p14="http://schemas.microsoft.com/office/powerpoint/2010/main" val="228519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5564" y="207817"/>
            <a:ext cx="9620394" cy="6276109"/>
          </a:xfrm>
        </p:spPr>
        <p:txBody>
          <a:bodyPr>
            <a:normAutofit/>
          </a:bodyPr>
          <a:lstStyle/>
          <a:p>
            <a:pPr marL="0" indent="0">
              <a:buNone/>
            </a:pPr>
            <a:r>
              <a:rPr lang="en-US" sz="2000" b="1" dirty="0">
                <a:solidFill>
                  <a:srgbClr val="C00000"/>
                </a:solidFill>
              </a:rPr>
              <a:t>Calculations</a:t>
            </a:r>
          </a:p>
          <a:p>
            <a:pPr marL="0" indent="0">
              <a:buNone/>
            </a:pPr>
            <a:endParaRPr lang="en-US" sz="2000" b="1" dirty="0">
              <a:solidFill>
                <a:srgbClr val="C00000"/>
              </a:solidFill>
            </a:endParaRPr>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743952807"/>
                  </p:ext>
                </p:extLst>
              </p:nvPr>
            </p:nvGraphicFramePr>
            <p:xfrm>
              <a:off x="1565564" y="581889"/>
              <a:ext cx="8575964" cy="5259615"/>
            </p:xfrm>
            <a:graphic>
              <a:graphicData uri="http://schemas.openxmlformats.org/drawingml/2006/table">
                <a:tbl>
                  <a:tblPr firstRow="1" bandRow="1">
                    <a:tableStyleId>{5C22544A-7EE6-4342-B048-85BDC9FD1C3A}</a:tableStyleId>
                  </a:tblPr>
                  <a:tblGrid>
                    <a:gridCol w="2410691">
                      <a:extLst>
                        <a:ext uri="{9D8B030D-6E8A-4147-A177-3AD203B41FA5}">
                          <a16:colId xmlns:a16="http://schemas.microsoft.com/office/drawing/2014/main" val="2415172612"/>
                        </a:ext>
                      </a:extLst>
                    </a:gridCol>
                    <a:gridCol w="4364181">
                      <a:extLst>
                        <a:ext uri="{9D8B030D-6E8A-4147-A177-3AD203B41FA5}">
                          <a16:colId xmlns:a16="http://schemas.microsoft.com/office/drawing/2014/main" val="284573345"/>
                        </a:ext>
                      </a:extLst>
                    </a:gridCol>
                    <a:gridCol w="1801092">
                      <a:extLst>
                        <a:ext uri="{9D8B030D-6E8A-4147-A177-3AD203B41FA5}">
                          <a16:colId xmlns:a16="http://schemas.microsoft.com/office/drawing/2014/main" val="3845742867"/>
                        </a:ext>
                      </a:extLst>
                    </a:gridCol>
                  </a:tblGrid>
                  <a:tr h="716167">
                    <a:tc>
                      <a:txBody>
                        <a:bodyPr/>
                        <a:lstStyle/>
                        <a:p>
                          <a:pPr algn="ctr"/>
                          <a:r>
                            <a:rPr lang="en-US" dirty="0"/>
                            <a:t>ITEM NAME</a:t>
                          </a:r>
                        </a:p>
                      </a:txBody>
                      <a:tcPr anchor="ctr"/>
                    </a:tc>
                    <a:tc>
                      <a:txBody>
                        <a:bodyPr/>
                        <a:lstStyle/>
                        <a:p>
                          <a:pPr algn="ctr"/>
                          <a:r>
                            <a:rPr lang="en-US" dirty="0"/>
                            <a:t>COST</a:t>
                          </a:r>
                        </a:p>
                      </a:txBody>
                      <a:tcPr anchor="ctr"/>
                    </a:tc>
                    <a:tc>
                      <a:txBody>
                        <a:bodyPr/>
                        <a:lstStyle/>
                        <a:p>
                          <a:pPr algn="ctr"/>
                          <a:r>
                            <a:rPr lang="en-US" dirty="0"/>
                            <a:t>REMAINING BALANCE</a:t>
                          </a:r>
                        </a:p>
                      </a:txBody>
                      <a:tcPr anchor="ctr"/>
                    </a:tc>
                    <a:extLst>
                      <a:ext uri="{0D108BD9-81ED-4DB2-BD59-A6C34878D82A}">
                        <a16:rowId xmlns:a16="http://schemas.microsoft.com/office/drawing/2014/main" val="3932314649"/>
                      </a:ext>
                    </a:extLst>
                  </a:tr>
                  <a:tr h="849399">
                    <a:tc>
                      <a:txBody>
                        <a:bodyPr/>
                        <a:lstStyle/>
                        <a:p>
                          <a:pPr algn="ctr"/>
                          <a:r>
                            <a:rPr lang="en-US" b="1" dirty="0"/>
                            <a:t>College education</a:t>
                          </a: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1800" b="1" i="0" dirty="0" smtClean="0">
                                    <a:latin typeface="+mn-lt"/>
                                  </a:rPr>
                                  <m:t>(</m:t>
                                </m:r>
                                <m:r>
                                  <a:rPr lang="mk-MK" b="1" i="1" smtClean="0">
                                    <a:latin typeface="Cambria Math" panose="02040503050406030204" pitchFamily="18" charset="0"/>
                                  </a:rPr>
                                  <m:t>$</m:t>
                                </m:r>
                                <m:r>
                                  <m:rPr>
                                    <m:nor/>
                                  </m:rPr>
                                  <a:rPr lang="en-US" sz="1800" b="1" dirty="0" smtClean="0">
                                    <a:latin typeface="Cambria Math" panose="02040503050406030204" pitchFamily="18" charset="0"/>
                                    <a:ea typeface="Cambria Math" panose="02040503050406030204" pitchFamily="18" charset="0"/>
                                  </a:rPr>
                                  <m:t>52</m:t>
                                </m:r>
                                <m:r>
                                  <m:rPr>
                                    <m:nor/>
                                  </m:rPr>
                                  <a:rPr lang="en-US" sz="1800" b="1" i="0" dirty="0" smtClean="0">
                                    <a:latin typeface="Cambria Math" panose="02040503050406030204" pitchFamily="18" charset="0"/>
                                    <a:ea typeface="Cambria Math" panose="02040503050406030204" pitchFamily="18" charset="0"/>
                                  </a:rPr>
                                  <m:t>857+</m:t>
                                </m:r>
                                <m:r>
                                  <a:rPr lang="mk-MK" b="1" i="1" smtClean="0">
                                    <a:latin typeface="Cambria Math" panose="02040503050406030204" pitchFamily="18" charset="0"/>
                                  </a:rPr>
                                  <m:t>$</m:t>
                                </m:r>
                                <m:r>
                                  <m:rPr>
                                    <m:nor/>
                                  </m:rPr>
                                  <a:rPr lang="en-US" sz="1800" b="1" i="0" dirty="0" smtClean="0">
                                    <a:latin typeface="Cambria Math" panose="02040503050406030204" pitchFamily="18" charset="0"/>
                                    <a:ea typeface="Cambria Math" panose="02040503050406030204" pitchFamily="18" charset="0"/>
                                  </a:rPr>
                                  <m:t>16433+</m:t>
                                </m:r>
                                <m:r>
                                  <a:rPr lang="mk-MK" b="1" i="1" smtClean="0">
                                    <a:latin typeface="Cambria Math" panose="02040503050406030204" pitchFamily="18" charset="0"/>
                                  </a:rPr>
                                  <m:t>$</m:t>
                                </m:r>
                                <m:r>
                                  <m:rPr>
                                    <m:nor/>
                                  </m:rPr>
                                  <a:rPr lang="en-US" sz="1800" b="1" i="0" dirty="0" smtClean="0">
                                    <a:latin typeface="Cambria Math" panose="02040503050406030204" pitchFamily="18" charset="0"/>
                                    <a:ea typeface="Cambria Math" panose="02040503050406030204" pitchFamily="18" charset="0"/>
                                  </a:rPr>
                                  <m:t>1905+</m:t>
                                </m:r>
                                <m:r>
                                  <a:rPr lang="mk-MK" b="1" i="1" smtClean="0">
                                    <a:latin typeface="Cambria Math" panose="02040503050406030204" pitchFamily="18" charset="0"/>
                                  </a:rPr>
                                  <m:t>$</m:t>
                                </m:r>
                                <m:r>
                                  <m:rPr>
                                    <m:nor/>
                                  </m:rPr>
                                  <a:rPr lang="en-US" sz="1800" b="1" i="0" dirty="0" smtClean="0">
                                    <a:latin typeface="Cambria Math" panose="02040503050406030204" pitchFamily="18" charset="0"/>
                                    <a:ea typeface="Cambria Math" panose="02040503050406030204" pitchFamily="18" charset="0"/>
                                  </a:rPr>
                                  <m:t>1245+</m:t>
                                </m:r>
                                <m:r>
                                  <a:rPr lang="mk-MK" b="1" i="1" smtClean="0">
                                    <a:latin typeface="Cambria Math" panose="02040503050406030204" pitchFamily="18" charset="0"/>
                                  </a:rPr>
                                  <m:t>$</m:t>
                                </m:r>
                                <m:r>
                                  <m:rPr>
                                    <m:nor/>
                                  </m:rPr>
                                  <a:rPr lang="en-US" sz="1800" b="1" i="0" dirty="0" smtClean="0">
                                    <a:latin typeface="Cambria Math" panose="02040503050406030204" pitchFamily="18" charset="0"/>
                                    <a:ea typeface="Cambria Math" panose="02040503050406030204" pitchFamily="18" charset="0"/>
                                  </a:rPr>
                                  <m:t>2130)</m:t>
                                </m:r>
                                <m:r>
                                  <a:rPr lang="en-US" sz="1800" b="1" i="1" dirty="0" smtClean="0">
                                    <a:latin typeface="Cambria Math" panose="02040503050406030204" pitchFamily="18" charset="0"/>
                                    <a:ea typeface="Cambria Math" panose="02040503050406030204" pitchFamily="18" charset="0"/>
                                  </a:rPr>
                                  <m:t>∙</m:t>
                                </m:r>
                                <m:r>
                                  <a:rPr lang="en-US" sz="1800" b="1" i="1" dirty="0" smtClean="0">
                                    <a:latin typeface="Cambria Math" panose="02040503050406030204" pitchFamily="18" charset="0"/>
                                    <a:ea typeface="Cambria Math" panose="02040503050406030204" pitchFamily="18" charset="0"/>
                                  </a:rPr>
                                  <m:t>𝟒</m:t>
                                </m:r>
                                <m:r>
                                  <a:rPr lang="en-US" sz="1800" b="1" i="1" dirty="0" smtClean="0">
                                    <a:latin typeface="Cambria Math" panose="02040503050406030204" pitchFamily="18" charset="0"/>
                                    <a:ea typeface="Cambria Math" panose="02040503050406030204" pitchFamily="18" charset="0"/>
                                  </a:rPr>
                                  <m:t>=$</m:t>
                                </m:r>
                                <m:r>
                                  <a:rPr lang="en-US" sz="1800" b="1" i="1" dirty="0" smtClean="0">
                                    <a:latin typeface="Cambria Math" panose="02040503050406030204" pitchFamily="18" charset="0"/>
                                    <a:ea typeface="Cambria Math" panose="02040503050406030204" pitchFamily="18" charset="0"/>
                                  </a:rPr>
                                  <m:t>𝟕𝟒𝟓𝟕𝟎</m:t>
                                </m:r>
                                <m:r>
                                  <a:rPr lang="en-US" sz="1800" b="1" i="1" dirty="0" smtClean="0">
                                    <a:latin typeface="Cambria Math" panose="02040503050406030204" pitchFamily="18" charset="0"/>
                                    <a:ea typeface="Cambria Math" panose="02040503050406030204" pitchFamily="18" charset="0"/>
                                  </a:rPr>
                                  <m:t>∙</m:t>
                                </m:r>
                                <m:r>
                                  <a:rPr lang="en-US" sz="1800" b="1" i="1" dirty="0" smtClean="0">
                                    <a:latin typeface="Cambria Math" panose="02040503050406030204" pitchFamily="18" charset="0"/>
                                    <a:ea typeface="Cambria Math" panose="02040503050406030204" pitchFamily="18" charset="0"/>
                                  </a:rPr>
                                  <m:t>𝟒</m:t>
                                </m:r>
                                <m:r>
                                  <a:rPr lang="en-US" sz="1800" b="1" i="1" dirty="0" smtClean="0">
                                    <a:latin typeface="Cambria Math" panose="02040503050406030204" pitchFamily="18" charset="0"/>
                                    <a:ea typeface="Cambria Math" panose="02040503050406030204" pitchFamily="18" charset="0"/>
                                  </a:rPr>
                                  <m:t>=$</m:t>
                                </m:r>
                                <m:r>
                                  <a:rPr lang="en-US" sz="1800" b="1" i="1" dirty="0" smtClean="0">
                                    <a:latin typeface="Cambria Math" panose="02040503050406030204" pitchFamily="18" charset="0"/>
                                    <a:ea typeface="Cambria Math" panose="02040503050406030204" pitchFamily="18" charset="0"/>
                                  </a:rPr>
                                  <m:t>𝟐𝟗𝟖𝟐𝟖𝟎</m:t>
                                </m:r>
                              </m:oMath>
                            </m:oMathPara>
                          </a14:m>
                          <a:endParaRPr lang="en-US" b="1" dirty="0">
                            <a:latin typeface="+mn-lt"/>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mk-MK" b="1" i="1" smtClean="0">
                                    <a:latin typeface="Cambria Math" panose="02040503050406030204" pitchFamily="18" charset="0"/>
                                  </a:rPr>
                                  <m:t>$</m:t>
                                </m:r>
                                <m:r>
                                  <a:rPr lang="en-US" sz="1800" b="1" i="1" smtClean="0">
                                    <a:latin typeface="Cambria Math" panose="02040503050406030204" pitchFamily="18" charset="0"/>
                                  </a:rPr>
                                  <m:t>𝟏𝟎𝟎𝟎𝟎𝟎𝟎</m:t>
                                </m:r>
                                <m:r>
                                  <a:rPr lang="en-US" sz="1800" b="1" i="1" smtClean="0">
                                    <a:latin typeface="Cambria Math" panose="02040503050406030204" pitchFamily="18" charset="0"/>
                                  </a:rPr>
                                  <m:t>−$</m:t>
                                </m:r>
                                <m:r>
                                  <a:rPr lang="en-US" sz="1800" b="1" i="1" smtClean="0">
                                    <a:latin typeface="Cambria Math" panose="02040503050406030204" pitchFamily="18" charset="0"/>
                                  </a:rPr>
                                  <m:t>𝟐𝟗𝟖𝟐𝟖𝟎</m:t>
                                </m:r>
                                <m:r>
                                  <a:rPr lang="en-US" sz="1800" b="1" i="1" smtClean="0">
                                    <a:latin typeface="Cambria Math" panose="02040503050406030204" pitchFamily="18" charset="0"/>
                                  </a:rPr>
                                  <m:t>=$</m:t>
                                </m:r>
                                <m:r>
                                  <a:rPr lang="en-US" sz="1800" b="1" i="1" smtClean="0">
                                    <a:latin typeface="Cambria Math" panose="02040503050406030204" pitchFamily="18" charset="0"/>
                                  </a:rPr>
                                  <m:t>𝟕𝟎𝟏𝟕𝟐𝟎</m:t>
                                </m:r>
                              </m:oMath>
                            </m:oMathPara>
                          </a14:m>
                          <a:endParaRPr lang="en-US" sz="1800" b="1" dirty="0">
                            <a:latin typeface="+mn-lt"/>
                          </a:endParaRPr>
                        </a:p>
                      </a:txBody>
                      <a:tcPr/>
                    </a:tc>
                    <a:extLst>
                      <a:ext uri="{0D108BD9-81ED-4DB2-BD59-A6C34878D82A}">
                        <a16:rowId xmlns:a16="http://schemas.microsoft.com/office/drawing/2014/main" val="3503154916"/>
                      </a:ext>
                    </a:extLst>
                  </a:tr>
                  <a:tr h="861972">
                    <a:tc>
                      <a:txBody>
                        <a:bodyPr/>
                        <a:lstStyle/>
                        <a:p>
                          <a:pPr algn="ctr"/>
                          <a:r>
                            <a:rPr lang="en-US" b="1" dirty="0"/>
                            <a:t>Home</a:t>
                          </a:r>
                        </a:p>
                      </a:txBody>
                      <a:tcPr anchor="ctr"/>
                    </a:tc>
                    <a:tc>
                      <a:txBody>
                        <a:bodyPr/>
                        <a:lstStyle/>
                        <a:p>
                          <a:pPr algn="ctr"/>
                          <a14:m>
                            <m:oMathPara xmlns:m="http://schemas.openxmlformats.org/officeDocument/2006/math">
                              <m:oMathParaPr>
                                <m:jc m:val="centerGroup"/>
                              </m:oMathParaPr>
                              <m:oMath xmlns:m="http://schemas.openxmlformats.org/officeDocument/2006/math">
                                <m:r>
                                  <a:rPr lang="mk-MK" b="1" i="1" smtClean="0">
                                    <a:latin typeface="Cambria Math" panose="02040503050406030204" pitchFamily="18" charset="0"/>
                                  </a:rPr>
                                  <m:t>$</m:t>
                                </m:r>
                                <m:r>
                                  <a:rPr lang="en-US" b="1" i="1" smtClean="0">
                                    <a:latin typeface="Cambria Math" panose="02040503050406030204" pitchFamily="18" charset="0"/>
                                  </a:rPr>
                                  <m:t>𝟐𝟐𝟗𝟎𝟎𝟎</m:t>
                                </m:r>
                              </m:oMath>
                            </m:oMathPara>
                          </a14:m>
                          <a:endParaRPr lang="en-US" b="1" dirty="0">
                            <a:latin typeface="+mn-lt"/>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mk-MK" b="1" i="1" smtClean="0">
                                    <a:latin typeface="Cambria Math" panose="02040503050406030204" pitchFamily="18" charset="0"/>
                                  </a:rPr>
                                  <m:t>$</m:t>
                                </m:r>
                                <m:r>
                                  <a:rPr lang="en-US" sz="1800" b="1" i="1" smtClean="0">
                                    <a:latin typeface="Cambria Math" panose="02040503050406030204" pitchFamily="18" charset="0"/>
                                  </a:rPr>
                                  <m:t>𝟕𝟎𝟏𝟕𝟐𝟎</m:t>
                                </m:r>
                                <m:r>
                                  <a:rPr lang="en-US" sz="1800" b="1" i="1" smtClean="0">
                                    <a:latin typeface="Cambria Math" panose="02040503050406030204" pitchFamily="18" charset="0"/>
                                  </a:rPr>
                                  <m:t>−$</m:t>
                                </m:r>
                                <m:r>
                                  <a:rPr lang="en-US" sz="1800" b="1" i="1" smtClean="0">
                                    <a:latin typeface="Cambria Math" panose="02040503050406030204" pitchFamily="18" charset="0"/>
                                  </a:rPr>
                                  <m:t>𝟐𝟐𝟗𝟎𝟎𝟎</m:t>
                                </m:r>
                                <m:r>
                                  <a:rPr lang="en-US" sz="1800" b="1" i="1" smtClean="0">
                                    <a:latin typeface="Cambria Math" panose="02040503050406030204" pitchFamily="18" charset="0"/>
                                  </a:rPr>
                                  <m:t>=$</m:t>
                                </m:r>
                                <m:r>
                                  <a:rPr lang="en-US" sz="1800" b="1" i="1" smtClean="0">
                                    <a:latin typeface="Cambria Math" panose="02040503050406030204" pitchFamily="18" charset="0"/>
                                  </a:rPr>
                                  <m:t>𝟒𝟕𝟐𝟕𝟐𝟎</m:t>
                                </m:r>
                              </m:oMath>
                            </m:oMathPara>
                          </a14:m>
                          <a:endParaRPr lang="en-US" sz="1800" b="1" dirty="0">
                            <a:latin typeface="+mn-lt"/>
                          </a:endParaRPr>
                        </a:p>
                      </a:txBody>
                      <a:tcPr/>
                    </a:tc>
                    <a:extLst>
                      <a:ext uri="{0D108BD9-81ED-4DB2-BD59-A6C34878D82A}">
                        <a16:rowId xmlns:a16="http://schemas.microsoft.com/office/drawing/2014/main" val="3274384812"/>
                      </a:ext>
                    </a:extLst>
                  </a:tr>
                  <a:tr h="860691">
                    <a:tc>
                      <a:txBody>
                        <a:bodyPr/>
                        <a:lstStyle/>
                        <a:p>
                          <a:pPr algn="ctr"/>
                          <a:r>
                            <a:rPr lang="en-US" b="1" dirty="0"/>
                            <a:t>Family vacation</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𝑀𝐾𝐷</m:t>
                                </m:r>
                                <m:r>
                                  <a:rPr lang="en-US" b="1" i="1" smtClean="0">
                                    <a:latin typeface="Cambria Math" panose="02040503050406030204" pitchFamily="18" charset="0"/>
                                  </a:rPr>
                                  <m:t>𝟏𝟐𝟗𝟖𝟎</m:t>
                                </m:r>
                                <m:r>
                                  <a:rPr lang="en-US" b="1" i="1" smtClean="0">
                                    <a:latin typeface="Cambria Math" panose="02040503050406030204" pitchFamily="18" charset="0"/>
                                  </a:rPr>
                                  <m:t>𝟖</m:t>
                                </m:r>
                                <m:r>
                                  <a:rPr lang="mk-MK" b="1" i="1" smtClean="0">
                                    <a:latin typeface="Cambria Math" panose="02040503050406030204" pitchFamily="18" charset="0"/>
                                  </a:rPr>
                                  <m:t> :</m:t>
                                </m:r>
                                <m:r>
                                  <a:rPr lang="mk-MK" b="1" i="1" smtClean="0">
                                    <a:latin typeface="Cambria Math" panose="02040503050406030204" pitchFamily="18" charset="0"/>
                                  </a:rPr>
                                  <m:t>𝟓𝟒</m:t>
                                </m:r>
                                <m:r>
                                  <a:rPr lang="mk-MK" b="1" i="1" smtClean="0">
                                    <a:latin typeface="Cambria Math" panose="02040503050406030204" pitchFamily="18" charset="0"/>
                                  </a:rPr>
                                  <m:t>.</m:t>
                                </m:r>
                                <m:r>
                                  <a:rPr lang="mk-MK" b="1" i="1" smtClean="0">
                                    <a:latin typeface="Cambria Math" panose="02040503050406030204" pitchFamily="18" charset="0"/>
                                  </a:rPr>
                                  <m:t>𝟑𝟐</m:t>
                                </m:r>
                                <m:r>
                                  <a:rPr lang="mk-MK" b="1" i="1" smtClean="0">
                                    <a:latin typeface="Cambria Math" panose="02040503050406030204" pitchFamily="18" charset="0"/>
                                  </a:rPr>
                                  <m:t>+</m:t>
                                </m:r>
                              </m:oMath>
                            </m:oMathPara>
                          </a14:m>
                          <a:endParaRPr lang="mk-MK" b="1" i="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mk-MK" b="1" i="1" smtClean="0">
                                    <a:latin typeface="Cambria Math" panose="02040503050406030204" pitchFamily="18" charset="0"/>
                                  </a:rPr>
                                  <m:t>€</m:t>
                                </m:r>
                                <m:r>
                                  <a:rPr lang="mk-MK" b="1" i="1" smtClean="0">
                                    <a:latin typeface="Cambria Math" panose="02040503050406030204" pitchFamily="18" charset="0"/>
                                  </a:rPr>
                                  <m:t>𝟏𝟓𝟕</m:t>
                                </m:r>
                                <m:r>
                                  <a:rPr lang="mk-MK" b="1" i="1" smtClean="0">
                                    <a:latin typeface="Cambria Math" panose="02040503050406030204" pitchFamily="18" charset="0"/>
                                    <a:ea typeface="Cambria Math" panose="02040503050406030204" pitchFamily="18" charset="0"/>
                                  </a:rPr>
                                  <m:t>∙</m:t>
                                </m:r>
                                <m:r>
                                  <a:rPr lang="mk-MK" b="1" i="1" smtClean="0">
                                    <a:latin typeface="Cambria Math" panose="02040503050406030204" pitchFamily="18" charset="0"/>
                                    <a:ea typeface="Cambria Math" panose="02040503050406030204" pitchFamily="18" charset="0"/>
                                  </a:rPr>
                                  <m:t>𝟒</m:t>
                                </m:r>
                                <m:r>
                                  <a:rPr lang="mk-MK" b="1" i="1" smtClean="0">
                                    <a:latin typeface="Cambria Math" panose="02040503050406030204" pitchFamily="18" charset="0"/>
                                    <a:ea typeface="Cambria Math" panose="02040503050406030204" pitchFamily="18" charset="0"/>
                                  </a:rPr>
                                  <m:t> ∙</m:t>
                                </m:r>
                                <m:r>
                                  <a:rPr lang="mk-MK" b="1" i="1" smtClean="0">
                                    <a:latin typeface="Cambria Math" panose="02040503050406030204" pitchFamily="18" charset="0"/>
                                    <a:ea typeface="Cambria Math" panose="02040503050406030204" pitchFamily="18" charset="0"/>
                                  </a:rPr>
                                  <m:t>𝟏</m:t>
                                </m:r>
                                <m:r>
                                  <a:rPr lang="mk-MK" b="1" i="1" smtClean="0">
                                    <a:latin typeface="Cambria Math" panose="02040503050406030204" pitchFamily="18" charset="0"/>
                                    <a:ea typeface="Cambria Math" panose="02040503050406030204" pitchFamily="18" charset="0"/>
                                  </a:rPr>
                                  <m:t>.</m:t>
                                </m:r>
                                <m:r>
                                  <a:rPr lang="mk-MK" b="1" i="1" smtClean="0">
                                    <a:latin typeface="Cambria Math" panose="02040503050406030204" pitchFamily="18" charset="0"/>
                                    <a:ea typeface="Cambria Math" panose="02040503050406030204" pitchFamily="18" charset="0"/>
                                  </a:rPr>
                                  <m:t>𝟏𝟑</m:t>
                                </m:r>
                                <m:r>
                                  <a:rPr lang="mk-MK" b="1" i="1" smtClean="0">
                                    <a:latin typeface="Cambria Math" panose="02040503050406030204" pitchFamily="18" charset="0"/>
                                    <a:ea typeface="Cambria Math" panose="02040503050406030204" pitchFamily="18" charset="0"/>
                                  </a:rPr>
                                  <m:t>+$</m:t>
                                </m:r>
                                <m:r>
                                  <a:rPr lang="mk-MK" b="1" i="1" smtClean="0">
                                    <a:latin typeface="Cambria Math" panose="02040503050406030204" pitchFamily="18" charset="0"/>
                                    <a:ea typeface="Cambria Math" panose="02040503050406030204" pitchFamily="18" charset="0"/>
                                  </a:rPr>
                                  <m:t>𝟐𝟎𝟎𝟎</m:t>
                                </m:r>
                                <m:r>
                                  <a:rPr lang="mk-MK" b="1" i="1" smtClean="0">
                                    <a:latin typeface="Cambria Math" panose="02040503050406030204" pitchFamily="18" charset="0"/>
                                    <a:ea typeface="Cambria Math" panose="02040503050406030204" pitchFamily="18" charset="0"/>
                                  </a:rPr>
                                  <m:t>=</m:t>
                                </m:r>
                              </m:oMath>
                            </m:oMathPara>
                          </a14:m>
                          <a:endParaRPr lang="en-US" b="1" i="1" dirty="0">
                            <a:latin typeface="+mn-lt"/>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mk-MK" b="1" i="1" smtClean="0">
                                    <a:latin typeface="Cambria Math" panose="02040503050406030204" pitchFamily="18" charset="0"/>
                                  </a:rPr>
                                  <m:t>$</m:t>
                                </m:r>
                                <m:r>
                                  <a:rPr lang="mk-MK" b="1" i="1" smtClean="0">
                                    <a:latin typeface="Cambria Math" panose="02040503050406030204" pitchFamily="18" charset="0"/>
                                    <a:ea typeface="Cambria Math" panose="02040503050406030204" pitchFamily="18" charset="0"/>
                                  </a:rPr>
                                  <m:t>𝟐𝟑𝟗𝟎</m:t>
                                </m:r>
                                <m:r>
                                  <a:rPr lang="mk-MK"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𝟕𝟏𝟎</m:t>
                                </m:r>
                                <m:r>
                                  <a:rPr lang="mk-MK" b="1" i="1" smtClean="0">
                                    <a:latin typeface="Cambria Math" panose="02040503050406030204" pitchFamily="18" charset="0"/>
                                    <a:ea typeface="Cambria Math" panose="02040503050406030204" pitchFamily="18" charset="0"/>
                                  </a:rPr>
                                  <m:t>+$</m:t>
                                </m:r>
                                <m:r>
                                  <a:rPr lang="mk-MK" b="1" i="1" smtClean="0">
                                    <a:latin typeface="Cambria Math" panose="02040503050406030204" pitchFamily="18" charset="0"/>
                                    <a:ea typeface="Cambria Math" panose="02040503050406030204" pitchFamily="18" charset="0"/>
                                  </a:rPr>
                                  <m:t>𝟐𝟎𝟎𝟎</m:t>
                                </m:r>
                                <m:r>
                                  <a:rPr lang="mk-MK"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𝟓𝟏𝟎𝟎</m:t>
                                </m:r>
                              </m:oMath>
                            </m:oMathPara>
                          </a14:m>
                          <a:endParaRPr lang="en-US" b="1" dirty="0">
                            <a:latin typeface="+mn-lt"/>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mk-MK" b="1" i="1" smtClean="0">
                                    <a:latin typeface="Cambria Math" panose="02040503050406030204" pitchFamily="18" charset="0"/>
                                  </a:rPr>
                                  <m:t>$</m:t>
                                </m:r>
                                <m:r>
                                  <a:rPr lang="mk-MK" b="1" i="1" smtClean="0">
                                    <a:latin typeface="Cambria Math" panose="02040503050406030204" pitchFamily="18" charset="0"/>
                                  </a:rPr>
                                  <m:t>𝟒𝟕𝟐𝟕𝟐𝟎</m:t>
                                </m:r>
                                <m:r>
                                  <a:rPr lang="mk-MK" b="1" i="1" smtClean="0">
                                    <a:latin typeface="Cambria Math" panose="02040503050406030204" pitchFamily="18" charset="0"/>
                                  </a:rPr>
                                  <m:t>−$</m:t>
                                </m:r>
                                <m:r>
                                  <a:rPr lang="en-US" b="1" i="1" smtClean="0">
                                    <a:latin typeface="Cambria Math" panose="02040503050406030204" pitchFamily="18" charset="0"/>
                                  </a:rPr>
                                  <m:t>𝟓𝟏𝟎𝟎</m:t>
                                </m:r>
                                <m:r>
                                  <a:rPr lang="mk-MK" b="1" i="1" smtClean="0">
                                    <a:latin typeface="Cambria Math" panose="02040503050406030204" pitchFamily="18" charset="0"/>
                                  </a:rPr>
                                  <m:t>=$</m:t>
                                </m:r>
                                <m:r>
                                  <a:rPr lang="mk-MK" b="1" i="1" smtClean="0">
                                    <a:latin typeface="Cambria Math" panose="02040503050406030204" pitchFamily="18" charset="0"/>
                                  </a:rPr>
                                  <m:t>𝟒𝟔𝟕𝟔𝟐</m:t>
                                </m:r>
                                <m:r>
                                  <a:rPr lang="en-US" b="1" i="1" smtClean="0">
                                    <a:latin typeface="Cambria Math" panose="02040503050406030204" pitchFamily="18" charset="0"/>
                                  </a:rPr>
                                  <m:t>𝟎</m:t>
                                </m:r>
                              </m:oMath>
                            </m:oMathPara>
                          </a14:m>
                          <a:endParaRPr lang="en-US" b="1" dirty="0">
                            <a:latin typeface="+mn-lt"/>
                          </a:endParaRPr>
                        </a:p>
                      </a:txBody>
                      <a:tcPr/>
                    </a:tc>
                    <a:extLst>
                      <a:ext uri="{0D108BD9-81ED-4DB2-BD59-A6C34878D82A}">
                        <a16:rowId xmlns:a16="http://schemas.microsoft.com/office/drawing/2014/main" val="2653528227"/>
                      </a:ext>
                    </a:extLst>
                  </a:tr>
                  <a:tr h="873264">
                    <a:tc>
                      <a:txBody>
                        <a:bodyPr/>
                        <a:lstStyle/>
                        <a:p>
                          <a:pPr algn="ctr"/>
                          <a:r>
                            <a:rPr lang="en-US" b="1" dirty="0"/>
                            <a:t>Vehicle</a:t>
                          </a:r>
                        </a:p>
                      </a:txBody>
                      <a:tcPr anchor="ctr"/>
                    </a:tc>
                    <a:tc>
                      <a:txBody>
                        <a:bodyPr/>
                        <a:lstStyle/>
                        <a:p>
                          <a:pPr algn="ctr"/>
                          <a14:m>
                            <m:oMathPara xmlns:m="http://schemas.openxmlformats.org/officeDocument/2006/math">
                              <m:oMathParaPr>
                                <m:jc m:val="centerGroup"/>
                              </m:oMathParaPr>
                              <m:oMath xmlns:m="http://schemas.openxmlformats.org/officeDocument/2006/math">
                                <m:r>
                                  <a:rPr lang="mk-MK" b="1" i="1" smtClean="0">
                                    <a:latin typeface="Cambria Math" panose="02040503050406030204" pitchFamily="18" charset="0"/>
                                  </a:rPr>
                                  <m:t>𝟐</m:t>
                                </m:r>
                                <m:r>
                                  <a:rPr lang="mk-MK" b="1" i="1" smtClean="0">
                                    <a:latin typeface="Cambria Math" panose="02040503050406030204" pitchFamily="18" charset="0"/>
                                    <a:ea typeface="Cambria Math" panose="02040503050406030204" pitchFamily="18" charset="0"/>
                                  </a:rPr>
                                  <m:t>∙$</m:t>
                                </m:r>
                                <m:r>
                                  <a:rPr lang="mk-MK" b="1" i="1" smtClean="0">
                                    <a:latin typeface="Cambria Math" panose="02040503050406030204" pitchFamily="18" charset="0"/>
                                    <a:ea typeface="Cambria Math" panose="02040503050406030204" pitchFamily="18" charset="0"/>
                                  </a:rPr>
                                  <m:t>𝟓𝟔𝟐𝟐𝟎</m:t>
                                </m:r>
                                <m:r>
                                  <a:rPr lang="mk-MK" b="1" i="1" smtClean="0">
                                    <a:latin typeface="Cambria Math" panose="02040503050406030204" pitchFamily="18" charset="0"/>
                                    <a:ea typeface="Cambria Math" panose="02040503050406030204" pitchFamily="18" charset="0"/>
                                  </a:rPr>
                                  <m:t>=$</m:t>
                                </m:r>
                                <m:r>
                                  <a:rPr lang="mk-MK" b="1" i="1" smtClean="0">
                                    <a:latin typeface="Cambria Math" panose="02040503050406030204" pitchFamily="18" charset="0"/>
                                    <a:ea typeface="Cambria Math" panose="02040503050406030204" pitchFamily="18" charset="0"/>
                                  </a:rPr>
                                  <m:t>𝟏𝟏𝟐𝟒𝟒𝟎</m:t>
                                </m:r>
                              </m:oMath>
                            </m:oMathPara>
                          </a14:m>
                          <a:endParaRPr lang="en-US" b="1" dirty="0">
                            <a:latin typeface="+mn-lt"/>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mk-MK" b="1" i="1" smtClean="0">
                                    <a:latin typeface="Cambria Math" panose="02040503050406030204" pitchFamily="18" charset="0"/>
                                  </a:rPr>
                                  <m:t>$</m:t>
                                </m:r>
                                <m:r>
                                  <a:rPr lang="mk-MK" b="1" i="1" smtClean="0">
                                    <a:latin typeface="Cambria Math" panose="02040503050406030204" pitchFamily="18" charset="0"/>
                                  </a:rPr>
                                  <m:t>𝟒𝟔𝟕</m:t>
                                </m:r>
                                <m:r>
                                  <a:rPr lang="en-US" b="1" i="1" smtClean="0">
                                    <a:latin typeface="Cambria Math" panose="02040503050406030204" pitchFamily="18" charset="0"/>
                                  </a:rPr>
                                  <m:t>𝟔𝟐𝟎</m:t>
                                </m:r>
                                <m:r>
                                  <a:rPr lang="mk-MK" b="1" i="1" smtClean="0">
                                    <a:latin typeface="Cambria Math" panose="02040503050406030204" pitchFamily="18" charset="0"/>
                                  </a:rPr>
                                  <m:t>−$</m:t>
                                </m:r>
                                <m:r>
                                  <a:rPr lang="mk-MK" b="1" i="1" smtClean="0">
                                    <a:latin typeface="Cambria Math" panose="02040503050406030204" pitchFamily="18" charset="0"/>
                                  </a:rPr>
                                  <m:t>𝟏𝟏𝟐𝟒𝟒𝟎</m:t>
                                </m:r>
                                <m:r>
                                  <a:rPr lang="mk-MK" b="1" i="1" smtClean="0">
                                    <a:latin typeface="Cambria Math" panose="02040503050406030204" pitchFamily="18" charset="0"/>
                                  </a:rPr>
                                  <m:t>=$</m:t>
                                </m:r>
                                <m:r>
                                  <a:rPr lang="mk-MK" b="1" i="1" smtClean="0">
                                    <a:latin typeface="Cambria Math" panose="02040503050406030204" pitchFamily="18" charset="0"/>
                                  </a:rPr>
                                  <m:t>𝟑𝟓𝟓𝟏𝟖𝟎</m:t>
                                </m:r>
                              </m:oMath>
                            </m:oMathPara>
                          </a14:m>
                          <a:endParaRPr lang="en-US" b="1" dirty="0">
                            <a:latin typeface="+mn-lt"/>
                          </a:endParaRPr>
                        </a:p>
                      </a:txBody>
                      <a:tcPr/>
                    </a:tc>
                    <a:extLst>
                      <a:ext uri="{0D108BD9-81ED-4DB2-BD59-A6C34878D82A}">
                        <a16:rowId xmlns:a16="http://schemas.microsoft.com/office/drawing/2014/main" val="128206055"/>
                      </a:ext>
                    </a:extLst>
                  </a:tr>
                  <a:tr h="923567">
                    <a:tc>
                      <a:txBody>
                        <a:bodyPr/>
                        <a:lstStyle/>
                        <a:p>
                          <a:pPr algn="ctr"/>
                          <a:r>
                            <a:rPr lang="en-US" b="1" dirty="0"/>
                            <a:t>Charitable donation</a:t>
                          </a:r>
                        </a:p>
                      </a:txBody>
                      <a:tcPr anchor="ctr"/>
                    </a:tc>
                    <a:tc>
                      <a:txBody>
                        <a:bodyPr/>
                        <a:lstStyle/>
                        <a:p>
                          <a:pPr algn="ctr"/>
                          <a14:m>
                            <m:oMathPara xmlns:m="http://schemas.openxmlformats.org/officeDocument/2006/math">
                              <m:oMathParaPr>
                                <m:jc m:val="centerGroup"/>
                              </m:oMathParaPr>
                              <m:oMath xmlns:m="http://schemas.openxmlformats.org/officeDocument/2006/math">
                                <m:r>
                                  <a:rPr lang="mk-MK" b="1" i="1" smtClean="0">
                                    <a:latin typeface="Cambria Math" panose="02040503050406030204" pitchFamily="18" charset="0"/>
                                  </a:rPr>
                                  <m:t>$</m:t>
                                </m:r>
                                <m:r>
                                  <a:rPr lang="mk-MK" b="1" i="1" smtClean="0">
                                    <a:latin typeface="Cambria Math" panose="02040503050406030204" pitchFamily="18" charset="0"/>
                                  </a:rPr>
                                  <m:t>𝟐𝟎𝟎𝟎𝟎𝟎</m:t>
                                </m:r>
                              </m:oMath>
                            </m:oMathPara>
                          </a14:m>
                          <a:endParaRPr lang="en-US" b="1" dirty="0">
                            <a:latin typeface="+mn-lt"/>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mk-MK" b="1" i="1" smtClean="0">
                                    <a:latin typeface="Cambria Math" panose="02040503050406030204" pitchFamily="18" charset="0"/>
                                  </a:rPr>
                                  <m:t>$</m:t>
                                </m:r>
                                <m:r>
                                  <a:rPr lang="mk-MK" b="1" i="1" smtClean="0">
                                    <a:latin typeface="Cambria Math" panose="02040503050406030204" pitchFamily="18" charset="0"/>
                                  </a:rPr>
                                  <m:t>𝟑𝟓𝟓𝟑𝟑𝟒</m:t>
                                </m:r>
                                <m:r>
                                  <a:rPr lang="mk-MK" b="1" i="1" smtClean="0">
                                    <a:latin typeface="Cambria Math" panose="02040503050406030204" pitchFamily="18" charset="0"/>
                                  </a:rPr>
                                  <m:t>−$</m:t>
                                </m:r>
                                <m:r>
                                  <a:rPr lang="mk-MK" b="1" i="1" smtClean="0">
                                    <a:latin typeface="Cambria Math" panose="02040503050406030204" pitchFamily="18" charset="0"/>
                                  </a:rPr>
                                  <m:t>𝟐𝟎𝟎𝟎𝟎𝟎</m:t>
                                </m:r>
                                <m:r>
                                  <a:rPr lang="mk-MK" b="1" i="1" smtClean="0">
                                    <a:latin typeface="Cambria Math" panose="02040503050406030204" pitchFamily="18" charset="0"/>
                                  </a:rPr>
                                  <m:t>=$</m:t>
                                </m:r>
                                <m:r>
                                  <a:rPr lang="mk-MK" b="1" i="1" smtClean="0">
                                    <a:latin typeface="Cambria Math" panose="02040503050406030204" pitchFamily="18" charset="0"/>
                                  </a:rPr>
                                  <m:t>𝟏𝟓𝟓𝟏𝟖𝟎</m:t>
                                </m:r>
                              </m:oMath>
                            </m:oMathPara>
                          </a14:m>
                          <a:endParaRPr lang="en-US" b="1" dirty="0">
                            <a:latin typeface="+mn-lt"/>
                          </a:endParaRPr>
                        </a:p>
                      </a:txBody>
                      <a:tcPr/>
                    </a:tc>
                    <a:extLst>
                      <a:ext uri="{0D108BD9-81ED-4DB2-BD59-A6C34878D82A}">
                        <a16:rowId xmlns:a16="http://schemas.microsoft.com/office/drawing/2014/main" val="658325168"/>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743952807"/>
                  </p:ext>
                </p:extLst>
              </p:nvPr>
            </p:nvGraphicFramePr>
            <p:xfrm>
              <a:off x="1565564" y="581889"/>
              <a:ext cx="8575964" cy="5259615"/>
            </p:xfrm>
            <a:graphic>
              <a:graphicData uri="http://schemas.openxmlformats.org/drawingml/2006/table">
                <a:tbl>
                  <a:tblPr firstRow="1" bandRow="1">
                    <a:tableStyleId>{5C22544A-7EE6-4342-B048-85BDC9FD1C3A}</a:tableStyleId>
                  </a:tblPr>
                  <a:tblGrid>
                    <a:gridCol w="2410691">
                      <a:extLst>
                        <a:ext uri="{9D8B030D-6E8A-4147-A177-3AD203B41FA5}">
                          <a16:colId xmlns:a16="http://schemas.microsoft.com/office/drawing/2014/main" val="2415172612"/>
                        </a:ext>
                      </a:extLst>
                    </a:gridCol>
                    <a:gridCol w="4364181">
                      <a:extLst>
                        <a:ext uri="{9D8B030D-6E8A-4147-A177-3AD203B41FA5}">
                          <a16:colId xmlns:a16="http://schemas.microsoft.com/office/drawing/2014/main" val="284573345"/>
                        </a:ext>
                      </a:extLst>
                    </a:gridCol>
                    <a:gridCol w="1801092">
                      <a:extLst>
                        <a:ext uri="{9D8B030D-6E8A-4147-A177-3AD203B41FA5}">
                          <a16:colId xmlns:a16="http://schemas.microsoft.com/office/drawing/2014/main" val="3845742867"/>
                        </a:ext>
                      </a:extLst>
                    </a:gridCol>
                  </a:tblGrid>
                  <a:tr h="716167">
                    <a:tc>
                      <a:txBody>
                        <a:bodyPr/>
                        <a:lstStyle/>
                        <a:p>
                          <a:pPr algn="ctr"/>
                          <a:r>
                            <a:rPr lang="en-US" dirty="0"/>
                            <a:t>ITEM NAME</a:t>
                          </a:r>
                        </a:p>
                      </a:txBody>
                      <a:tcPr anchor="ctr"/>
                    </a:tc>
                    <a:tc>
                      <a:txBody>
                        <a:bodyPr/>
                        <a:lstStyle/>
                        <a:p>
                          <a:pPr algn="ctr"/>
                          <a:r>
                            <a:rPr lang="en-US" dirty="0"/>
                            <a:t>COST</a:t>
                          </a:r>
                        </a:p>
                      </a:txBody>
                      <a:tcPr anchor="ctr"/>
                    </a:tc>
                    <a:tc>
                      <a:txBody>
                        <a:bodyPr/>
                        <a:lstStyle/>
                        <a:p>
                          <a:pPr algn="ctr"/>
                          <a:r>
                            <a:rPr lang="en-US" dirty="0"/>
                            <a:t>REMAINING BALANCE</a:t>
                          </a:r>
                        </a:p>
                      </a:txBody>
                      <a:tcPr anchor="ctr"/>
                    </a:tc>
                    <a:extLst>
                      <a:ext uri="{0D108BD9-81ED-4DB2-BD59-A6C34878D82A}">
                        <a16:rowId xmlns:a16="http://schemas.microsoft.com/office/drawing/2014/main" val="3932314649"/>
                      </a:ext>
                    </a:extLst>
                  </a:tr>
                  <a:tr h="901827">
                    <a:tc>
                      <a:txBody>
                        <a:bodyPr/>
                        <a:lstStyle/>
                        <a:p>
                          <a:pPr algn="ctr"/>
                          <a:r>
                            <a:rPr lang="en-US" b="1" dirty="0"/>
                            <a:t>College education</a:t>
                          </a:r>
                        </a:p>
                      </a:txBody>
                      <a:tcPr anchor="ctr"/>
                    </a:tc>
                    <a:tc>
                      <a:txBody>
                        <a:bodyPr/>
                        <a:lstStyle/>
                        <a:p>
                          <a:endParaRPr lang="en-US"/>
                        </a:p>
                      </a:txBody>
                      <a:tcPr anchor="ctr">
                        <a:blipFill>
                          <a:blip r:embed="rId2"/>
                          <a:stretch>
                            <a:fillRect l="-55447" t="-80405" r="-41899" b="-405405"/>
                          </a:stretch>
                        </a:blipFill>
                      </a:tcPr>
                    </a:tc>
                    <a:tc>
                      <a:txBody>
                        <a:bodyPr/>
                        <a:lstStyle/>
                        <a:p>
                          <a:endParaRPr lang="en-US"/>
                        </a:p>
                      </a:txBody>
                      <a:tcPr>
                        <a:blipFill>
                          <a:blip r:embed="rId2"/>
                          <a:stretch>
                            <a:fillRect l="-376014" t="-80405" r="-1351" b="-405405"/>
                          </a:stretch>
                        </a:blipFill>
                      </a:tcPr>
                    </a:tc>
                    <a:extLst>
                      <a:ext uri="{0D108BD9-81ED-4DB2-BD59-A6C34878D82A}">
                        <a16:rowId xmlns:a16="http://schemas.microsoft.com/office/drawing/2014/main" val="3503154916"/>
                      </a:ext>
                    </a:extLst>
                  </a:tr>
                  <a:tr h="901827">
                    <a:tc>
                      <a:txBody>
                        <a:bodyPr/>
                        <a:lstStyle/>
                        <a:p>
                          <a:pPr algn="ctr"/>
                          <a:r>
                            <a:rPr lang="en-US" b="1" dirty="0"/>
                            <a:t>Home</a:t>
                          </a:r>
                        </a:p>
                      </a:txBody>
                      <a:tcPr anchor="ctr"/>
                    </a:tc>
                    <a:tc>
                      <a:txBody>
                        <a:bodyPr/>
                        <a:lstStyle/>
                        <a:p>
                          <a:endParaRPr lang="en-US"/>
                        </a:p>
                      </a:txBody>
                      <a:tcPr anchor="ctr">
                        <a:blipFill>
                          <a:blip r:embed="rId2"/>
                          <a:stretch>
                            <a:fillRect l="-55447" t="-180405" r="-41899" b="-305405"/>
                          </a:stretch>
                        </a:blipFill>
                      </a:tcPr>
                    </a:tc>
                    <a:tc>
                      <a:txBody>
                        <a:bodyPr/>
                        <a:lstStyle/>
                        <a:p>
                          <a:endParaRPr lang="en-US"/>
                        </a:p>
                      </a:txBody>
                      <a:tcPr>
                        <a:blipFill>
                          <a:blip r:embed="rId2"/>
                          <a:stretch>
                            <a:fillRect l="-376014" t="-180405" r="-1351" b="-305405"/>
                          </a:stretch>
                        </a:blipFill>
                      </a:tcPr>
                    </a:tc>
                    <a:extLst>
                      <a:ext uri="{0D108BD9-81ED-4DB2-BD59-A6C34878D82A}">
                        <a16:rowId xmlns:a16="http://schemas.microsoft.com/office/drawing/2014/main" val="3274384812"/>
                      </a:ext>
                    </a:extLst>
                  </a:tr>
                  <a:tr h="914400">
                    <a:tc>
                      <a:txBody>
                        <a:bodyPr/>
                        <a:lstStyle/>
                        <a:p>
                          <a:pPr algn="ctr"/>
                          <a:r>
                            <a:rPr lang="en-US" b="1" dirty="0"/>
                            <a:t>Family vacation</a:t>
                          </a:r>
                        </a:p>
                      </a:txBody>
                      <a:tcPr anchor="ctr"/>
                    </a:tc>
                    <a:tc>
                      <a:txBody>
                        <a:bodyPr/>
                        <a:lstStyle/>
                        <a:p>
                          <a:endParaRPr lang="en-US"/>
                        </a:p>
                      </a:txBody>
                      <a:tcPr anchor="ctr">
                        <a:blipFill>
                          <a:blip r:embed="rId2"/>
                          <a:stretch>
                            <a:fillRect l="-55447" t="-276667" r="-41899" b="-201333"/>
                          </a:stretch>
                        </a:blipFill>
                      </a:tcPr>
                    </a:tc>
                    <a:tc>
                      <a:txBody>
                        <a:bodyPr/>
                        <a:lstStyle/>
                        <a:p>
                          <a:endParaRPr lang="en-US"/>
                        </a:p>
                      </a:txBody>
                      <a:tcPr>
                        <a:blipFill>
                          <a:blip r:embed="rId2"/>
                          <a:stretch>
                            <a:fillRect l="-376014" t="-276667" r="-1351" b="-201333"/>
                          </a:stretch>
                        </a:blipFill>
                      </a:tcPr>
                    </a:tc>
                    <a:extLst>
                      <a:ext uri="{0D108BD9-81ED-4DB2-BD59-A6C34878D82A}">
                        <a16:rowId xmlns:a16="http://schemas.microsoft.com/office/drawing/2014/main" val="2653528227"/>
                      </a:ext>
                    </a:extLst>
                  </a:tr>
                  <a:tr h="901827">
                    <a:tc>
                      <a:txBody>
                        <a:bodyPr/>
                        <a:lstStyle/>
                        <a:p>
                          <a:pPr algn="ctr"/>
                          <a:r>
                            <a:rPr lang="en-US" b="1" dirty="0"/>
                            <a:t>Vehicle</a:t>
                          </a:r>
                        </a:p>
                      </a:txBody>
                      <a:tcPr anchor="ctr"/>
                    </a:tc>
                    <a:tc>
                      <a:txBody>
                        <a:bodyPr/>
                        <a:lstStyle/>
                        <a:p>
                          <a:endParaRPr lang="en-US"/>
                        </a:p>
                      </a:txBody>
                      <a:tcPr anchor="ctr">
                        <a:blipFill>
                          <a:blip r:embed="rId2"/>
                          <a:stretch>
                            <a:fillRect l="-55447" t="-381757" r="-41899" b="-104054"/>
                          </a:stretch>
                        </a:blipFill>
                      </a:tcPr>
                    </a:tc>
                    <a:tc>
                      <a:txBody>
                        <a:bodyPr/>
                        <a:lstStyle/>
                        <a:p>
                          <a:endParaRPr lang="en-US"/>
                        </a:p>
                      </a:txBody>
                      <a:tcPr>
                        <a:blipFill>
                          <a:blip r:embed="rId2"/>
                          <a:stretch>
                            <a:fillRect l="-376014" t="-381757" r="-1351" b="-104054"/>
                          </a:stretch>
                        </a:blipFill>
                      </a:tcPr>
                    </a:tc>
                    <a:extLst>
                      <a:ext uri="{0D108BD9-81ED-4DB2-BD59-A6C34878D82A}">
                        <a16:rowId xmlns:a16="http://schemas.microsoft.com/office/drawing/2014/main" val="128206055"/>
                      </a:ext>
                    </a:extLst>
                  </a:tr>
                  <a:tr h="923567">
                    <a:tc>
                      <a:txBody>
                        <a:bodyPr/>
                        <a:lstStyle/>
                        <a:p>
                          <a:pPr algn="ctr"/>
                          <a:r>
                            <a:rPr lang="en-US" b="1" dirty="0"/>
                            <a:t>Charitable donation</a:t>
                          </a:r>
                        </a:p>
                      </a:txBody>
                      <a:tcPr anchor="ctr"/>
                    </a:tc>
                    <a:tc>
                      <a:txBody>
                        <a:bodyPr/>
                        <a:lstStyle/>
                        <a:p>
                          <a:endParaRPr lang="en-US"/>
                        </a:p>
                      </a:txBody>
                      <a:tcPr anchor="ctr">
                        <a:blipFill>
                          <a:blip r:embed="rId2"/>
                          <a:stretch>
                            <a:fillRect l="-55447" t="-469079" r="-41899" b="-1316"/>
                          </a:stretch>
                        </a:blipFill>
                      </a:tcPr>
                    </a:tc>
                    <a:tc>
                      <a:txBody>
                        <a:bodyPr/>
                        <a:lstStyle/>
                        <a:p>
                          <a:endParaRPr lang="en-US"/>
                        </a:p>
                      </a:txBody>
                      <a:tcPr>
                        <a:blipFill>
                          <a:blip r:embed="rId2"/>
                          <a:stretch>
                            <a:fillRect l="-376014" t="-469079" r="-1351" b="-1316"/>
                          </a:stretch>
                        </a:blipFill>
                      </a:tcPr>
                    </a:tc>
                    <a:extLst>
                      <a:ext uri="{0D108BD9-81ED-4DB2-BD59-A6C34878D82A}">
                        <a16:rowId xmlns:a16="http://schemas.microsoft.com/office/drawing/2014/main" val="658325168"/>
                      </a:ext>
                    </a:extLst>
                  </a:tr>
                </a:tbl>
              </a:graphicData>
            </a:graphic>
          </p:graphicFrame>
        </mc:Fallback>
      </mc:AlternateContent>
      <p:pic>
        <p:nvPicPr>
          <p:cNvPr id="5" name="Picture 4" descr="Download Of Dollars Bundles Picture Free Download PNG H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1407" y="429489"/>
            <a:ext cx="1876543" cy="1151848"/>
          </a:xfrm>
          <a:prstGeom prst="rect">
            <a:avLst/>
          </a:prstGeom>
        </p:spPr>
      </p:pic>
      <p:sp>
        <p:nvSpPr>
          <p:cNvPr id="2" name="TextBox 1"/>
          <p:cNvSpPr txBox="1"/>
          <p:nvPr/>
        </p:nvSpPr>
        <p:spPr>
          <a:xfrm>
            <a:off x="3661460" y="6084599"/>
            <a:ext cx="7218218" cy="400110"/>
          </a:xfrm>
          <a:prstGeom prst="rect">
            <a:avLst/>
          </a:prstGeom>
          <a:noFill/>
        </p:spPr>
        <p:txBody>
          <a:bodyPr wrap="square" rtlCol="0">
            <a:spAutoFit/>
          </a:bodyPr>
          <a:lstStyle/>
          <a:p>
            <a:r>
              <a:rPr lang="en-US" sz="2000" b="1" i="1" dirty="0">
                <a:solidFill>
                  <a:schemeClr val="accent1">
                    <a:lumMod val="75000"/>
                  </a:schemeClr>
                </a:solidFill>
              </a:rPr>
              <a:t>TOTAL SPEND </a:t>
            </a:r>
            <a:r>
              <a:rPr lang="mk-MK" sz="2000" b="1" i="1" dirty="0">
                <a:solidFill>
                  <a:schemeClr val="accent1">
                    <a:lumMod val="75000"/>
                  </a:schemeClr>
                </a:solidFill>
              </a:rPr>
              <a:t>: $1000000 – $</a:t>
            </a:r>
            <a:r>
              <a:rPr lang="mk-MK" sz="2000" b="1" i="1" dirty="0" smtClean="0">
                <a:solidFill>
                  <a:schemeClr val="accent1">
                    <a:lumMod val="75000"/>
                  </a:schemeClr>
                </a:solidFill>
              </a:rPr>
              <a:t>155</a:t>
            </a:r>
            <a:r>
              <a:rPr lang="en-US" sz="2000" b="1" i="1" dirty="0" smtClean="0">
                <a:solidFill>
                  <a:schemeClr val="accent1">
                    <a:lumMod val="75000"/>
                  </a:schemeClr>
                </a:solidFill>
              </a:rPr>
              <a:t>180</a:t>
            </a:r>
            <a:r>
              <a:rPr lang="mk-MK" sz="2000" b="1" i="1" dirty="0" smtClean="0">
                <a:solidFill>
                  <a:schemeClr val="accent1">
                    <a:lumMod val="75000"/>
                  </a:schemeClr>
                </a:solidFill>
              </a:rPr>
              <a:t> </a:t>
            </a:r>
            <a:r>
              <a:rPr lang="mk-MK" sz="2000" b="1" i="1" dirty="0">
                <a:solidFill>
                  <a:schemeClr val="accent1">
                    <a:lumMod val="75000"/>
                  </a:schemeClr>
                </a:solidFill>
              </a:rPr>
              <a:t>= $</a:t>
            </a:r>
            <a:r>
              <a:rPr lang="mk-MK" sz="2000" b="1" i="1" dirty="0" smtClean="0">
                <a:solidFill>
                  <a:schemeClr val="accent1">
                    <a:lumMod val="75000"/>
                  </a:schemeClr>
                </a:solidFill>
              </a:rPr>
              <a:t>844</a:t>
            </a:r>
            <a:r>
              <a:rPr lang="en-US" sz="2000" b="1" i="1" dirty="0" smtClean="0">
                <a:solidFill>
                  <a:schemeClr val="accent1">
                    <a:lumMod val="75000"/>
                  </a:schemeClr>
                </a:solidFill>
              </a:rPr>
              <a:t>820</a:t>
            </a:r>
            <a:endParaRPr lang="en-US" sz="2000" b="1" i="1" dirty="0">
              <a:solidFill>
                <a:schemeClr val="accent1">
                  <a:lumMod val="75000"/>
                </a:schemeClr>
              </a:solidFill>
            </a:endParaRPr>
          </a:p>
        </p:txBody>
      </p:sp>
    </p:spTree>
    <p:extLst>
      <p:ext uri="{BB962C8B-B14F-4D97-AF65-F5344CB8AC3E}">
        <p14:creationId xmlns:p14="http://schemas.microsoft.com/office/powerpoint/2010/main" val="180235497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17657</TotalTime>
  <Words>937</Words>
  <Application>Microsoft Office PowerPoint</Application>
  <PresentationFormat>Widescreen</PresentationFormat>
  <Paragraphs>89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Algerian</vt:lpstr>
      <vt:lpstr>Arial</vt:lpstr>
      <vt:lpstr>Cambria Math</vt:lpstr>
      <vt:lpstr>Century Gothic</vt:lpstr>
      <vt:lpstr>Wingdings 3</vt:lpstr>
      <vt:lpstr>Wisp</vt:lpstr>
      <vt:lpstr>The Million Dollar Project STEM project</vt:lpstr>
      <vt:lpstr>PowerPoint Presentation</vt:lpstr>
      <vt:lpstr>Project guidelines </vt:lpstr>
      <vt:lpstr>1. College education</vt:lpstr>
      <vt:lpstr>2. Home</vt:lpstr>
      <vt:lpstr>3. Family vacation - PARIS</vt:lpstr>
      <vt:lpstr>4. Vehicle</vt:lpstr>
      <vt:lpstr>5. Charitable donation</vt:lpstr>
      <vt:lpstr>PowerPoint Presentation</vt:lpstr>
      <vt:lpstr>Google searches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Million dollar project</dc:title>
  <dc:creator>Daniela</dc:creator>
  <cp:lastModifiedBy>Daniela</cp:lastModifiedBy>
  <cp:revision>60</cp:revision>
  <dcterms:created xsi:type="dcterms:W3CDTF">2022-01-31T14:23:10Z</dcterms:created>
  <dcterms:modified xsi:type="dcterms:W3CDTF">2022-02-25T22:08:10Z</dcterms:modified>
</cp:coreProperties>
</file>