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7" roundtripDataSignature="AMtx7mg0jKi6wEYDeq7nDP4e/8lE7EG3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D641F3-1C2D-475A-AAD9-758BB141ACD7}">
  <a:tblStyle styleId="{3BD641F3-1C2D-475A-AAD9-758BB141ACD7}" styleName="Table_0">
    <a:wholeTbl>
      <a:tcTxStyle b="off" i="off">
        <a:font>
          <a:latin typeface="Calibri"/>
          <a:ea typeface="Calibri"/>
          <a:cs typeface="Calibri"/>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40000"/>
            </a:schemeClr>
          </a:solidFill>
        </a:fill>
      </a:tcStyle>
    </a:band1H>
    <a:band2H>
      <a:tcTxStyle/>
    </a:band2H>
    <a:band1V>
      <a:tcTxStyle/>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fill>
          <a:solidFill>
            <a:schemeClr val="accent3">
              <a:alpha val="40000"/>
            </a:schemeClr>
          </a:solidFill>
        </a:fill>
      </a:tcStyle>
    </a:band1V>
    <a:band2V>
      <a:tcTxStyle/>
    </a:band2V>
    <a:la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3"/>
          </a:solidFill>
        </a:fill>
      </a:tcStyle>
    </a:firstRow>
    <a:neCell>
      <a:tcTxStyle/>
    </a:neCell>
    <a:nwCell>
      <a:tcTxStyle/>
    </a:nwCell>
  </a:tblStyle>
  <a:tblStyle styleId="{9DCC3793-4202-4A72-A514-2B40C1CCA28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3E9"/>
          </a:solidFill>
        </a:fill>
      </a:tcStyle>
    </a:wholeTbl>
    <a:band1H>
      <a:tcTxStyle/>
      <a:tcStyle>
        <a:fill>
          <a:solidFill>
            <a:srgbClr val="DEE7D0"/>
          </a:solidFill>
        </a:fill>
      </a:tcStyle>
    </a:band1H>
    <a:band2H>
      <a:tcTxStyle/>
    </a:band2H>
    <a:band1V>
      <a:tcTxStyle/>
      <a:tcStyle>
        <a:fill>
          <a:solidFill>
            <a:srgbClr val="DEE7D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 name="Google Shape;26;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7" name="Google Shape;2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mk-M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mk-M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2.jpg"/><Relationship Id="rId5" Type="http://schemas.openxmlformats.org/officeDocument/2006/relationships/image" Target="../media/image14.jpg"/><Relationship Id="rId6"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 Id="rId5" Type="http://schemas.openxmlformats.org/officeDocument/2006/relationships/image" Target="../media/image39.jpg"/><Relationship Id="rId6" Type="http://schemas.openxmlformats.org/officeDocument/2006/relationships/image" Target="../media/image40.jpg"/><Relationship Id="rId7" Type="http://schemas.openxmlformats.org/officeDocument/2006/relationships/image" Target="../media/image37.jpg"/><Relationship Id="rId8"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 Id="rId5" Type="http://schemas.openxmlformats.org/officeDocument/2006/relationships/image" Target="../media/image6.png"/><Relationship Id="rId6" Type="http://schemas.openxmlformats.org/officeDocument/2006/relationships/image" Target="../media/image5.gif"/><Relationship Id="rId7" Type="http://schemas.openxmlformats.org/officeDocument/2006/relationships/image" Target="../media/image13.jpg"/><Relationship Id="rId8"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 Id="rId5" Type="http://schemas.openxmlformats.org/officeDocument/2006/relationships/image" Target="../media/image8.jpg"/><Relationship Id="rId6" Type="http://schemas.openxmlformats.org/officeDocument/2006/relationships/image" Target="../media/image11.jpg"/><Relationship Id="rId7"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 Id="rId5" Type="http://schemas.openxmlformats.org/officeDocument/2006/relationships/image" Target="../media/image15.jp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 Id="rId11" Type="http://schemas.openxmlformats.org/officeDocument/2006/relationships/image" Target="../media/image24.jpg"/><Relationship Id="rId10" Type="http://schemas.openxmlformats.org/officeDocument/2006/relationships/image" Target="../media/image21.jpg"/><Relationship Id="rId12" Type="http://schemas.openxmlformats.org/officeDocument/2006/relationships/image" Target="../media/image19.jpg"/><Relationship Id="rId9" Type="http://schemas.openxmlformats.org/officeDocument/2006/relationships/image" Target="../media/image25.jpg"/><Relationship Id="rId5" Type="http://schemas.openxmlformats.org/officeDocument/2006/relationships/image" Target="../media/image3.jpg"/><Relationship Id="rId6" Type="http://schemas.openxmlformats.org/officeDocument/2006/relationships/image" Target="../media/image17.jpg"/><Relationship Id="rId7" Type="http://schemas.openxmlformats.org/officeDocument/2006/relationships/image" Target="../media/image10.jpg"/><Relationship Id="rId8"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 Id="rId5"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 Id="rId10" Type="http://schemas.openxmlformats.org/officeDocument/2006/relationships/image" Target="../media/image20.jpg"/><Relationship Id="rId9" Type="http://schemas.openxmlformats.org/officeDocument/2006/relationships/image" Target="../media/image22.jpg"/><Relationship Id="rId5" Type="http://schemas.openxmlformats.org/officeDocument/2006/relationships/image" Target="../media/image31.jpg"/><Relationship Id="rId6" Type="http://schemas.openxmlformats.org/officeDocument/2006/relationships/image" Target="../media/image27.jpg"/><Relationship Id="rId7" Type="http://schemas.openxmlformats.org/officeDocument/2006/relationships/image" Target="../media/image30.jpg"/><Relationship Id="rId8"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18.jpg"/><Relationship Id="rId10" Type="http://schemas.openxmlformats.org/officeDocument/2006/relationships/image" Target="../media/image36.jpg"/><Relationship Id="rId9" Type="http://schemas.openxmlformats.org/officeDocument/2006/relationships/image" Target="../media/image33.jpg"/><Relationship Id="rId5" Type="http://schemas.openxmlformats.org/officeDocument/2006/relationships/image" Target="../media/image32.png"/><Relationship Id="rId6" Type="http://schemas.openxmlformats.org/officeDocument/2006/relationships/image" Target="../media/image35.jpg"/><Relationship Id="rId7" Type="http://schemas.openxmlformats.org/officeDocument/2006/relationships/image" Target="../media/image26.jpg"/><Relationship Id="rId8"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4.bp.blogspot.com/-ibwWS4wb99A/WqWeIt9-QoI/AAAAAAAAAT8/jst2b3P-ZIMMoVq5g-gobF4jR0dWRvBBQCLcBGAs/s1600/compost_v2.jpg"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https://4.bp.blogspot.com/-ibwWS4wb99A/WqWeIt9-QoI/AAAAAAAAAT8/jst2b3P-ZIMMoVq5g-gobF4jR0dWRvBBQCLcBGAs/s640/compost_v2.jpg" id="84" name="Google Shape;84;p1">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85" name="Google Shape;85;p1"/>
          <p:cNvSpPr txBox="1"/>
          <p:nvPr>
            <p:ph type="ctrTitle"/>
          </p:nvPr>
        </p:nvSpPr>
        <p:spPr>
          <a:xfrm>
            <a:off x="1295400" y="1169534"/>
            <a:ext cx="6705600" cy="1012825"/>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00B050"/>
              </a:buClr>
              <a:buSzPts val="4400"/>
              <a:buFont typeface="Calibri"/>
              <a:buNone/>
            </a:pPr>
            <a:r>
              <a:rPr b="1" lang="mk-MK">
                <a:solidFill>
                  <a:srgbClr val="00B050"/>
                </a:solidFill>
                <a:latin typeface="Calibri"/>
                <a:ea typeface="Calibri"/>
                <a:cs typeface="Calibri"/>
                <a:sym typeface="Calibri"/>
              </a:rPr>
              <a:t>FROM WASTE TO FOOD!</a:t>
            </a:r>
            <a:endParaRPr b="1">
              <a:solidFill>
                <a:srgbClr val="00B050"/>
              </a:solidFill>
            </a:endParaRPr>
          </a:p>
        </p:txBody>
      </p:sp>
      <p:sp>
        <p:nvSpPr>
          <p:cNvPr id="86" name="Google Shape;86;p1"/>
          <p:cNvSpPr txBox="1"/>
          <p:nvPr>
            <p:ph idx="1" type="subTitle"/>
          </p:nvPr>
        </p:nvSpPr>
        <p:spPr>
          <a:xfrm>
            <a:off x="76200" y="4687208"/>
            <a:ext cx="8991600" cy="2002516"/>
          </a:xfrm>
          <a:prstGeom prst="rect">
            <a:avLst/>
          </a:prstGeom>
          <a:gradFill>
            <a:gsLst>
              <a:gs pos="0">
                <a:srgbClr val="DAFEA4"/>
              </a:gs>
              <a:gs pos="35000">
                <a:srgbClr val="E3FEBF"/>
              </a:gs>
              <a:gs pos="100000">
                <a:srgbClr val="F4FEE6"/>
              </a:gs>
            </a:gsLst>
            <a:lin ang="16200000" scaled="0"/>
          </a:gradFill>
          <a:ln>
            <a:noFill/>
          </a:ln>
          <a:effectLst>
            <a:outerShdw blurRad="149987" algn="ctr" dir="8460000" dist="250190">
              <a:srgbClr val="000000">
                <a:alpha val="27843"/>
              </a:srgbClr>
            </a:outerShdw>
          </a:effectLst>
        </p:spPr>
        <p:txBody>
          <a:bodyPr anchorCtr="0" anchor="t" bIns="45700" lIns="91425" spcFirstLastPara="1" rIns="91425" wrap="square" tIns="45700">
            <a:noAutofit/>
          </a:bodyPr>
          <a:lstStyle/>
          <a:p>
            <a:pPr indent="0" lvl="0" marL="0" rtl="0" algn="ctr">
              <a:spcBef>
                <a:spcPts val="0"/>
              </a:spcBef>
              <a:spcAft>
                <a:spcPts val="0"/>
              </a:spcAft>
              <a:buClr>
                <a:srgbClr val="00B050"/>
              </a:buClr>
              <a:buSzPts val="2400"/>
              <a:buNone/>
            </a:pPr>
            <a:r>
              <a:rPr b="1" lang="mk-MK" sz="2400">
                <a:solidFill>
                  <a:srgbClr val="00B050"/>
                </a:solidFill>
                <a:latin typeface="Calibri"/>
                <a:ea typeface="Calibri"/>
                <a:cs typeface="Calibri"/>
                <a:sym typeface="Calibri"/>
              </a:rPr>
              <a:t>Primary School “Lazo Angelovski” Skopje</a:t>
            </a:r>
            <a:endParaRPr b="1" sz="2400">
              <a:solidFill>
                <a:srgbClr val="00B050"/>
              </a:solidFill>
            </a:endParaRPr>
          </a:p>
          <a:p>
            <a:pPr indent="0" lvl="0" marL="0" rtl="0" algn="ctr">
              <a:spcBef>
                <a:spcPts val="480"/>
              </a:spcBef>
              <a:spcAft>
                <a:spcPts val="0"/>
              </a:spcAft>
              <a:buClr>
                <a:srgbClr val="00B050"/>
              </a:buClr>
              <a:buSzPts val="2400"/>
              <a:buNone/>
            </a:pPr>
            <a:r>
              <a:rPr b="1" lang="mk-MK" sz="2400">
                <a:solidFill>
                  <a:srgbClr val="00B050"/>
                </a:solidFill>
                <a:latin typeface="Calibri"/>
                <a:ea typeface="Calibri"/>
                <a:cs typeface="Calibri"/>
                <a:sym typeface="Calibri"/>
              </a:rPr>
              <a:t>Marko Panchevski VII, Kiril Zdravev VI, </a:t>
            </a:r>
            <a:endParaRPr b="1" sz="2400">
              <a:solidFill>
                <a:srgbClr val="00B050"/>
              </a:solidFill>
            </a:endParaRPr>
          </a:p>
          <a:p>
            <a:pPr indent="0" lvl="0" marL="0" rtl="0" algn="ctr">
              <a:spcBef>
                <a:spcPts val="480"/>
              </a:spcBef>
              <a:spcAft>
                <a:spcPts val="0"/>
              </a:spcAft>
              <a:buClr>
                <a:srgbClr val="00B050"/>
              </a:buClr>
              <a:buSzPts val="2400"/>
              <a:buNone/>
            </a:pPr>
            <a:r>
              <a:rPr b="1" lang="mk-MK" sz="2400">
                <a:solidFill>
                  <a:srgbClr val="00B050"/>
                </a:solidFill>
                <a:latin typeface="Calibri"/>
                <a:ea typeface="Calibri"/>
                <a:cs typeface="Calibri"/>
                <a:sym typeface="Calibri"/>
              </a:rPr>
              <a:t>Oleg Petrovski VII, Petar Mandzukovski VII</a:t>
            </a:r>
            <a:endParaRPr b="1" sz="2400">
              <a:solidFill>
                <a:srgbClr val="00B050"/>
              </a:solidFill>
            </a:endParaRPr>
          </a:p>
          <a:p>
            <a:pPr indent="0" lvl="0" marL="0" rtl="0" algn="ctr">
              <a:spcBef>
                <a:spcPts val="480"/>
              </a:spcBef>
              <a:spcAft>
                <a:spcPts val="0"/>
              </a:spcAft>
              <a:buClr>
                <a:srgbClr val="00B050"/>
              </a:buClr>
              <a:buSzPts val="2400"/>
              <a:buNone/>
            </a:pPr>
            <a:r>
              <a:rPr b="1" lang="mk-MK" sz="2400">
                <a:solidFill>
                  <a:srgbClr val="00B050"/>
                </a:solidFill>
                <a:latin typeface="Calibri"/>
                <a:ea typeface="Calibri"/>
                <a:cs typeface="Calibri"/>
                <a:sym typeface="Calibri"/>
              </a:rPr>
              <a:t>Mentors: Donka Miteva &amp; Slobodan Stamatovski</a:t>
            </a:r>
            <a:endParaRPr b="1" sz="2400">
              <a:solidFill>
                <a:srgbClr val="00B050"/>
              </a:solidFill>
            </a:endParaRPr>
          </a:p>
        </p:txBody>
      </p:sp>
      <p:pic>
        <p:nvPicPr>
          <p:cNvPr descr="http://oulazoangelovski.com.mk/wp-content/uploads/2021/02/2.-Stefan-Ignjatov-IX4.jpg" id="87" name="Google Shape;87;p1"/>
          <p:cNvPicPr preferRelativeResize="0"/>
          <p:nvPr/>
        </p:nvPicPr>
        <p:blipFill rotWithShape="1">
          <a:blip r:embed="rId5">
            <a:alphaModFix/>
          </a:blip>
          <a:srcRect b="0" l="0" r="0" t="0"/>
          <a:stretch/>
        </p:blipFill>
        <p:spPr>
          <a:xfrm>
            <a:off x="7696200" y="0"/>
            <a:ext cx="1447800" cy="1003163"/>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88" name="Google Shape;88;p1"/>
          <p:cNvSpPr txBox="1"/>
          <p:nvPr/>
        </p:nvSpPr>
        <p:spPr>
          <a:xfrm>
            <a:off x="1905000" y="0"/>
            <a:ext cx="5791200" cy="9144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marR="0" rtl="0" algn="ctr">
              <a:spcBef>
                <a:spcPts val="0"/>
              </a:spcBef>
              <a:spcAft>
                <a:spcPts val="0"/>
              </a:spcAft>
              <a:buNone/>
            </a:pPr>
            <a:r>
              <a:rPr b="1" i="0" lang="mk-MK" sz="3000" u="none" cap="none" strike="noStrike">
                <a:solidFill>
                  <a:srgbClr val="00B050"/>
                </a:solidFill>
                <a:latin typeface="Calibri"/>
                <a:ea typeface="Calibri"/>
                <a:cs typeface="Calibri"/>
                <a:sym typeface="Calibri"/>
              </a:rPr>
              <a:t>Slow down education in the nature</a:t>
            </a:r>
            <a:endParaRPr/>
          </a:p>
        </p:txBody>
      </p:sp>
      <p:pic>
        <p:nvPicPr>
          <p:cNvPr descr="C:\DOKUMENTI\UCILISTE\ЕРАЗМУС + КА229 „Поинакво образование во училницата во природа“\Copy-of-logo-plus_0.jpg" id="89" name="Google Shape;89;p1"/>
          <p:cNvPicPr preferRelativeResize="0"/>
          <p:nvPr/>
        </p:nvPicPr>
        <p:blipFill rotWithShape="1">
          <a:blip r:embed="rId6">
            <a:alphaModFix/>
          </a:blip>
          <a:srcRect b="0" l="0" r="0" t="0"/>
          <a:stretch/>
        </p:blipFill>
        <p:spPr>
          <a:xfrm>
            <a:off x="4666" y="0"/>
            <a:ext cx="1904999" cy="86320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https://4.bp.blogspot.com/-ibwWS4wb99A/WqWeIt9-QoI/AAAAAAAAAT8/jst2b3P-ZIMMoVq5g-gobF4jR0dWRvBBQCLcBGAs/s640/compost_v2.jpg" id="195" name="Google Shape;195;p10">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96" name="Google Shape;196;p10"/>
          <p:cNvSpPr txBox="1"/>
          <p:nvPr>
            <p:ph type="title"/>
          </p:nvPr>
        </p:nvSpPr>
        <p:spPr>
          <a:xfrm>
            <a:off x="457200" y="0"/>
            <a:ext cx="8229600" cy="762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00B050"/>
              </a:buClr>
              <a:buSzPts val="4400"/>
              <a:buFont typeface="Calibri"/>
              <a:buNone/>
            </a:pPr>
            <a:r>
              <a:rPr b="1" lang="mk-MK">
                <a:solidFill>
                  <a:srgbClr val="00B050"/>
                </a:solidFill>
                <a:latin typeface="Calibri"/>
                <a:ea typeface="Calibri"/>
                <a:cs typeface="Calibri"/>
                <a:sym typeface="Calibri"/>
              </a:rPr>
              <a:t>OUR WINNING TEAM</a:t>
            </a:r>
            <a:endParaRPr b="1">
              <a:solidFill>
                <a:srgbClr val="00B050"/>
              </a:solidFill>
            </a:endParaRPr>
          </a:p>
        </p:txBody>
      </p:sp>
      <p:pic>
        <p:nvPicPr>
          <p:cNvPr descr="C:\DOKUMENTI\UCILISTE\ЕРАЗМУС + КА229 „Поинакво образование во училницата во природа“\ERASMUS+ proekt  NATPREVAR\20220212_113435.jpg" id="197" name="Google Shape;197;p10"/>
          <p:cNvPicPr preferRelativeResize="0"/>
          <p:nvPr/>
        </p:nvPicPr>
        <p:blipFill rotWithShape="1">
          <a:blip r:embed="rId5">
            <a:alphaModFix/>
          </a:blip>
          <a:srcRect b="0" l="15404" r="28113" t="0"/>
          <a:stretch/>
        </p:blipFill>
        <p:spPr>
          <a:xfrm>
            <a:off x="228600" y="762000"/>
            <a:ext cx="3276600" cy="2611756"/>
          </a:xfrm>
          <a:prstGeom prst="rect">
            <a:avLst/>
          </a:prstGeom>
          <a:noFill/>
          <a:ln>
            <a:noFill/>
          </a:ln>
        </p:spPr>
      </p:pic>
      <p:pic>
        <p:nvPicPr>
          <p:cNvPr descr="C:\DOKUMENTI\UCILISTE\ЕРАЗМУС + КА229 „Поинакво образование во училницата во природа“\ERASMUS+ proekt  NATPREVAR\20220212_114737.jpg" id="198" name="Google Shape;198;p10"/>
          <p:cNvPicPr preferRelativeResize="0"/>
          <p:nvPr/>
        </p:nvPicPr>
        <p:blipFill rotWithShape="1">
          <a:blip r:embed="rId6">
            <a:alphaModFix/>
          </a:blip>
          <a:srcRect b="0" l="27160" r="29501" t="0"/>
          <a:stretch/>
        </p:blipFill>
        <p:spPr>
          <a:xfrm>
            <a:off x="4448299" y="911859"/>
            <a:ext cx="3295402" cy="3429000"/>
          </a:xfrm>
          <a:prstGeom prst="rect">
            <a:avLst/>
          </a:prstGeom>
          <a:noFill/>
          <a:ln>
            <a:noFill/>
          </a:ln>
        </p:spPr>
      </p:pic>
      <p:pic>
        <p:nvPicPr>
          <p:cNvPr descr="C:\DOKUMENTI\UCILISTE\ЕРАЗМУС + КА229 „Поинакво образование во училницата во природа“\ERASMUS+ proekt  NATPREVAR\ФОТОГРАФИИ-почеток\20211117_131952.jpg" id="199" name="Google Shape;199;p10"/>
          <p:cNvPicPr preferRelativeResize="0"/>
          <p:nvPr/>
        </p:nvPicPr>
        <p:blipFill rotWithShape="1">
          <a:blip r:embed="rId7">
            <a:alphaModFix/>
          </a:blip>
          <a:srcRect b="0" l="8478" r="19204" t="0"/>
          <a:stretch/>
        </p:blipFill>
        <p:spPr>
          <a:xfrm>
            <a:off x="152400" y="3886200"/>
            <a:ext cx="4038600" cy="2516879"/>
          </a:xfrm>
          <a:prstGeom prst="rect">
            <a:avLst/>
          </a:prstGeom>
          <a:noFill/>
          <a:ln>
            <a:noFill/>
          </a:ln>
        </p:spPr>
      </p:pic>
      <p:pic>
        <p:nvPicPr>
          <p:cNvPr id="200" name="Google Shape;200;p10"/>
          <p:cNvPicPr preferRelativeResize="0"/>
          <p:nvPr/>
        </p:nvPicPr>
        <p:blipFill rotWithShape="1">
          <a:blip r:embed="rId8">
            <a:alphaModFix/>
          </a:blip>
          <a:srcRect b="0" l="0" r="0" t="0"/>
          <a:stretch/>
        </p:blipFill>
        <p:spPr>
          <a:xfrm>
            <a:off x="5181600" y="4366259"/>
            <a:ext cx="3657600" cy="2362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descr="https://4.bp.blogspot.com/-ibwWS4wb99A/WqWeIt9-QoI/AAAAAAAAAT8/jst2b3P-ZIMMoVq5g-gobF4jR0dWRvBBQCLcBGAs/s640/compost_v2.jpg" id="94" name="Google Shape;94;p2">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95" name="Google Shape;95;p2"/>
          <p:cNvSpPr txBox="1"/>
          <p:nvPr>
            <p:ph type="title"/>
          </p:nvPr>
        </p:nvSpPr>
        <p:spPr>
          <a:xfrm>
            <a:off x="0" y="0"/>
            <a:ext cx="9144000" cy="13716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00B050"/>
              </a:buClr>
              <a:buSzPts val="2300"/>
              <a:buFont typeface="Calibri"/>
              <a:buNone/>
            </a:pPr>
            <a:r>
              <a:rPr b="1" lang="mk-MK" sz="2300" u="sng">
                <a:solidFill>
                  <a:srgbClr val="00B050"/>
                </a:solidFill>
                <a:latin typeface="Calibri"/>
                <a:ea typeface="Calibri"/>
                <a:cs typeface="Calibri"/>
                <a:sym typeface="Calibri"/>
              </a:rPr>
              <a:t>Composting –</a:t>
            </a:r>
            <a:r>
              <a:rPr b="1" lang="mk-MK" sz="2300">
                <a:solidFill>
                  <a:srgbClr val="00B050"/>
                </a:solidFill>
                <a:latin typeface="Calibri"/>
                <a:ea typeface="Calibri"/>
                <a:cs typeface="Calibri"/>
                <a:sym typeface="Calibri"/>
              </a:rPr>
              <a:t> process where the compound organic matter from plant food waste is degraded by MO to</a:t>
            </a:r>
            <a:r>
              <a:rPr b="1" lang="mk-MK" sz="2300">
                <a:solidFill>
                  <a:srgbClr val="00B050"/>
                </a:solidFill>
              </a:rPr>
              <a:t> its</a:t>
            </a:r>
            <a:r>
              <a:rPr b="1" lang="mk-MK" sz="2300">
                <a:solidFill>
                  <a:srgbClr val="00B050"/>
                </a:solidFill>
                <a:latin typeface="Calibri"/>
                <a:ea typeface="Calibri"/>
                <a:cs typeface="Calibri"/>
                <a:sym typeface="Calibri"/>
              </a:rPr>
              <a:t> basic elements in </a:t>
            </a:r>
            <a:r>
              <a:rPr b="1" lang="mk-MK" sz="2300">
                <a:solidFill>
                  <a:srgbClr val="00B050"/>
                </a:solidFill>
              </a:rPr>
              <a:t>presence of</a:t>
            </a:r>
            <a:r>
              <a:rPr b="1" lang="mk-MK" sz="2300">
                <a:solidFill>
                  <a:srgbClr val="00B050"/>
                </a:solidFill>
                <a:latin typeface="Calibri"/>
                <a:ea typeface="Calibri"/>
                <a:cs typeface="Calibri"/>
                <a:sym typeface="Calibri"/>
              </a:rPr>
              <a:t> ox</a:t>
            </a:r>
            <a:r>
              <a:rPr b="1" lang="mk-MK" sz="2300">
                <a:solidFill>
                  <a:srgbClr val="00B050"/>
                </a:solidFill>
              </a:rPr>
              <a:t>ygen-</a:t>
            </a:r>
            <a:r>
              <a:rPr b="1" lang="mk-MK" sz="2300">
                <a:solidFill>
                  <a:srgbClr val="00B050"/>
                </a:solidFill>
                <a:latin typeface="Calibri"/>
                <a:ea typeface="Calibri"/>
                <a:cs typeface="Calibri"/>
                <a:sym typeface="Calibri"/>
              </a:rPr>
              <a:t>O</a:t>
            </a:r>
            <a:r>
              <a:rPr b="1" baseline="-25000" lang="mk-MK" sz="2300">
                <a:solidFill>
                  <a:srgbClr val="00B050"/>
                </a:solidFill>
                <a:latin typeface="Calibri"/>
                <a:ea typeface="Calibri"/>
                <a:cs typeface="Calibri"/>
                <a:sym typeface="Calibri"/>
              </a:rPr>
              <a:t>2</a:t>
            </a:r>
            <a:r>
              <a:rPr b="1" lang="mk-MK" sz="2300">
                <a:solidFill>
                  <a:srgbClr val="00B050"/>
                </a:solidFill>
                <a:latin typeface="Calibri"/>
                <a:ea typeface="Calibri"/>
                <a:cs typeface="Calibri"/>
                <a:sym typeface="Calibri"/>
              </a:rPr>
              <a:t> </a:t>
            </a:r>
            <a:r>
              <a:rPr b="1" lang="mk-MK" sz="2300">
                <a:solidFill>
                  <a:srgbClr val="00B050"/>
                </a:solidFill>
              </a:rPr>
              <a:t>and water-</a:t>
            </a:r>
            <a:r>
              <a:rPr b="1" lang="mk-MK" sz="2300">
                <a:solidFill>
                  <a:srgbClr val="00B050"/>
                </a:solidFill>
                <a:latin typeface="Calibri"/>
                <a:ea typeface="Calibri"/>
                <a:cs typeface="Calibri"/>
                <a:sym typeface="Calibri"/>
              </a:rPr>
              <a:t>H</a:t>
            </a:r>
            <a:r>
              <a:rPr b="1" baseline="-25000" lang="mk-MK" sz="2300">
                <a:solidFill>
                  <a:srgbClr val="00B050"/>
                </a:solidFill>
                <a:latin typeface="Calibri"/>
                <a:ea typeface="Calibri"/>
                <a:cs typeface="Calibri"/>
                <a:sym typeface="Calibri"/>
              </a:rPr>
              <a:t>2</a:t>
            </a:r>
            <a:r>
              <a:rPr b="1" lang="mk-MK" sz="2300">
                <a:solidFill>
                  <a:srgbClr val="00B050"/>
                </a:solidFill>
                <a:latin typeface="Calibri"/>
                <a:ea typeface="Calibri"/>
                <a:cs typeface="Calibri"/>
                <a:sym typeface="Calibri"/>
              </a:rPr>
              <a:t>O,and </a:t>
            </a:r>
            <a:r>
              <a:rPr b="1" lang="mk-MK" sz="2300">
                <a:solidFill>
                  <a:srgbClr val="00B050"/>
                </a:solidFill>
              </a:rPr>
              <a:t>realising carbon dioxide -</a:t>
            </a:r>
            <a:r>
              <a:rPr b="1" lang="mk-MK" sz="2300">
                <a:solidFill>
                  <a:srgbClr val="00B050"/>
                </a:solidFill>
                <a:latin typeface="Calibri"/>
                <a:ea typeface="Calibri"/>
                <a:cs typeface="Calibri"/>
                <a:sym typeface="Calibri"/>
              </a:rPr>
              <a:t> CO</a:t>
            </a:r>
            <a:r>
              <a:rPr b="1" baseline="-25000" lang="mk-MK" sz="2300">
                <a:solidFill>
                  <a:srgbClr val="00B050"/>
                </a:solidFill>
                <a:latin typeface="Calibri"/>
                <a:ea typeface="Calibri"/>
                <a:cs typeface="Calibri"/>
                <a:sym typeface="Calibri"/>
              </a:rPr>
              <a:t>2</a:t>
            </a:r>
            <a:r>
              <a:rPr b="1" lang="mk-MK" sz="2400">
                <a:solidFill>
                  <a:srgbClr val="00B050"/>
                </a:solidFill>
                <a:latin typeface="Calibri"/>
                <a:ea typeface="Calibri"/>
                <a:cs typeface="Calibri"/>
                <a:sym typeface="Calibri"/>
              </a:rPr>
              <a:t> and</a:t>
            </a:r>
            <a:r>
              <a:rPr b="1" lang="mk-MK" sz="2400">
                <a:solidFill>
                  <a:srgbClr val="00B050"/>
                </a:solidFill>
              </a:rPr>
              <a:t> heat, </a:t>
            </a:r>
            <a:endParaRPr b="1" sz="2400">
              <a:solidFill>
                <a:srgbClr val="00B050"/>
              </a:solidFill>
            </a:endParaRPr>
          </a:p>
          <a:p>
            <a:pPr indent="0" lvl="0" marL="0" rtl="0" algn="ctr">
              <a:spcBef>
                <a:spcPts val="0"/>
              </a:spcBef>
              <a:spcAft>
                <a:spcPts val="0"/>
              </a:spcAft>
              <a:buClr>
                <a:srgbClr val="00B050"/>
              </a:buClr>
              <a:buSzPts val="2300"/>
              <a:buFont typeface="Calibri"/>
              <a:buNone/>
            </a:pPr>
            <a:r>
              <a:rPr b="1" lang="mk-MK" sz="2400">
                <a:solidFill>
                  <a:srgbClr val="00B050"/>
                </a:solidFill>
              </a:rPr>
              <a:t>so the final  </a:t>
            </a:r>
            <a:r>
              <a:rPr b="1" lang="mk-MK" sz="2400">
                <a:solidFill>
                  <a:srgbClr val="00B050"/>
                </a:solidFill>
              </a:rPr>
              <a:t>result</a:t>
            </a:r>
            <a:r>
              <a:rPr b="1" lang="mk-MK" sz="2400">
                <a:solidFill>
                  <a:srgbClr val="00B050"/>
                </a:solidFill>
              </a:rPr>
              <a:t> is a production of high quality </a:t>
            </a:r>
            <a:r>
              <a:rPr b="1" lang="mk-MK" sz="2400" u="sng">
                <a:solidFill>
                  <a:srgbClr val="00B050"/>
                </a:solidFill>
                <a:latin typeface="Calibri"/>
                <a:ea typeface="Calibri"/>
                <a:cs typeface="Calibri"/>
                <a:sym typeface="Calibri"/>
              </a:rPr>
              <a:t>compost.</a:t>
            </a:r>
            <a:endParaRPr/>
          </a:p>
        </p:txBody>
      </p:sp>
      <p:pic>
        <p:nvPicPr>
          <p:cNvPr id="96" name="Google Shape;96;p2"/>
          <p:cNvPicPr preferRelativeResize="0"/>
          <p:nvPr>
            <p:ph idx="1" type="body"/>
          </p:nvPr>
        </p:nvPicPr>
        <p:blipFill rotWithShape="1">
          <a:blip r:embed="rId5">
            <a:alphaModFix/>
          </a:blip>
          <a:srcRect b="4000" l="0" r="0" t="0"/>
          <a:stretch/>
        </p:blipFill>
        <p:spPr>
          <a:xfrm>
            <a:off x="621351" y="1524000"/>
            <a:ext cx="3112449" cy="2819400"/>
          </a:xfrm>
          <a:prstGeom prst="rect">
            <a:avLst/>
          </a:prstGeom>
          <a:noFill/>
          <a:ln>
            <a:noFill/>
          </a:ln>
        </p:spPr>
      </p:pic>
      <p:pic>
        <p:nvPicPr>
          <p:cNvPr descr="C:\DOKUMENTI\UCILISTE\ЕРАЗМУС + КА229 „Поинакво образование во училницата во природа“\ERASMUS+ proekt  NATPREVAR\3990983_orig.gif" id="97" name="Google Shape;97;p2"/>
          <p:cNvPicPr preferRelativeResize="0"/>
          <p:nvPr/>
        </p:nvPicPr>
        <p:blipFill rotWithShape="1">
          <a:blip r:embed="rId6">
            <a:alphaModFix/>
          </a:blip>
          <a:srcRect b="0" l="0" r="0" t="0"/>
          <a:stretch/>
        </p:blipFill>
        <p:spPr>
          <a:xfrm>
            <a:off x="6485852" y="3962400"/>
            <a:ext cx="2658148" cy="2895600"/>
          </a:xfrm>
          <a:prstGeom prst="rect">
            <a:avLst/>
          </a:prstGeom>
          <a:noFill/>
          <a:ln>
            <a:noFill/>
          </a:ln>
        </p:spPr>
      </p:pic>
      <p:pic>
        <p:nvPicPr>
          <p:cNvPr descr="C:\DOKUMENTI\UCILISTE\ЕРАЗМУС + КА229 „Поинакво образование во училницата во природа“\ERASMUS+ proekt  NATPREVAR\kako-napraviti-kompost-1.jpg" id="98" name="Google Shape;98;p2"/>
          <p:cNvPicPr preferRelativeResize="0"/>
          <p:nvPr/>
        </p:nvPicPr>
        <p:blipFill rotWithShape="1">
          <a:blip r:embed="rId7">
            <a:alphaModFix/>
          </a:blip>
          <a:srcRect b="0" l="0" r="0" t="0"/>
          <a:stretch/>
        </p:blipFill>
        <p:spPr>
          <a:xfrm>
            <a:off x="838200" y="4648200"/>
            <a:ext cx="3200400" cy="2131466"/>
          </a:xfrm>
          <a:prstGeom prst="rect">
            <a:avLst/>
          </a:prstGeom>
          <a:noFill/>
          <a:ln>
            <a:noFill/>
          </a:ln>
        </p:spPr>
      </p:pic>
      <p:pic>
        <p:nvPicPr>
          <p:cNvPr descr="C:\DOKUMENTI\UCILISTE\ЕРАЗМУС + КА229 „Поинакво образование во училницата во природа“\ERASMUS+ proekt  NATPREVAR\How_Compost_Happens.gif" id="99" name="Google Shape;99;p2"/>
          <p:cNvPicPr preferRelativeResize="0"/>
          <p:nvPr/>
        </p:nvPicPr>
        <p:blipFill rotWithShape="1">
          <a:blip r:embed="rId8">
            <a:alphaModFix/>
          </a:blip>
          <a:srcRect b="0" l="0" r="0" t="0"/>
          <a:stretch/>
        </p:blipFill>
        <p:spPr>
          <a:xfrm>
            <a:off x="4495800" y="1447800"/>
            <a:ext cx="2667000" cy="28822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https://4.bp.blogspot.com/-ibwWS4wb99A/WqWeIt9-QoI/AAAAAAAAAT8/jst2b3P-ZIMMoVq5g-gobF4jR0dWRvBBQCLcBGAs/s640/compost_v2.jpg" id="104" name="Google Shape;104;p3">
            <a:hlinkClick r:id="rId3"/>
          </p:cNvPr>
          <p:cNvPicPr preferRelativeResize="0"/>
          <p:nvPr/>
        </p:nvPicPr>
        <p:blipFill rotWithShape="1">
          <a:blip r:embed="rId4">
            <a:alphaModFix/>
          </a:blip>
          <a:srcRect b="0" l="0" r="0" t="0"/>
          <a:stretch/>
        </p:blipFill>
        <p:spPr>
          <a:xfrm>
            <a:off x="76201" y="2086377"/>
            <a:ext cx="8991599" cy="4832582"/>
          </a:xfrm>
          <a:prstGeom prst="rect">
            <a:avLst/>
          </a:prstGeom>
          <a:noFill/>
          <a:ln>
            <a:noFill/>
          </a:ln>
        </p:spPr>
      </p:pic>
      <p:sp>
        <p:nvSpPr>
          <p:cNvPr id="105" name="Google Shape;105;p3"/>
          <p:cNvSpPr txBox="1"/>
          <p:nvPr>
            <p:ph type="title"/>
          </p:nvPr>
        </p:nvSpPr>
        <p:spPr>
          <a:xfrm>
            <a:off x="0" y="0"/>
            <a:ext cx="9144000" cy="5334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00B050"/>
              </a:buClr>
              <a:buSzPts val="2300"/>
              <a:buFont typeface="Calibri"/>
              <a:buNone/>
            </a:pPr>
            <a:r>
              <a:rPr b="1" lang="mk-MK" sz="2300">
                <a:solidFill>
                  <a:srgbClr val="00B050"/>
                </a:solidFill>
                <a:latin typeface="Calibri"/>
                <a:ea typeface="Calibri"/>
                <a:cs typeface="Calibri"/>
                <a:sym typeface="Calibri"/>
              </a:rPr>
              <a:t>  Mini compost bin in a transparent bottle!</a:t>
            </a:r>
            <a:endParaRPr b="1" sz="2300">
              <a:solidFill>
                <a:srgbClr val="00B050"/>
              </a:solidFill>
            </a:endParaRPr>
          </a:p>
        </p:txBody>
      </p:sp>
      <p:pic>
        <p:nvPicPr>
          <p:cNvPr id="106" name="Google Shape;106;p3"/>
          <p:cNvPicPr preferRelativeResize="0"/>
          <p:nvPr>
            <p:ph idx="2" type="body"/>
          </p:nvPr>
        </p:nvPicPr>
        <p:blipFill rotWithShape="1">
          <a:blip r:embed="rId5">
            <a:alphaModFix/>
          </a:blip>
          <a:srcRect b="0" l="0" r="0" t="0"/>
          <a:stretch/>
        </p:blipFill>
        <p:spPr>
          <a:xfrm>
            <a:off x="0" y="3048000"/>
            <a:ext cx="2039815" cy="3794760"/>
          </a:xfrm>
          <a:prstGeom prst="rect">
            <a:avLst/>
          </a:prstGeom>
          <a:noFill/>
          <a:ln>
            <a:noFill/>
          </a:ln>
        </p:spPr>
      </p:pic>
      <p:pic>
        <p:nvPicPr>
          <p:cNvPr descr="1502397121408" id="107" name="Google Shape;107;p3"/>
          <p:cNvPicPr preferRelativeResize="0"/>
          <p:nvPr/>
        </p:nvPicPr>
        <p:blipFill rotWithShape="1">
          <a:blip r:embed="rId6">
            <a:alphaModFix/>
          </a:blip>
          <a:srcRect b="0" l="0" r="0" t="0"/>
          <a:stretch/>
        </p:blipFill>
        <p:spPr>
          <a:xfrm>
            <a:off x="1714500" y="426903"/>
            <a:ext cx="5714999" cy="3318948"/>
          </a:xfrm>
          <a:prstGeom prst="rect">
            <a:avLst/>
          </a:prstGeom>
          <a:noFill/>
          <a:ln>
            <a:noFill/>
          </a:ln>
        </p:spPr>
      </p:pic>
      <p:pic>
        <p:nvPicPr>
          <p:cNvPr id="108" name="Google Shape;108;p3"/>
          <p:cNvPicPr preferRelativeResize="0"/>
          <p:nvPr/>
        </p:nvPicPr>
        <p:blipFill rotWithShape="1">
          <a:blip r:embed="rId7">
            <a:alphaModFix/>
          </a:blip>
          <a:srcRect b="0" l="0" r="0" t="0"/>
          <a:stretch/>
        </p:blipFill>
        <p:spPr>
          <a:xfrm>
            <a:off x="6992423" y="3499344"/>
            <a:ext cx="2039815" cy="34196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4.bp.blogspot.com/-ibwWS4wb99A/WqWeIt9-QoI/AAAAAAAAAT8/jst2b3P-ZIMMoVq5g-gobF4jR0dWRvBBQCLcBGAs/s640/compost_v2.jpg" id="113" name="Google Shape;113;p4">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14" name="Google Shape;114;p4"/>
          <p:cNvSpPr txBox="1"/>
          <p:nvPr>
            <p:ph type="title"/>
          </p:nvPr>
        </p:nvSpPr>
        <p:spPr>
          <a:xfrm>
            <a:off x="0" y="0"/>
            <a:ext cx="9144000" cy="17526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00B050"/>
              </a:buClr>
              <a:buSzPts val="2300"/>
              <a:buFont typeface="Calibri"/>
              <a:buNone/>
            </a:pPr>
            <a:r>
              <a:rPr b="1" lang="mk-MK" sz="2300">
                <a:solidFill>
                  <a:srgbClr val="00B050"/>
                </a:solidFill>
              </a:rPr>
              <a:t>The first layer in the composter is a brown </a:t>
            </a:r>
            <a:r>
              <a:rPr b="1" lang="mk-MK" sz="2300">
                <a:solidFill>
                  <a:srgbClr val="00B050"/>
                </a:solidFill>
              </a:rPr>
              <a:t>component followed by a green component, which alternate until the composter is full. </a:t>
            </a:r>
            <a:endParaRPr b="1" sz="2300">
              <a:solidFill>
                <a:srgbClr val="00B050"/>
              </a:solidFill>
            </a:endParaRPr>
          </a:p>
          <a:p>
            <a:pPr indent="0" lvl="0" marL="0" rtl="0" algn="ctr">
              <a:spcBef>
                <a:spcPts val="0"/>
              </a:spcBef>
              <a:spcAft>
                <a:spcPts val="0"/>
              </a:spcAft>
              <a:buClr>
                <a:srgbClr val="00B050"/>
              </a:buClr>
              <a:buSzPts val="2300"/>
              <a:buFont typeface="Calibri"/>
              <a:buNone/>
            </a:pPr>
            <a:r>
              <a:rPr b="1" lang="mk-MK" sz="2300">
                <a:solidFill>
                  <a:srgbClr val="00B050"/>
                </a:solidFill>
              </a:rPr>
              <a:t>The last layer in the composter is obliged to be a brown component. </a:t>
            </a:r>
            <a:endParaRPr b="1" sz="2300">
              <a:solidFill>
                <a:srgbClr val="00B050"/>
              </a:solidFill>
            </a:endParaRPr>
          </a:p>
          <a:p>
            <a:pPr indent="0" lvl="0" marL="0" rtl="0" algn="ctr">
              <a:spcBef>
                <a:spcPts val="0"/>
              </a:spcBef>
              <a:spcAft>
                <a:spcPts val="0"/>
              </a:spcAft>
              <a:buClr>
                <a:srgbClr val="00B050"/>
              </a:buClr>
              <a:buSzPts val="2300"/>
              <a:buFont typeface="Calibri"/>
              <a:buNone/>
            </a:pPr>
            <a:r>
              <a:rPr b="1" lang="mk-MK" sz="2300">
                <a:solidFill>
                  <a:srgbClr val="00B050"/>
                </a:solidFill>
              </a:rPr>
              <a:t>Little soil is added on every second layer of the brown component</a:t>
            </a:r>
            <a:endParaRPr b="1" sz="2300">
              <a:solidFill>
                <a:srgbClr val="00B050"/>
              </a:solidFill>
            </a:endParaRPr>
          </a:p>
          <a:p>
            <a:pPr indent="0" lvl="0" marL="0" rtl="0" algn="ctr">
              <a:spcBef>
                <a:spcPts val="0"/>
              </a:spcBef>
              <a:spcAft>
                <a:spcPts val="0"/>
              </a:spcAft>
              <a:buClr>
                <a:srgbClr val="00B050"/>
              </a:buClr>
              <a:buSzPts val="2300"/>
              <a:buFont typeface="Calibri"/>
              <a:buNone/>
            </a:pPr>
            <a:r>
              <a:rPr b="1" lang="mk-MK" sz="2300">
                <a:solidFill>
                  <a:srgbClr val="00B050"/>
                </a:solidFill>
                <a:latin typeface="Calibri"/>
                <a:ea typeface="Calibri"/>
                <a:cs typeface="Calibri"/>
                <a:sym typeface="Calibri"/>
              </a:rPr>
              <a:t>(that </a:t>
            </a:r>
            <a:r>
              <a:rPr b="1" lang="mk-MK" sz="2300">
                <a:solidFill>
                  <a:srgbClr val="00B050"/>
                </a:solidFill>
              </a:rPr>
              <a:t>is a source of MO which accelerate the de</a:t>
            </a:r>
            <a:r>
              <a:rPr b="1" lang="mk-MK" sz="2300">
                <a:solidFill>
                  <a:srgbClr val="00B050"/>
                </a:solidFill>
              </a:rPr>
              <a:t>composting process</a:t>
            </a:r>
            <a:r>
              <a:rPr b="1" lang="mk-MK" sz="2300">
                <a:solidFill>
                  <a:srgbClr val="00B050"/>
                </a:solidFill>
              </a:rPr>
              <a:t>)</a:t>
            </a:r>
            <a:r>
              <a:rPr b="1" lang="mk-MK" sz="2300">
                <a:solidFill>
                  <a:srgbClr val="00B050"/>
                </a:solidFill>
                <a:latin typeface="Calibri"/>
                <a:ea typeface="Calibri"/>
                <a:cs typeface="Calibri"/>
                <a:sym typeface="Calibri"/>
              </a:rPr>
              <a:t>.</a:t>
            </a:r>
            <a:endParaRPr/>
          </a:p>
        </p:txBody>
      </p:sp>
      <p:graphicFrame>
        <p:nvGraphicFramePr>
          <p:cNvPr id="115" name="Google Shape;115;p4"/>
          <p:cNvGraphicFramePr/>
          <p:nvPr/>
        </p:nvGraphicFramePr>
        <p:xfrm>
          <a:off x="3200400" y="1950720"/>
          <a:ext cx="3000000" cy="3000000"/>
        </p:xfrm>
        <a:graphic>
          <a:graphicData uri="http://schemas.openxmlformats.org/drawingml/2006/table">
            <a:tbl>
              <a:tblPr>
                <a:gradFill>
                  <a:gsLst>
                    <a:gs pos="0">
                      <a:srgbClr val="DAFEA4"/>
                    </a:gs>
                    <a:gs pos="35000">
                      <a:srgbClr val="E3FEBF"/>
                    </a:gs>
                    <a:gs pos="100000">
                      <a:srgbClr val="F4FEE6"/>
                    </a:gs>
                  </a:gsLst>
                  <a:lin ang="16200000" scaled="0"/>
                </a:gradFill>
                <a:tableStyleId>{3BD641F3-1C2D-475A-AAD9-758BB141ACD7}</a:tableStyleId>
              </a:tblPr>
              <a:tblGrid>
                <a:gridCol w="1598575"/>
                <a:gridCol w="1980125"/>
                <a:gridCol w="2288675"/>
              </a:tblGrid>
              <a:tr h="599450">
                <a:tc>
                  <a:txBody>
                    <a:bodyPr/>
                    <a:lstStyle/>
                    <a:p>
                      <a:pPr indent="0" lvl="0" marL="0" marR="0" rtl="0" algn="ctr">
                        <a:spcBef>
                          <a:spcPts val="0"/>
                        </a:spcBef>
                        <a:spcAft>
                          <a:spcPts val="0"/>
                        </a:spcAft>
                        <a:buNone/>
                      </a:pPr>
                      <a:r>
                        <a:rPr lang="mk-MK" sz="1500" u="none" cap="none" strike="noStrike"/>
                        <a:t>A green component </a:t>
                      </a:r>
                      <a:endParaRPr sz="1500" u="none" cap="none" strike="noStrike"/>
                    </a:p>
                    <a:p>
                      <a:pPr indent="0" lvl="0" marL="0" marR="0" rtl="0" algn="ctr">
                        <a:spcBef>
                          <a:spcPts val="0"/>
                        </a:spcBef>
                        <a:spcAft>
                          <a:spcPts val="0"/>
                        </a:spcAft>
                        <a:buNone/>
                      </a:pPr>
                      <a:r>
                        <a:rPr lang="mk-MK" sz="1500" u="none" cap="none" strike="noStrike"/>
                        <a:t>(rich in nitrogen)</a:t>
                      </a:r>
                      <a:endParaRPr b="1" sz="1500" u="none" cap="none" strike="noStrike">
                        <a:solidFill>
                          <a:srgbClr val="00B050"/>
                        </a:solidFill>
                        <a:latin typeface="Calibri"/>
                        <a:ea typeface="Calibri"/>
                        <a:cs typeface="Calibri"/>
                        <a:sym typeface="Calibri"/>
                      </a:endParaRPr>
                    </a:p>
                  </a:txBody>
                  <a:tcPr marT="0" marB="0" marR="47200" marL="47200" anchor="ctr">
                    <a:solidFill>
                      <a:schemeClr val="accent3"/>
                    </a:solidFill>
                  </a:tcPr>
                </a:tc>
                <a:tc>
                  <a:txBody>
                    <a:bodyPr/>
                    <a:lstStyle/>
                    <a:p>
                      <a:pPr indent="0" lvl="0" marL="0" marR="0" rtl="0" algn="ctr">
                        <a:spcBef>
                          <a:spcPts val="0"/>
                        </a:spcBef>
                        <a:spcAft>
                          <a:spcPts val="0"/>
                        </a:spcAft>
                        <a:buNone/>
                      </a:pPr>
                      <a:r>
                        <a:rPr lang="mk-MK" sz="1500" u="none" cap="none" strike="noStrike"/>
                        <a:t>A brown component</a:t>
                      </a:r>
                      <a:endParaRPr sz="1500" u="none" cap="none" strike="noStrike"/>
                    </a:p>
                    <a:p>
                      <a:pPr indent="0" lvl="0" marL="0" marR="0" rtl="0" algn="ctr">
                        <a:spcBef>
                          <a:spcPts val="0"/>
                        </a:spcBef>
                        <a:spcAft>
                          <a:spcPts val="0"/>
                        </a:spcAft>
                        <a:buNone/>
                      </a:pPr>
                      <a:r>
                        <a:rPr lang="mk-MK" sz="1500" u="none" cap="none" strike="noStrike"/>
                        <a:t>(rich in carbon)</a:t>
                      </a:r>
                      <a:endParaRPr b="1" sz="1500" u="none" cap="none" strike="noStrike">
                        <a:solidFill>
                          <a:srgbClr val="00B050"/>
                        </a:solidFill>
                        <a:latin typeface="Calibri"/>
                        <a:ea typeface="Calibri"/>
                        <a:cs typeface="Calibri"/>
                        <a:sym typeface="Calibri"/>
                      </a:endParaRPr>
                    </a:p>
                  </a:txBody>
                  <a:tcPr marT="0" marB="0" marR="47200" marL="47200" anchor="ctr">
                    <a:solidFill>
                      <a:srgbClr val="C4BD97"/>
                    </a:solidFill>
                  </a:tcPr>
                </a:tc>
                <a:tc>
                  <a:txBody>
                    <a:bodyPr/>
                    <a:lstStyle/>
                    <a:p>
                      <a:pPr indent="0" lvl="0" marL="0" marR="0" rtl="0" algn="ctr">
                        <a:spcBef>
                          <a:spcPts val="0"/>
                        </a:spcBef>
                        <a:spcAft>
                          <a:spcPts val="0"/>
                        </a:spcAft>
                        <a:buNone/>
                      </a:pPr>
                      <a:r>
                        <a:rPr lang="mk-MK" sz="1500"/>
                        <a:t>It is not </a:t>
                      </a:r>
                      <a:r>
                        <a:rPr lang="mk-MK" sz="1500"/>
                        <a:t>recommended</a:t>
                      </a:r>
                      <a:r>
                        <a:rPr lang="mk-MK" sz="1500"/>
                        <a:t> for composting</a:t>
                      </a:r>
                      <a:endParaRPr b="1" sz="1500" u="none" cap="none" strike="noStrike">
                        <a:solidFill>
                          <a:srgbClr val="00B050"/>
                        </a:solidFill>
                        <a:latin typeface="Calibri"/>
                        <a:ea typeface="Calibri"/>
                        <a:cs typeface="Calibri"/>
                        <a:sym typeface="Calibri"/>
                      </a:endParaRPr>
                    </a:p>
                  </a:txBody>
                  <a:tcPr marT="0" marB="0" marR="47200" marL="47200" anchor="ctr">
                    <a:solidFill>
                      <a:srgbClr val="D99593"/>
                    </a:solidFill>
                  </a:tcPr>
                </a:tc>
              </a:tr>
              <a:tr h="599450">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Fruit</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Dried leaves</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lang="mk-MK" sz="1500"/>
                        <a:t>Anything </a:t>
                      </a:r>
                      <a:r>
                        <a:rPr lang="mk-MK" sz="1500"/>
                        <a:t>treated</a:t>
                      </a:r>
                      <a:r>
                        <a:rPr lang="mk-MK" sz="1500"/>
                        <a:t> with pesticides or other chemicals</a:t>
                      </a:r>
                      <a:endParaRPr sz="1500"/>
                    </a:p>
                  </a:txBody>
                  <a:tcPr marT="0" marB="0" marR="47200" marL="47200">
                    <a:solidFill>
                      <a:srgbClr val="D99593"/>
                    </a:solidFill>
                  </a:tcPr>
                </a:tc>
              </a:tr>
              <a:tr h="299725">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Vegetables</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Newspapers</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lang="mk-MK" sz="1500"/>
                        <a:t>Non biodegradable plastic</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rPr lang="mk-MK" sz="1500" u="none" cap="none" strike="noStrike"/>
                        <a:t>Wilted flowers</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Dried branches</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Meat</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599450">
                <a:tc>
                  <a:txBody>
                    <a:bodyPr/>
                    <a:lstStyle/>
                    <a:p>
                      <a:pPr indent="0" lvl="0" marL="0" marR="0" rtl="0" algn="ctr">
                        <a:spcBef>
                          <a:spcPts val="0"/>
                        </a:spcBef>
                        <a:spcAft>
                          <a:spcPts val="0"/>
                        </a:spcAft>
                        <a:buNone/>
                      </a:pPr>
                      <a:r>
                        <a:rPr lang="mk-MK" sz="1500" u="none" cap="none" strike="noStrike"/>
                        <a:t>Dead plants</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lang="mk-MK" sz="1500" u="none" cap="none" strike="noStrike"/>
                        <a:t>Paper (it was not in contact to meat)</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Fish</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rPr lang="mk-MK" sz="1500" u="none" cap="none" strike="noStrike"/>
                        <a:t>Mown grass</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lang="mk-MK" sz="1500"/>
                        <a:t>Straw </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Bones</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Coffee grounds</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lang="mk-MK" sz="1500"/>
                        <a:t>Hay</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Dairy products</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Leaves</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lang="mk-MK" sz="1500"/>
                        <a:t>Egg shells</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b="0" lang="mk-MK" sz="1500" u="none" cap="none" strike="noStrike">
                          <a:solidFill>
                            <a:schemeClr val="dk1"/>
                          </a:solidFill>
                          <a:latin typeface="Calibri"/>
                          <a:ea typeface="Calibri"/>
                          <a:cs typeface="Calibri"/>
                          <a:sym typeface="Calibri"/>
                        </a:rPr>
                        <a:t>Oils</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lang="mk-MK" sz="1500"/>
                        <a:t>Cardboard</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lang="mk-MK" sz="1500"/>
                        <a:t>Unhealthy plants</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rPr lang="mk-MK" sz="1500"/>
                        <a:t>Wood ash</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lang="mk-MK" sz="1500"/>
                        <a:t>Baby </a:t>
                      </a:r>
                      <a:r>
                        <a:rPr lang="mk-MK" sz="1500"/>
                        <a:t>nappies</a:t>
                      </a:r>
                      <a:r>
                        <a:rPr lang="mk-MK" sz="1500"/>
                        <a:t> </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lang="mk-MK" sz="1500"/>
                        <a:t>Feces</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r h="299725">
                <a:tc>
                  <a:txBody>
                    <a:bodyPr/>
                    <a:lstStyle/>
                    <a:p>
                      <a:pPr indent="0" lvl="0" marL="0" marR="0" rtl="0" algn="ctr">
                        <a:spcBef>
                          <a:spcPts val="0"/>
                        </a:spcBef>
                        <a:spcAft>
                          <a:spcPts val="0"/>
                        </a:spcAft>
                        <a:buNone/>
                      </a:pPr>
                      <a:r>
                        <a:t/>
                      </a:r>
                      <a:endParaRPr b="1" sz="1500" u="none" cap="none" strike="noStrike">
                        <a:solidFill>
                          <a:srgbClr val="00B050"/>
                        </a:solidFill>
                        <a:latin typeface="Calibri"/>
                        <a:ea typeface="Calibri"/>
                        <a:cs typeface="Calibri"/>
                        <a:sym typeface="Calibri"/>
                      </a:endParaRPr>
                    </a:p>
                  </a:txBody>
                  <a:tcPr marT="0" marB="0" marR="47200" marL="47200">
                    <a:solidFill>
                      <a:schemeClr val="accent3"/>
                    </a:solidFill>
                  </a:tcPr>
                </a:tc>
                <a:tc>
                  <a:txBody>
                    <a:bodyPr/>
                    <a:lstStyle/>
                    <a:p>
                      <a:pPr indent="0" lvl="0" marL="0" marR="0" rtl="0" algn="ctr">
                        <a:spcBef>
                          <a:spcPts val="0"/>
                        </a:spcBef>
                        <a:spcAft>
                          <a:spcPts val="0"/>
                        </a:spcAft>
                        <a:buNone/>
                      </a:pPr>
                      <a:r>
                        <a:t/>
                      </a:r>
                      <a:endParaRPr b="1" sz="1500" u="none" cap="none" strike="noStrike">
                        <a:solidFill>
                          <a:srgbClr val="00B050"/>
                        </a:solidFill>
                        <a:latin typeface="Calibri"/>
                        <a:ea typeface="Calibri"/>
                        <a:cs typeface="Calibri"/>
                        <a:sym typeface="Calibri"/>
                      </a:endParaRPr>
                    </a:p>
                  </a:txBody>
                  <a:tcPr marT="0" marB="0" marR="47200" marL="47200">
                    <a:solidFill>
                      <a:srgbClr val="C4BD97"/>
                    </a:solidFill>
                  </a:tcPr>
                </a:tc>
                <a:tc>
                  <a:txBody>
                    <a:bodyPr/>
                    <a:lstStyle/>
                    <a:p>
                      <a:pPr indent="0" lvl="0" marL="0" marR="0" rtl="0" algn="ctr">
                        <a:spcBef>
                          <a:spcPts val="0"/>
                        </a:spcBef>
                        <a:spcAft>
                          <a:spcPts val="0"/>
                        </a:spcAft>
                        <a:buNone/>
                      </a:pPr>
                      <a:r>
                        <a:rPr lang="mk-MK" sz="1500"/>
                        <a:t>Oil</a:t>
                      </a:r>
                      <a:r>
                        <a:rPr lang="mk-MK" sz="1500" u="none" cap="none" strike="noStrike"/>
                        <a:t> </a:t>
                      </a:r>
                      <a:r>
                        <a:rPr lang="mk-MK" sz="1500"/>
                        <a:t>paper</a:t>
                      </a:r>
                      <a:endParaRPr b="1" sz="1500" u="none" cap="none" strike="noStrike">
                        <a:solidFill>
                          <a:srgbClr val="00B050"/>
                        </a:solidFill>
                        <a:latin typeface="Calibri"/>
                        <a:ea typeface="Calibri"/>
                        <a:cs typeface="Calibri"/>
                        <a:sym typeface="Calibri"/>
                      </a:endParaRPr>
                    </a:p>
                  </a:txBody>
                  <a:tcPr marT="0" marB="0" marR="47200" marL="47200">
                    <a:solidFill>
                      <a:srgbClr val="D99593"/>
                    </a:solidFill>
                  </a:tcPr>
                </a:tc>
              </a:tr>
            </a:tbl>
          </a:graphicData>
        </a:graphic>
      </p:graphicFrame>
      <p:pic>
        <p:nvPicPr>
          <p:cNvPr descr="C:\Users\Acer\Desktop\2021 Noemvri- mesec na nauka\KOMPOSTIRANJE\FIG5.jpg" id="116" name="Google Shape;116;p4"/>
          <p:cNvPicPr preferRelativeResize="0"/>
          <p:nvPr/>
        </p:nvPicPr>
        <p:blipFill rotWithShape="1">
          <a:blip r:embed="rId5">
            <a:alphaModFix/>
          </a:blip>
          <a:srcRect b="0" l="0" r="0" t="0"/>
          <a:stretch/>
        </p:blipFill>
        <p:spPr>
          <a:xfrm>
            <a:off x="95250" y="1879600"/>
            <a:ext cx="3028950" cy="3225800"/>
          </a:xfrm>
          <a:prstGeom prst="rect">
            <a:avLst/>
          </a:prstGeom>
          <a:noFill/>
          <a:ln>
            <a:noFill/>
          </a:ln>
        </p:spPr>
      </p:pic>
      <p:pic>
        <p:nvPicPr>
          <p:cNvPr descr="ABA-seedling-logo-explained" id="117" name="Google Shape;117;p4"/>
          <p:cNvPicPr preferRelativeResize="0"/>
          <p:nvPr/>
        </p:nvPicPr>
        <p:blipFill rotWithShape="1">
          <a:blip r:embed="rId6">
            <a:alphaModFix/>
          </a:blip>
          <a:srcRect b="0" l="0" r="49712" t="0"/>
          <a:stretch/>
        </p:blipFill>
        <p:spPr>
          <a:xfrm>
            <a:off x="457200" y="5029200"/>
            <a:ext cx="2438400" cy="17189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https://4.bp.blogspot.com/-ibwWS4wb99A/WqWeIt9-QoI/AAAAAAAAAT8/jst2b3P-ZIMMoVq5g-gobF4jR0dWRvBBQCLcBGAs/s640/compost_v2.jpg" id="122" name="Google Shape;122;p5">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23" name="Google Shape;123;p5"/>
          <p:cNvSpPr txBox="1"/>
          <p:nvPr>
            <p:ph type="title"/>
          </p:nvPr>
        </p:nvSpPr>
        <p:spPr>
          <a:xfrm>
            <a:off x="0" y="0"/>
            <a:ext cx="9144000" cy="5334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rtl="0" algn="just">
              <a:spcBef>
                <a:spcPts val="0"/>
              </a:spcBef>
              <a:spcAft>
                <a:spcPts val="0"/>
              </a:spcAft>
              <a:buClr>
                <a:srgbClr val="00B050"/>
              </a:buClr>
              <a:buSzPts val="3000"/>
              <a:buFont typeface="Calibri"/>
              <a:buNone/>
            </a:pPr>
            <a:r>
              <a:rPr b="1" lang="mk-MK" sz="3000">
                <a:solidFill>
                  <a:srgbClr val="00B050"/>
                </a:solidFill>
              </a:rPr>
              <a:t>Our experiment</a:t>
            </a:r>
            <a:r>
              <a:rPr b="1" lang="mk-MK" sz="3000">
                <a:solidFill>
                  <a:srgbClr val="00B050"/>
                </a:solidFill>
                <a:latin typeface="Calibri"/>
                <a:ea typeface="Calibri"/>
                <a:cs typeface="Calibri"/>
                <a:sym typeface="Calibri"/>
              </a:rPr>
              <a:t>...</a:t>
            </a:r>
            <a:endParaRPr/>
          </a:p>
        </p:txBody>
      </p:sp>
      <p:pic>
        <p:nvPicPr>
          <p:cNvPr id="124" name="Google Shape;124;p5"/>
          <p:cNvPicPr preferRelativeResize="0"/>
          <p:nvPr/>
        </p:nvPicPr>
        <p:blipFill rotWithShape="1">
          <a:blip r:embed="rId5">
            <a:alphaModFix/>
          </a:blip>
          <a:srcRect b="0" l="0" r="0" t="0"/>
          <a:stretch/>
        </p:blipFill>
        <p:spPr>
          <a:xfrm>
            <a:off x="0" y="609600"/>
            <a:ext cx="2107947" cy="3152143"/>
          </a:xfrm>
          <a:prstGeom prst="rect">
            <a:avLst/>
          </a:prstGeom>
          <a:noFill/>
          <a:ln>
            <a:noFill/>
          </a:ln>
        </p:spPr>
      </p:pic>
      <p:pic>
        <p:nvPicPr>
          <p:cNvPr id="125" name="Google Shape;125;p5"/>
          <p:cNvPicPr preferRelativeResize="0"/>
          <p:nvPr/>
        </p:nvPicPr>
        <p:blipFill rotWithShape="1">
          <a:blip r:embed="rId6">
            <a:alphaModFix/>
          </a:blip>
          <a:srcRect b="0" l="0" r="0" t="0"/>
          <a:stretch/>
        </p:blipFill>
        <p:spPr>
          <a:xfrm rot="5400000">
            <a:off x="1706086" y="1096216"/>
            <a:ext cx="3162300" cy="2239868"/>
          </a:xfrm>
          <a:prstGeom prst="rect">
            <a:avLst/>
          </a:prstGeom>
          <a:noFill/>
          <a:ln>
            <a:noFill/>
          </a:ln>
        </p:spPr>
      </p:pic>
      <p:pic>
        <p:nvPicPr>
          <p:cNvPr id="126" name="Google Shape;126;p5"/>
          <p:cNvPicPr preferRelativeResize="0"/>
          <p:nvPr/>
        </p:nvPicPr>
        <p:blipFill rotWithShape="1">
          <a:blip r:embed="rId7">
            <a:alphaModFix/>
          </a:blip>
          <a:srcRect b="0" l="0" r="0" t="0"/>
          <a:stretch/>
        </p:blipFill>
        <p:spPr>
          <a:xfrm>
            <a:off x="4547811" y="635000"/>
            <a:ext cx="2239868" cy="3200400"/>
          </a:xfrm>
          <a:prstGeom prst="rect">
            <a:avLst/>
          </a:prstGeom>
          <a:noFill/>
          <a:ln>
            <a:noFill/>
          </a:ln>
        </p:spPr>
      </p:pic>
      <p:pic>
        <p:nvPicPr>
          <p:cNvPr id="127" name="Google Shape;127;p5"/>
          <p:cNvPicPr preferRelativeResize="0"/>
          <p:nvPr/>
        </p:nvPicPr>
        <p:blipFill rotWithShape="1">
          <a:blip r:embed="rId8">
            <a:alphaModFix/>
          </a:blip>
          <a:srcRect b="0" l="0" r="0" t="0"/>
          <a:stretch/>
        </p:blipFill>
        <p:spPr>
          <a:xfrm>
            <a:off x="6935646" y="635000"/>
            <a:ext cx="2050851" cy="3200400"/>
          </a:xfrm>
          <a:prstGeom prst="rect">
            <a:avLst/>
          </a:prstGeom>
          <a:noFill/>
          <a:ln>
            <a:noFill/>
          </a:ln>
        </p:spPr>
      </p:pic>
      <p:pic>
        <p:nvPicPr>
          <p:cNvPr descr="C:\DOKUMENTI\UCILISTE\ЕРАЗМУС + КА229 „Поинакво образование во училницата во природа“\ERASMUS+ proekt  NATPREVAR\ФОТОГРАФИИ-почеток\20211117_130927.jpg" id="128" name="Google Shape;128;p5"/>
          <p:cNvPicPr preferRelativeResize="0"/>
          <p:nvPr/>
        </p:nvPicPr>
        <p:blipFill rotWithShape="1">
          <a:blip r:embed="rId9">
            <a:alphaModFix/>
          </a:blip>
          <a:srcRect b="0" l="0" r="0" t="0"/>
          <a:stretch/>
        </p:blipFill>
        <p:spPr>
          <a:xfrm>
            <a:off x="58225" y="3634738"/>
            <a:ext cx="2107948" cy="3162301"/>
          </a:xfrm>
          <a:prstGeom prst="rect">
            <a:avLst/>
          </a:prstGeom>
          <a:noFill/>
          <a:ln>
            <a:noFill/>
          </a:ln>
        </p:spPr>
      </p:pic>
      <p:pic>
        <p:nvPicPr>
          <p:cNvPr id="129" name="Google Shape;129;p5"/>
          <p:cNvPicPr preferRelativeResize="0"/>
          <p:nvPr/>
        </p:nvPicPr>
        <p:blipFill rotWithShape="1">
          <a:blip r:embed="rId10">
            <a:alphaModFix/>
          </a:blip>
          <a:srcRect b="0" l="0" r="0" t="0"/>
          <a:stretch/>
        </p:blipFill>
        <p:spPr>
          <a:xfrm>
            <a:off x="2281929" y="3644897"/>
            <a:ext cx="2239867" cy="3218183"/>
          </a:xfrm>
          <a:prstGeom prst="rect">
            <a:avLst/>
          </a:prstGeom>
          <a:noFill/>
          <a:ln>
            <a:noFill/>
          </a:ln>
        </p:spPr>
      </p:pic>
      <p:pic>
        <p:nvPicPr>
          <p:cNvPr id="130" name="Google Shape;130;p5"/>
          <p:cNvPicPr preferRelativeResize="0"/>
          <p:nvPr/>
        </p:nvPicPr>
        <p:blipFill rotWithShape="1">
          <a:blip r:embed="rId11">
            <a:alphaModFix/>
          </a:blip>
          <a:srcRect b="0" l="0" r="0" t="0"/>
          <a:stretch/>
        </p:blipFill>
        <p:spPr>
          <a:xfrm>
            <a:off x="4767311" y="3665217"/>
            <a:ext cx="2239867" cy="3162301"/>
          </a:xfrm>
          <a:prstGeom prst="rect">
            <a:avLst/>
          </a:prstGeom>
          <a:noFill/>
          <a:ln>
            <a:noFill/>
          </a:ln>
        </p:spPr>
      </p:pic>
      <p:pic>
        <p:nvPicPr>
          <p:cNvPr descr="C:\DOKUMENTI\UCILISTE\ЕРАЗМУС + КА229 „Поинакво образование во училницата во природа“\ERASMUS+ proekt  NATPREVAR\ФОТОГРАФИИ-почеток\20211117_132605.jpg" id="131" name="Google Shape;131;p5"/>
          <p:cNvPicPr preferRelativeResize="0"/>
          <p:nvPr/>
        </p:nvPicPr>
        <p:blipFill rotWithShape="1">
          <a:blip r:embed="rId12">
            <a:alphaModFix/>
          </a:blip>
          <a:srcRect b="0" l="0" r="0" t="0"/>
          <a:stretch/>
        </p:blipFill>
        <p:spPr>
          <a:xfrm flipH="1">
            <a:off x="7165090" y="3634737"/>
            <a:ext cx="1924052" cy="3182622"/>
          </a:xfrm>
          <a:prstGeom prst="rect">
            <a:avLst/>
          </a:prstGeom>
          <a:noFill/>
          <a:ln>
            <a:noFill/>
          </a:ln>
        </p:spPr>
      </p:pic>
      <p:sp>
        <p:nvSpPr>
          <p:cNvPr id="132" name="Google Shape;132;p5"/>
          <p:cNvSpPr/>
          <p:nvPr/>
        </p:nvSpPr>
        <p:spPr>
          <a:xfrm>
            <a:off x="1515933" y="3025138"/>
            <a:ext cx="457200" cy="381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mk-MK" sz="1800" u="none" cap="none" strike="noStrike">
                <a:solidFill>
                  <a:schemeClr val="lt1"/>
                </a:solidFill>
                <a:latin typeface="Calibri"/>
                <a:ea typeface="Calibri"/>
                <a:cs typeface="Calibri"/>
                <a:sym typeface="Calibri"/>
              </a:rPr>
              <a:t>1</a:t>
            </a:r>
            <a:endParaRPr b="0" i="0" sz="1800" u="none" cap="none" strike="noStrike">
              <a:solidFill>
                <a:schemeClr val="lt1"/>
              </a:solidFill>
              <a:latin typeface="Calibri"/>
              <a:ea typeface="Calibri"/>
              <a:cs typeface="Calibri"/>
              <a:sym typeface="Calibri"/>
            </a:endParaRPr>
          </a:p>
        </p:txBody>
      </p:sp>
      <p:sp>
        <p:nvSpPr>
          <p:cNvPr id="133" name="Google Shape;133;p5"/>
          <p:cNvSpPr/>
          <p:nvPr/>
        </p:nvSpPr>
        <p:spPr>
          <a:xfrm>
            <a:off x="3682106" y="762000"/>
            <a:ext cx="432694" cy="381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mk-MK" sz="1800" u="none" cap="none" strike="noStrike">
                <a:solidFill>
                  <a:schemeClr val="lt1"/>
                </a:solidFill>
                <a:latin typeface="Calibri"/>
                <a:ea typeface="Calibri"/>
                <a:cs typeface="Calibri"/>
                <a:sym typeface="Calibri"/>
              </a:rPr>
              <a:t>2</a:t>
            </a:r>
            <a:endParaRPr b="1" i="0" sz="1800" u="none" cap="none" strike="noStrike">
              <a:solidFill>
                <a:schemeClr val="lt1"/>
              </a:solidFill>
              <a:latin typeface="Calibri"/>
              <a:ea typeface="Calibri"/>
              <a:cs typeface="Calibri"/>
              <a:sym typeface="Calibri"/>
            </a:endParaRPr>
          </a:p>
        </p:txBody>
      </p:sp>
      <p:sp>
        <p:nvSpPr>
          <p:cNvPr id="134" name="Google Shape;134;p5"/>
          <p:cNvSpPr/>
          <p:nvPr/>
        </p:nvSpPr>
        <p:spPr>
          <a:xfrm>
            <a:off x="6172200" y="1447800"/>
            <a:ext cx="381843" cy="381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mk-MK" sz="1800" u="none" cap="none" strike="noStrike">
                <a:solidFill>
                  <a:schemeClr val="lt1"/>
                </a:solidFill>
                <a:latin typeface="Calibri"/>
                <a:ea typeface="Calibri"/>
                <a:cs typeface="Calibri"/>
                <a:sym typeface="Calibri"/>
              </a:rPr>
              <a:t>3</a:t>
            </a:r>
            <a:endParaRPr b="1" i="0" sz="1800" u="none" cap="none" strike="noStrike">
              <a:solidFill>
                <a:schemeClr val="lt1"/>
              </a:solidFill>
              <a:latin typeface="Calibri"/>
              <a:ea typeface="Calibri"/>
              <a:cs typeface="Calibri"/>
              <a:sym typeface="Calibri"/>
            </a:endParaRPr>
          </a:p>
        </p:txBody>
      </p:sp>
      <p:sp>
        <p:nvSpPr>
          <p:cNvPr id="135" name="Google Shape;135;p5"/>
          <p:cNvSpPr/>
          <p:nvPr/>
        </p:nvSpPr>
        <p:spPr>
          <a:xfrm>
            <a:off x="8307280" y="762000"/>
            <a:ext cx="379520" cy="381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mk-MK" sz="1800" u="none" cap="none" strike="noStrike">
                <a:solidFill>
                  <a:schemeClr val="lt1"/>
                </a:solidFill>
                <a:latin typeface="Calibri"/>
                <a:ea typeface="Calibri"/>
                <a:cs typeface="Calibri"/>
                <a:sym typeface="Calibri"/>
              </a:rPr>
              <a:t>4</a:t>
            </a:r>
            <a:endParaRPr b="1" i="0" sz="1800" u="none" cap="none" strike="noStrike">
              <a:solidFill>
                <a:schemeClr val="lt1"/>
              </a:solidFill>
              <a:latin typeface="Calibri"/>
              <a:ea typeface="Calibri"/>
              <a:cs typeface="Calibri"/>
              <a:sym typeface="Calibri"/>
            </a:endParaRPr>
          </a:p>
        </p:txBody>
      </p:sp>
      <p:sp>
        <p:nvSpPr>
          <p:cNvPr id="136" name="Google Shape;136;p5"/>
          <p:cNvSpPr/>
          <p:nvPr/>
        </p:nvSpPr>
        <p:spPr>
          <a:xfrm>
            <a:off x="1600200" y="6212838"/>
            <a:ext cx="372933" cy="416562"/>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mk-MK" sz="1800" u="none" cap="none" strike="noStrike">
                <a:solidFill>
                  <a:schemeClr val="lt1"/>
                </a:solidFill>
                <a:latin typeface="Calibri"/>
                <a:ea typeface="Calibri"/>
                <a:cs typeface="Calibri"/>
                <a:sym typeface="Calibri"/>
              </a:rPr>
              <a:t>5</a:t>
            </a:r>
            <a:endParaRPr b="1" i="0" sz="1800" u="none" cap="none" strike="noStrike">
              <a:solidFill>
                <a:schemeClr val="lt1"/>
              </a:solidFill>
              <a:latin typeface="Calibri"/>
              <a:ea typeface="Calibri"/>
              <a:cs typeface="Calibri"/>
              <a:sym typeface="Calibri"/>
            </a:endParaRPr>
          </a:p>
        </p:txBody>
      </p:sp>
      <p:sp>
        <p:nvSpPr>
          <p:cNvPr id="137" name="Google Shape;137;p5"/>
          <p:cNvSpPr/>
          <p:nvPr/>
        </p:nvSpPr>
        <p:spPr>
          <a:xfrm>
            <a:off x="2514600" y="6212838"/>
            <a:ext cx="381000" cy="416562"/>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mk-MK" sz="1800" u="none" cap="none" strike="noStrike">
                <a:solidFill>
                  <a:schemeClr val="lt1"/>
                </a:solidFill>
                <a:latin typeface="Calibri"/>
                <a:ea typeface="Calibri"/>
                <a:cs typeface="Calibri"/>
                <a:sym typeface="Calibri"/>
              </a:rPr>
              <a:t>6</a:t>
            </a:r>
            <a:endParaRPr b="1" i="0" sz="1800" u="none" cap="none" strike="noStrike">
              <a:solidFill>
                <a:schemeClr val="lt1"/>
              </a:solidFill>
              <a:latin typeface="Calibri"/>
              <a:ea typeface="Calibri"/>
              <a:cs typeface="Calibri"/>
              <a:sym typeface="Calibri"/>
            </a:endParaRPr>
          </a:p>
        </p:txBody>
      </p:sp>
      <p:sp>
        <p:nvSpPr>
          <p:cNvPr id="138" name="Google Shape;138;p5"/>
          <p:cNvSpPr/>
          <p:nvPr/>
        </p:nvSpPr>
        <p:spPr>
          <a:xfrm>
            <a:off x="6477000" y="6096000"/>
            <a:ext cx="458646" cy="381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mk-MK" sz="1800" u="none" cap="none" strike="noStrike">
                <a:solidFill>
                  <a:schemeClr val="lt1"/>
                </a:solidFill>
                <a:latin typeface="Calibri"/>
                <a:ea typeface="Calibri"/>
                <a:cs typeface="Calibri"/>
                <a:sym typeface="Calibri"/>
              </a:rPr>
              <a:t>7</a:t>
            </a:r>
            <a:endParaRPr b="1" i="0" sz="1800" u="none" cap="none" strike="noStrike">
              <a:solidFill>
                <a:schemeClr val="lt1"/>
              </a:solidFill>
              <a:latin typeface="Calibri"/>
              <a:ea typeface="Calibri"/>
              <a:cs typeface="Calibri"/>
              <a:sym typeface="Calibri"/>
            </a:endParaRPr>
          </a:p>
        </p:txBody>
      </p:sp>
      <p:sp>
        <p:nvSpPr>
          <p:cNvPr id="139" name="Google Shape;139;p5"/>
          <p:cNvSpPr/>
          <p:nvPr/>
        </p:nvSpPr>
        <p:spPr>
          <a:xfrm>
            <a:off x="7391400" y="4114799"/>
            <a:ext cx="304800" cy="381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mk-MK" sz="1800" u="none" cap="none" strike="noStrike">
                <a:solidFill>
                  <a:schemeClr val="lt1"/>
                </a:solidFill>
                <a:latin typeface="Calibri"/>
                <a:ea typeface="Calibri"/>
                <a:cs typeface="Calibri"/>
                <a:sym typeface="Calibri"/>
              </a:rPr>
              <a:t>8</a:t>
            </a:r>
            <a:endParaRPr b="1"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https://4.bp.blogspot.com/-ibwWS4wb99A/WqWeIt9-QoI/AAAAAAAAAT8/jst2b3P-ZIMMoVq5g-gobF4jR0dWRvBBQCLcBGAs/s640/compost_v2.jpg" id="144" name="Google Shape;144;p6">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graphicFrame>
        <p:nvGraphicFramePr>
          <p:cNvPr id="145" name="Google Shape;145;p6"/>
          <p:cNvGraphicFramePr/>
          <p:nvPr/>
        </p:nvGraphicFramePr>
        <p:xfrm>
          <a:off x="76198" y="1828800"/>
          <a:ext cx="3000000" cy="3000000"/>
        </p:xfrm>
        <a:graphic>
          <a:graphicData uri="http://schemas.openxmlformats.org/drawingml/2006/table">
            <a:tbl>
              <a:tblPr bandRow="1" firstRow="1">
                <a:noFill/>
                <a:tableStyleId>{9DCC3793-4202-4A72-A514-2B40C1CCA28E}</a:tableStyleId>
              </a:tblPr>
              <a:tblGrid>
                <a:gridCol w="1257300"/>
                <a:gridCol w="1257300"/>
                <a:gridCol w="1257300"/>
                <a:gridCol w="1257300"/>
              </a:tblGrid>
              <a:tr h="1167025">
                <a:tc>
                  <a:txBody>
                    <a:bodyPr/>
                    <a:lstStyle/>
                    <a:p>
                      <a:pPr indent="0" lvl="0" marL="0" marR="0" rtl="0" algn="just">
                        <a:lnSpc>
                          <a:spcPct val="115000"/>
                        </a:lnSpc>
                        <a:spcBef>
                          <a:spcPts val="0"/>
                        </a:spcBef>
                        <a:spcAft>
                          <a:spcPts val="0"/>
                        </a:spcAft>
                        <a:buNone/>
                      </a:pPr>
                      <a:r>
                        <a:rPr lang="mk-MK" sz="1600">
                          <a:solidFill>
                            <a:schemeClr val="dk1"/>
                          </a:solidFill>
                        </a:rPr>
                        <a:t>phase</a:t>
                      </a:r>
                      <a:endParaRPr/>
                    </a:p>
                  </a:txBody>
                  <a:tcPr marT="0" marB="0" marR="68575" marL="68575" anchor="ctr"/>
                </a:tc>
                <a:tc>
                  <a:txBody>
                    <a:bodyPr/>
                    <a:lstStyle/>
                    <a:p>
                      <a:pPr indent="0" lvl="0" marL="0" marR="0" rtl="0" algn="just">
                        <a:lnSpc>
                          <a:spcPct val="115000"/>
                        </a:lnSpc>
                        <a:spcBef>
                          <a:spcPts val="0"/>
                        </a:spcBef>
                        <a:spcAft>
                          <a:spcPts val="0"/>
                        </a:spcAft>
                        <a:buNone/>
                      </a:pPr>
                      <a:r>
                        <a:rPr lang="mk-MK" sz="1600">
                          <a:solidFill>
                            <a:schemeClr val="dk1"/>
                          </a:solidFill>
                        </a:rPr>
                        <a:t>period</a:t>
                      </a:r>
                      <a:r>
                        <a:rPr b="1" lang="mk-MK" sz="1600" u="none" cap="none" strike="noStrike">
                          <a:solidFill>
                            <a:schemeClr val="dk1"/>
                          </a:solidFill>
                        </a:rPr>
                        <a:t> (</a:t>
                      </a:r>
                      <a:r>
                        <a:rPr lang="mk-MK" sz="1600">
                          <a:solidFill>
                            <a:schemeClr val="dk1"/>
                          </a:solidFill>
                        </a:rPr>
                        <a:t>days</a:t>
                      </a:r>
                      <a:r>
                        <a:rPr b="1" lang="mk-MK" sz="1600" u="none" cap="none" strike="noStrike">
                          <a:solidFill>
                            <a:schemeClr val="dk1"/>
                          </a:solidFill>
                        </a:rPr>
                        <a:t>)</a:t>
                      </a:r>
                      <a:endParaRPr b="1" sz="1600" u="none" cap="none" strike="noStrike">
                        <a:solidFill>
                          <a:schemeClr val="dk1"/>
                        </a:solidFill>
                      </a:endParaRPr>
                    </a:p>
                  </a:txBody>
                  <a:tcPr marT="0" marB="0" marR="68575" marL="68575" anchor="ctr"/>
                </a:tc>
                <a:tc>
                  <a:txBody>
                    <a:bodyPr/>
                    <a:lstStyle/>
                    <a:p>
                      <a:pPr indent="0" lvl="0" marL="0" marR="0" rtl="0" algn="just">
                        <a:lnSpc>
                          <a:spcPct val="115000"/>
                        </a:lnSpc>
                        <a:spcBef>
                          <a:spcPts val="0"/>
                        </a:spcBef>
                        <a:spcAft>
                          <a:spcPts val="0"/>
                        </a:spcAft>
                        <a:buNone/>
                      </a:pPr>
                      <a:r>
                        <a:rPr lang="mk-MK" sz="1600">
                          <a:solidFill>
                            <a:schemeClr val="dk1"/>
                          </a:solidFill>
                        </a:rPr>
                        <a:t>volume decreasing</a:t>
                      </a:r>
                      <a:r>
                        <a:rPr b="1" lang="mk-MK" sz="1600" u="none" cap="none" strike="noStrike">
                          <a:solidFill>
                            <a:schemeClr val="dk1"/>
                          </a:solidFill>
                        </a:rPr>
                        <a:t>, %</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lang="mk-MK" sz="1600">
                          <a:solidFill>
                            <a:schemeClr val="dk1"/>
                          </a:solidFill>
                        </a:rPr>
                        <a:t>temperature</a:t>
                      </a:r>
                      <a:r>
                        <a:rPr b="1" lang="mk-MK" sz="1600" u="none" cap="none" strike="noStrike">
                          <a:solidFill>
                            <a:schemeClr val="dk1"/>
                          </a:solidFill>
                        </a:rPr>
                        <a:t>, °C</a:t>
                      </a:r>
                      <a:endParaRPr b="1" sz="1600" u="none" cap="none" strike="noStrike">
                        <a:solidFill>
                          <a:schemeClr val="dk1"/>
                        </a:solidFill>
                        <a:latin typeface="Calibri"/>
                        <a:ea typeface="Calibri"/>
                        <a:cs typeface="Calibri"/>
                        <a:sym typeface="Calibri"/>
                      </a:endParaRPr>
                    </a:p>
                  </a:txBody>
                  <a:tcPr marT="0" marB="0" marR="68575" marL="68575" anchor="ctr"/>
                </a:tc>
              </a:tr>
              <a:tr h="770225">
                <a:tc>
                  <a:txBody>
                    <a:bodyPr/>
                    <a:lstStyle/>
                    <a:p>
                      <a:pPr indent="0" lvl="0" marL="0" marR="0" rtl="0" algn="just">
                        <a:lnSpc>
                          <a:spcPct val="115000"/>
                        </a:lnSpc>
                        <a:spcBef>
                          <a:spcPts val="0"/>
                        </a:spcBef>
                        <a:spcAft>
                          <a:spcPts val="0"/>
                        </a:spcAft>
                        <a:buNone/>
                      </a:pPr>
                      <a:r>
                        <a:rPr b="1" lang="mk-MK" sz="1600"/>
                        <a:t>thermophilic phase</a:t>
                      </a:r>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15-20</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20</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40-60</a:t>
                      </a:r>
                      <a:endParaRPr b="1" sz="1600" u="none" cap="none" strike="noStrike">
                        <a:solidFill>
                          <a:schemeClr val="dk1"/>
                        </a:solidFill>
                        <a:latin typeface="Calibri"/>
                        <a:ea typeface="Calibri"/>
                        <a:cs typeface="Calibri"/>
                        <a:sym typeface="Calibri"/>
                      </a:endParaRPr>
                    </a:p>
                  </a:txBody>
                  <a:tcPr marT="0" marB="0" marR="68575" marL="68575" anchor="ctr"/>
                </a:tc>
              </a:tr>
              <a:tr h="770225">
                <a:tc>
                  <a:txBody>
                    <a:bodyPr/>
                    <a:lstStyle/>
                    <a:p>
                      <a:pPr indent="0" lvl="0" marL="0" marR="0" rtl="0" algn="just">
                        <a:lnSpc>
                          <a:spcPct val="115000"/>
                        </a:lnSpc>
                        <a:spcBef>
                          <a:spcPts val="0"/>
                        </a:spcBef>
                        <a:spcAft>
                          <a:spcPts val="0"/>
                        </a:spcAft>
                        <a:buNone/>
                      </a:pPr>
                      <a:r>
                        <a:rPr b="1" lang="mk-MK" sz="1600"/>
                        <a:t>mesophilic phase</a:t>
                      </a:r>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20-30</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20</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25-35</a:t>
                      </a:r>
                      <a:endParaRPr b="1" sz="1600" u="none" cap="none" strike="noStrike">
                        <a:solidFill>
                          <a:schemeClr val="dk1"/>
                        </a:solidFill>
                        <a:latin typeface="Calibri"/>
                        <a:ea typeface="Calibri"/>
                        <a:cs typeface="Calibri"/>
                        <a:sym typeface="Calibri"/>
                      </a:endParaRPr>
                    </a:p>
                  </a:txBody>
                  <a:tcPr marT="0" marB="0" marR="68575" marL="68575" anchor="ctr"/>
                </a:tc>
              </a:tr>
              <a:tr h="1167025">
                <a:tc>
                  <a:txBody>
                    <a:bodyPr/>
                    <a:lstStyle/>
                    <a:p>
                      <a:pPr indent="0" lvl="0" marL="0" marR="0" rtl="0" algn="just">
                        <a:lnSpc>
                          <a:spcPct val="115000"/>
                        </a:lnSpc>
                        <a:spcBef>
                          <a:spcPts val="0"/>
                        </a:spcBef>
                        <a:spcAft>
                          <a:spcPts val="0"/>
                        </a:spcAft>
                        <a:buNone/>
                      </a:pPr>
                      <a:r>
                        <a:rPr b="1" lang="mk-MK" sz="1600"/>
                        <a:t>cooling phase</a:t>
                      </a:r>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30-45</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15</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20-25</a:t>
                      </a:r>
                      <a:endParaRPr b="1" sz="1600" u="none" cap="none" strike="noStrike">
                        <a:solidFill>
                          <a:schemeClr val="dk1"/>
                        </a:solidFill>
                        <a:latin typeface="Calibri"/>
                        <a:ea typeface="Calibri"/>
                        <a:cs typeface="Calibri"/>
                        <a:sym typeface="Calibri"/>
                      </a:endParaRPr>
                    </a:p>
                  </a:txBody>
                  <a:tcPr marT="0" marB="0" marR="68575" marL="68575" anchor="ctr"/>
                </a:tc>
              </a:tr>
              <a:tr h="468900">
                <a:tc>
                  <a:txBody>
                    <a:bodyPr/>
                    <a:lstStyle/>
                    <a:p>
                      <a:pPr indent="0" lvl="0" marL="0" marR="0" rtl="0" algn="just">
                        <a:lnSpc>
                          <a:spcPct val="115000"/>
                        </a:lnSpc>
                        <a:spcBef>
                          <a:spcPts val="0"/>
                        </a:spcBef>
                        <a:spcAft>
                          <a:spcPts val="0"/>
                        </a:spcAft>
                        <a:buNone/>
                      </a:pPr>
                      <a:r>
                        <a:rPr b="1" lang="mk-MK" sz="1600"/>
                        <a:t>maturation</a:t>
                      </a:r>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a:t>up to</a:t>
                      </a:r>
                      <a:r>
                        <a:rPr b="1" lang="mk-MK" sz="1600" u="none" cap="none" strike="noStrike">
                          <a:solidFill>
                            <a:schemeClr val="dk1"/>
                          </a:solidFill>
                        </a:rPr>
                        <a:t> 60</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15</a:t>
                      </a:r>
                      <a:endParaRPr b="1" sz="1600" u="none" cap="none" strike="noStrike">
                        <a:solidFill>
                          <a:schemeClr val="dk1"/>
                        </a:solidFill>
                        <a:latin typeface="Calibri"/>
                        <a:ea typeface="Calibri"/>
                        <a:cs typeface="Calibri"/>
                        <a:sym typeface="Calibri"/>
                      </a:endParaRPr>
                    </a:p>
                  </a:txBody>
                  <a:tcPr marT="0" marB="0" marR="68575" marL="68575" anchor="ctr"/>
                </a:tc>
                <a:tc>
                  <a:txBody>
                    <a:bodyPr/>
                    <a:lstStyle/>
                    <a:p>
                      <a:pPr indent="0" lvl="0" marL="0" marR="0" rtl="0" algn="just">
                        <a:lnSpc>
                          <a:spcPct val="115000"/>
                        </a:lnSpc>
                        <a:spcBef>
                          <a:spcPts val="0"/>
                        </a:spcBef>
                        <a:spcAft>
                          <a:spcPts val="0"/>
                        </a:spcAft>
                        <a:buNone/>
                      </a:pPr>
                      <a:r>
                        <a:rPr b="1" lang="mk-MK" sz="1600" u="none" cap="none" strike="noStrike">
                          <a:solidFill>
                            <a:schemeClr val="dk1"/>
                          </a:solidFill>
                        </a:rPr>
                        <a:t>15-20</a:t>
                      </a:r>
                      <a:endParaRPr b="1" sz="1600" u="none" cap="none" strike="noStrike">
                        <a:solidFill>
                          <a:schemeClr val="dk1"/>
                        </a:solidFill>
                        <a:latin typeface="Calibri"/>
                        <a:ea typeface="Calibri"/>
                        <a:cs typeface="Calibri"/>
                        <a:sym typeface="Calibri"/>
                      </a:endParaRPr>
                    </a:p>
                  </a:txBody>
                  <a:tcPr marT="0" marB="0" marR="68575" marL="68575" anchor="ctr"/>
                </a:tc>
              </a:tr>
            </a:tbl>
          </a:graphicData>
        </a:graphic>
      </p:graphicFrame>
      <p:pic>
        <p:nvPicPr>
          <p:cNvPr descr="Dynamics-in-number-of-anaerobic-spore-forming-bacteria-Sl-5-Dinamika-na-anaerobni_W640.jpg" id="146" name="Google Shape;146;p6"/>
          <p:cNvPicPr preferRelativeResize="0"/>
          <p:nvPr>
            <p:ph idx="2" type="body"/>
          </p:nvPr>
        </p:nvPicPr>
        <p:blipFill rotWithShape="1">
          <a:blip r:embed="rId5">
            <a:alphaModFix/>
          </a:blip>
          <a:srcRect b="0" l="0" r="0" t="0"/>
          <a:stretch/>
        </p:blipFill>
        <p:spPr>
          <a:xfrm>
            <a:off x="5105398" y="76200"/>
            <a:ext cx="4038600" cy="3210232"/>
          </a:xfrm>
          <a:prstGeom prst="rect">
            <a:avLst/>
          </a:prstGeom>
          <a:noFill/>
          <a:ln>
            <a:noFill/>
          </a:ln>
        </p:spPr>
      </p:pic>
      <p:sp>
        <p:nvSpPr>
          <p:cNvPr id="147" name="Google Shape;147;p6"/>
          <p:cNvSpPr txBox="1"/>
          <p:nvPr>
            <p:ph type="title"/>
          </p:nvPr>
        </p:nvSpPr>
        <p:spPr>
          <a:xfrm>
            <a:off x="304800" y="76200"/>
            <a:ext cx="41148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00B050"/>
              </a:buClr>
              <a:buSzPts val="2300"/>
              <a:buFont typeface="Calibri"/>
              <a:buNone/>
            </a:pPr>
            <a:r>
              <a:rPr b="1" lang="mk-MK" sz="2300">
                <a:solidFill>
                  <a:srgbClr val="00B050"/>
                </a:solidFill>
              </a:rPr>
              <a:t>The following parameters that were measured in the composting process</a:t>
            </a:r>
            <a:r>
              <a:rPr b="1" lang="mk-MK" sz="2300">
                <a:solidFill>
                  <a:srgbClr val="00B050"/>
                </a:solidFill>
                <a:latin typeface="Calibri"/>
                <a:ea typeface="Calibri"/>
                <a:cs typeface="Calibri"/>
                <a:sym typeface="Calibri"/>
              </a:rPr>
              <a:t>:</a:t>
            </a:r>
            <a:endParaRPr b="1" sz="2300">
              <a:solidFill>
                <a:srgbClr val="00B050"/>
              </a:solidFill>
            </a:endParaRPr>
          </a:p>
        </p:txBody>
      </p:sp>
      <p:sp>
        <p:nvSpPr>
          <p:cNvPr id="148" name="Google Shape;148;p6"/>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6"/>
          <p:cNvSpPr txBox="1"/>
          <p:nvPr/>
        </p:nvSpPr>
        <p:spPr>
          <a:xfrm>
            <a:off x="5295898" y="3418840"/>
            <a:ext cx="3657600" cy="77216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500"/>
              <a:buFont typeface="Calibri"/>
              <a:buNone/>
            </a:pPr>
            <a:r>
              <a:rPr b="1" lang="mk-MK" sz="1500">
                <a:solidFill>
                  <a:srgbClr val="00B050"/>
                </a:solidFill>
                <a:latin typeface="Calibri"/>
                <a:ea typeface="Calibri"/>
                <a:cs typeface="Calibri"/>
                <a:sym typeface="Calibri"/>
              </a:rPr>
              <a:t>Decreasing the number of MO which were de</a:t>
            </a:r>
            <a:r>
              <a:rPr b="1" lang="mk-MK" sz="1500">
                <a:solidFill>
                  <a:srgbClr val="00B050"/>
                </a:solidFill>
                <a:latin typeface="Calibri"/>
                <a:ea typeface="Calibri"/>
                <a:cs typeface="Calibri"/>
                <a:sym typeface="Calibri"/>
              </a:rPr>
              <a:t>composting</a:t>
            </a:r>
            <a:r>
              <a:rPr b="1" lang="mk-MK" sz="1500">
                <a:solidFill>
                  <a:srgbClr val="00B050"/>
                </a:solidFill>
                <a:latin typeface="Calibri"/>
                <a:ea typeface="Calibri"/>
                <a:cs typeface="Calibri"/>
                <a:sym typeface="Calibri"/>
              </a:rPr>
              <a:t> the organic substance</a:t>
            </a:r>
            <a:endParaRPr b="1" i="0" sz="1500" u="none" cap="none" strike="noStrike">
              <a:solidFill>
                <a:srgbClr val="00B05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https://4.bp.blogspot.com/-ibwWS4wb99A/WqWeIt9-QoI/AAAAAAAAAT8/jst2b3P-ZIMMoVq5g-gobF4jR0dWRvBBQCLcBGAs/s640/compost_v2.jpg" id="154" name="Google Shape;154;p7">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55" name="Google Shape;155;p7"/>
          <p:cNvSpPr txBox="1"/>
          <p:nvPr>
            <p:ph type="title"/>
          </p:nvPr>
        </p:nvSpPr>
        <p:spPr>
          <a:xfrm>
            <a:off x="0" y="0"/>
            <a:ext cx="9144000" cy="5334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rtl="0" algn="just">
              <a:spcBef>
                <a:spcPts val="0"/>
              </a:spcBef>
              <a:spcAft>
                <a:spcPts val="0"/>
              </a:spcAft>
              <a:buClr>
                <a:srgbClr val="00B050"/>
              </a:buClr>
              <a:buSzPts val="3000"/>
              <a:buFont typeface="Calibri"/>
              <a:buNone/>
            </a:pPr>
            <a:r>
              <a:rPr b="1" lang="mk-MK" sz="3000">
                <a:solidFill>
                  <a:srgbClr val="00B050"/>
                </a:solidFill>
              </a:rPr>
              <a:t>Experiment observation</a:t>
            </a:r>
            <a:r>
              <a:rPr b="1" lang="mk-MK" sz="3000">
                <a:solidFill>
                  <a:srgbClr val="00B050"/>
                </a:solidFill>
                <a:latin typeface="Calibri"/>
                <a:ea typeface="Calibri"/>
                <a:cs typeface="Calibri"/>
                <a:sym typeface="Calibri"/>
              </a:rPr>
              <a:t>...</a:t>
            </a:r>
            <a:endParaRPr/>
          </a:p>
        </p:txBody>
      </p:sp>
      <p:pic>
        <p:nvPicPr>
          <p:cNvPr id="156" name="Google Shape;156;p7"/>
          <p:cNvPicPr preferRelativeResize="0"/>
          <p:nvPr/>
        </p:nvPicPr>
        <p:blipFill rotWithShape="1">
          <a:blip r:embed="rId5">
            <a:alphaModFix/>
          </a:blip>
          <a:srcRect b="0" l="0" r="0" t="0"/>
          <a:stretch/>
        </p:blipFill>
        <p:spPr>
          <a:xfrm rot="5400000">
            <a:off x="5824534" y="780098"/>
            <a:ext cx="3581401" cy="3088010"/>
          </a:xfrm>
          <a:prstGeom prst="rect">
            <a:avLst/>
          </a:prstGeom>
          <a:noFill/>
          <a:ln>
            <a:noFill/>
          </a:ln>
        </p:spPr>
      </p:pic>
      <p:pic>
        <p:nvPicPr>
          <p:cNvPr id="157" name="Google Shape;157;p7"/>
          <p:cNvPicPr preferRelativeResize="0"/>
          <p:nvPr/>
        </p:nvPicPr>
        <p:blipFill rotWithShape="1">
          <a:blip r:embed="rId6">
            <a:alphaModFix/>
          </a:blip>
          <a:srcRect b="0" l="0" r="0" t="0"/>
          <a:stretch/>
        </p:blipFill>
        <p:spPr>
          <a:xfrm rot="5400000">
            <a:off x="2297500" y="729956"/>
            <a:ext cx="3561080" cy="3084197"/>
          </a:xfrm>
          <a:prstGeom prst="rect">
            <a:avLst/>
          </a:prstGeom>
          <a:noFill/>
          <a:ln>
            <a:noFill/>
          </a:ln>
        </p:spPr>
      </p:pic>
      <p:pic>
        <p:nvPicPr>
          <p:cNvPr id="158" name="Google Shape;158;p7"/>
          <p:cNvPicPr preferRelativeResize="0"/>
          <p:nvPr/>
        </p:nvPicPr>
        <p:blipFill rotWithShape="1">
          <a:blip r:embed="rId7">
            <a:alphaModFix/>
          </a:blip>
          <a:srcRect b="0" l="0" r="0" t="0"/>
          <a:stretch/>
        </p:blipFill>
        <p:spPr>
          <a:xfrm rot="5400000">
            <a:off x="-412751" y="1118871"/>
            <a:ext cx="3561081" cy="2430780"/>
          </a:xfrm>
          <a:prstGeom prst="rect">
            <a:avLst/>
          </a:prstGeom>
          <a:noFill/>
          <a:ln>
            <a:noFill/>
          </a:ln>
        </p:spPr>
      </p:pic>
      <p:pic>
        <p:nvPicPr>
          <p:cNvPr descr="C:\DOKUMENTI\UCILISTE\ЕРАЗМУС + КА229 „Поинакво образование во училницата во природа“\ERASMUS+ proekt  NATPREVAR\ФОТОГРАФИИ-почеток\20211117_132646.jpg" id="159" name="Google Shape;159;p7"/>
          <p:cNvPicPr preferRelativeResize="0"/>
          <p:nvPr/>
        </p:nvPicPr>
        <p:blipFill rotWithShape="1">
          <a:blip r:embed="rId8">
            <a:alphaModFix/>
          </a:blip>
          <a:srcRect b="0" l="0" r="0" t="0"/>
          <a:stretch/>
        </p:blipFill>
        <p:spPr>
          <a:xfrm>
            <a:off x="152399" y="4101633"/>
            <a:ext cx="2726694" cy="2722879"/>
          </a:xfrm>
          <a:prstGeom prst="rect">
            <a:avLst/>
          </a:prstGeom>
          <a:noFill/>
          <a:ln>
            <a:noFill/>
          </a:ln>
        </p:spPr>
      </p:pic>
      <p:pic>
        <p:nvPicPr>
          <p:cNvPr id="160" name="Google Shape;160;p7"/>
          <p:cNvPicPr preferRelativeResize="0"/>
          <p:nvPr/>
        </p:nvPicPr>
        <p:blipFill rotWithShape="1">
          <a:blip r:embed="rId9">
            <a:alphaModFix/>
          </a:blip>
          <a:srcRect b="0" l="0" r="0" t="0"/>
          <a:stretch/>
        </p:blipFill>
        <p:spPr>
          <a:xfrm>
            <a:off x="2783230" y="3923268"/>
            <a:ext cx="3675156" cy="2722879"/>
          </a:xfrm>
          <a:prstGeom prst="rect">
            <a:avLst/>
          </a:prstGeom>
          <a:noFill/>
          <a:ln>
            <a:noFill/>
          </a:ln>
        </p:spPr>
      </p:pic>
      <p:pic>
        <p:nvPicPr>
          <p:cNvPr id="161" name="Google Shape;161;p7"/>
          <p:cNvPicPr preferRelativeResize="0"/>
          <p:nvPr/>
        </p:nvPicPr>
        <p:blipFill rotWithShape="1">
          <a:blip r:embed="rId10">
            <a:alphaModFix/>
          </a:blip>
          <a:srcRect b="0" l="0" r="0" t="0"/>
          <a:stretch/>
        </p:blipFill>
        <p:spPr>
          <a:xfrm rot="5400000">
            <a:off x="5858847" y="3314703"/>
            <a:ext cx="3124199" cy="350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C:\DOKUMENTI\UCILISTE\ЕРАЗМУС + КА229 „Поинакво образование во училницата во природа“\ERASMUS+ proekt  NATPREVAR\20220212_105512.jpg" id="166" name="Google Shape;166;p8"/>
          <p:cNvPicPr preferRelativeResize="0"/>
          <p:nvPr/>
        </p:nvPicPr>
        <p:blipFill rotWithShape="1">
          <a:blip r:embed="rId3">
            <a:alphaModFix/>
          </a:blip>
          <a:srcRect b="0" l="0" r="0" t="0"/>
          <a:stretch/>
        </p:blipFill>
        <p:spPr>
          <a:xfrm>
            <a:off x="121745" y="175039"/>
            <a:ext cx="3667268" cy="1653761"/>
          </a:xfrm>
          <a:prstGeom prst="rect">
            <a:avLst/>
          </a:prstGeom>
          <a:noFill/>
          <a:ln>
            <a:noFill/>
          </a:ln>
        </p:spPr>
      </p:pic>
      <p:pic>
        <p:nvPicPr>
          <p:cNvPr descr="C:\DOKUMENTI\UCILISTE\ЕРАЗМУС + КА229 „Поинакво образование во училницата во природа“\ERASMUS+ proekt  NATPREVAR\20220212_105404.jpg" id="167" name="Google Shape;167;p8"/>
          <p:cNvPicPr preferRelativeResize="0"/>
          <p:nvPr/>
        </p:nvPicPr>
        <p:blipFill rotWithShape="1">
          <a:blip r:embed="rId4">
            <a:alphaModFix/>
          </a:blip>
          <a:srcRect b="0" l="6250" r="8333" t="0"/>
          <a:stretch/>
        </p:blipFill>
        <p:spPr>
          <a:xfrm>
            <a:off x="3997785" y="206156"/>
            <a:ext cx="3368215" cy="1778228"/>
          </a:xfrm>
          <a:prstGeom prst="rect">
            <a:avLst/>
          </a:prstGeom>
          <a:noFill/>
          <a:ln>
            <a:noFill/>
          </a:ln>
        </p:spPr>
      </p:pic>
      <p:pic>
        <p:nvPicPr>
          <p:cNvPr descr="unnamerd" id="168" name="Google Shape;168;p8"/>
          <p:cNvPicPr preferRelativeResize="0"/>
          <p:nvPr/>
        </p:nvPicPr>
        <p:blipFill rotWithShape="1">
          <a:blip r:embed="rId5">
            <a:alphaModFix/>
          </a:blip>
          <a:srcRect b="0" l="0" r="0" t="0"/>
          <a:stretch/>
        </p:blipFill>
        <p:spPr>
          <a:xfrm>
            <a:off x="4452208" y="3733801"/>
            <a:ext cx="4468272" cy="2964616"/>
          </a:xfrm>
          <a:prstGeom prst="rect">
            <a:avLst/>
          </a:prstGeom>
          <a:noFill/>
          <a:ln>
            <a:noFill/>
          </a:ln>
        </p:spPr>
      </p:pic>
      <p:pic>
        <p:nvPicPr>
          <p:cNvPr descr="C:\DOKUMENTI\UCILISTE\ЕРАЗМУС + КА229 „Поинакво образование во училницата во природа“\ERASMUS+ proekt  NATPREVAR\20220212_112037.jpg" id="169" name="Google Shape;169;p8"/>
          <p:cNvPicPr preferRelativeResize="0"/>
          <p:nvPr/>
        </p:nvPicPr>
        <p:blipFill rotWithShape="1">
          <a:blip r:embed="rId6">
            <a:alphaModFix/>
          </a:blip>
          <a:srcRect b="7697" l="0" r="0" t="27605"/>
          <a:stretch/>
        </p:blipFill>
        <p:spPr>
          <a:xfrm>
            <a:off x="167464" y="2385540"/>
            <a:ext cx="3261535" cy="4154214"/>
          </a:xfrm>
          <a:prstGeom prst="rect">
            <a:avLst/>
          </a:prstGeom>
          <a:noFill/>
          <a:ln>
            <a:noFill/>
          </a:ln>
        </p:spPr>
      </p:pic>
      <p:pic>
        <p:nvPicPr>
          <p:cNvPr descr="C:\DOKUMENTI\UCILISTE\ЕРАЗМУС + КА229 „Поинакво образование во училницата во природа“\ERASMUS+ proekt  NATPREVAR\20220212_105436.jpg" id="170" name="Google Shape;170;p8"/>
          <p:cNvPicPr preferRelativeResize="0"/>
          <p:nvPr/>
        </p:nvPicPr>
        <p:blipFill rotWithShape="1">
          <a:blip r:embed="rId7">
            <a:alphaModFix/>
          </a:blip>
          <a:srcRect b="30518" l="25988" r="50586" t="33117"/>
          <a:stretch/>
        </p:blipFill>
        <p:spPr>
          <a:xfrm>
            <a:off x="7396480" y="2439992"/>
            <a:ext cx="1524000" cy="1066800"/>
          </a:xfrm>
          <a:prstGeom prst="rect">
            <a:avLst/>
          </a:prstGeom>
          <a:noFill/>
          <a:ln>
            <a:noFill/>
          </a:ln>
        </p:spPr>
      </p:pic>
      <p:pic>
        <p:nvPicPr>
          <p:cNvPr descr="C:\DOKUMENTI\UCILISTE\ЕРАЗМУС + КА229 „Поинакво образование во училницата во природа“\ERASMUS+ proekt  NATPREVAR\20220212_105433.jpg" id="171" name="Google Shape;171;p8"/>
          <p:cNvPicPr preferRelativeResize="0"/>
          <p:nvPr/>
        </p:nvPicPr>
        <p:blipFill rotWithShape="1">
          <a:blip r:embed="rId8">
            <a:alphaModFix/>
          </a:blip>
          <a:srcRect b="0" l="30384" r="15663" t="12338"/>
          <a:stretch/>
        </p:blipFill>
        <p:spPr>
          <a:xfrm>
            <a:off x="7552441" y="1257780"/>
            <a:ext cx="1469814" cy="1066800"/>
          </a:xfrm>
          <a:prstGeom prst="rect">
            <a:avLst/>
          </a:prstGeom>
          <a:noFill/>
          <a:ln>
            <a:noFill/>
          </a:ln>
        </p:spPr>
      </p:pic>
      <p:pic>
        <p:nvPicPr>
          <p:cNvPr descr="C:\DOKUMENTI\UCILISTE\ЕРАЗМУС + КА229 „Поинакво образование во училницата во природа“\ERASMUS+ proekt  NATPREVAR\20220212_105310.jpg" id="172" name="Google Shape;172;p8"/>
          <p:cNvPicPr preferRelativeResize="0"/>
          <p:nvPr/>
        </p:nvPicPr>
        <p:blipFill rotWithShape="1">
          <a:blip r:embed="rId9">
            <a:alphaModFix/>
          </a:blip>
          <a:srcRect b="0" l="19545" r="14860" t="12338"/>
          <a:stretch/>
        </p:blipFill>
        <p:spPr>
          <a:xfrm>
            <a:off x="7420926" y="206156"/>
            <a:ext cx="1601329" cy="965087"/>
          </a:xfrm>
          <a:prstGeom prst="rect">
            <a:avLst/>
          </a:prstGeom>
          <a:noFill/>
          <a:ln>
            <a:noFill/>
          </a:ln>
        </p:spPr>
      </p:pic>
      <p:pic>
        <p:nvPicPr>
          <p:cNvPr id="173" name="Google Shape;173;p8"/>
          <p:cNvPicPr preferRelativeResize="0"/>
          <p:nvPr/>
        </p:nvPicPr>
        <p:blipFill rotWithShape="1">
          <a:blip r:embed="rId10">
            <a:alphaModFix/>
          </a:blip>
          <a:srcRect b="0" l="0" r="0" t="0"/>
          <a:stretch/>
        </p:blipFill>
        <p:spPr>
          <a:xfrm flipH="1">
            <a:off x="3535677" y="2006726"/>
            <a:ext cx="3082408" cy="4317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https://4.bp.blogspot.com/-ibwWS4wb99A/WqWeIt9-QoI/AAAAAAAAAT8/jst2b3P-ZIMMoVq5g-gobF4jR0dWRvBBQCLcBGAs/s640/compost_v2.jpg" id="178" name="Google Shape;178;p9">
            <a:hlinkClick r:id="rId3"/>
          </p:cNvPr>
          <p:cNvPicPr preferRelativeResize="0"/>
          <p:nvPr/>
        </p:nvPicPr>
        <p:blipFill rotWithShape="1">
          <a:blip r:embed="rId4">
            <a:alphaModFix/>
          </a:blip>
          <a:srcRect b="0" l="0" r="0" t="0"/>
          <a:stretch/>
        </p:blipFill>
        <p:spPr>
          <a:xfrm>
            <a:off x="0" y="0"/>
            <a:ext cx="9144000" cy="6858000"/>
          </a:xfrm>
          <a:prstGeom prst="rect">
            <a:avLst/>
          </a:prstGeom>
          <a:noFill/>
          <a:ln>
            <a:noFill/>
          </a:ln>
        </p:spPr>
      </p:pic>
      <p:sp>
        <p:nvSpPr>
          <p:cNvPr id="179" name="Google Shape;179;p9"/>
          <p:cNvSpPr txBox="1"/>
          <p:nvPr>
            <p:ph type="title"/>
          </p:nvPr>
        </p:nvSpPr>
        <p:spPr>
          <a:xfrm>
            <a:off x="457200" y="274638"/>
            <a:ext cx="8229600" cy="1143000"/>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rgbClr val="00B050"/>
              </a:buClr>
              <a:buSzPts val="4400"/>
              <a:buFont typeface="Calibri"/>
              <a:buNone/>
            </a:pPr>
            <a:r>
              <a:rPr b="1" lang="mk-MK">
                <a:solidFill>
                  <a:srgbClr val="00B050"/>
                </a:solidFill>
              </a:rPr>
              <a:t>CONCLUSION</a:t>
            </a:r>
            <a:endParaRPr/>
          </a:p>
        </p:txBody>
      </p:sp>
      <p:grpSp>
        <p:nvGrpSpPr>
          <p:cNvPr id="180" name="Google Shape;180;p9"/>
          <p:cNvGrpSpPr/>
          <p:nvPr/>
        </p:nvGrpSpPr>
        <p:grpSpPr>
          <a:xfrm>
            <a:off x="304800" y="1676494"/>
            <a:ext cx="8610600" cy="4952813"/>
            <a:chOff x="0" y="93"/>
            <a:chExt cx="8610600" cy="4952813"/>
          </a:xfrm>
        </p:grpSpPr>
        <p:sp>
          <p:nvSpPr>
            <p:cNvPr id="181" name="Google Shape;181;p9"/>
            <p:cNvSpPr/>
            <p:nvPr/>
          </p:nvSpPr>
          <p:spPr>
            <a:xfrm>
              <a:off x="0" y="93"/>
              <a:ext cx="8610600" cy="982530"/>
            </a:xfrm>
            <a:prstGeom prst="roundRect">
              <a:avLst>
                <a:gd fmla="val 16667" name="adj"/>
              </a:avLst>
            </a:prstGeom>
            <a:solidFill>
              <a:schemeClr val="accent3">
                <a:alpha val="8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
            <p:cNvSpPr txBox="1"/>
            <p:nvPr/>
          </p:nvSpPr>
          <p:spPr>
            <a:xfrm>
              <a:off x="47975" y="48050"/>
              <a:ext cx="8514600" cy="695100"/>
            </a:xfrm>
            <a:prstGeom prst="rect">
              <a:avLst/>
            </a:prstGeom>
            <a:noFill/>
            <a:ln>
              <a:noFill/>
            </a:ln>
          </p:spPr>
          <p:txBody>
            <a:bodyPr anchorCtr="0" anchor="ctr" bIns="76200" lIns="76200" spcFirstLastPara="1" rIns="76200" wrap="square" tIns="76200">
              <a:noAutofit/>
            </a:bodyPr>
            <a:lstStyle/>
            <a:p>
              <a:pPr indent="0" lvl="0" marL="0" rtl="0" algn="l">
                <a:lnSpc>
                  <a:spcPct val="115000"/>
                </a:lnSpc>
                <a:spcBef>
                  <a:spcPts val="0"/>
                </a:spcBef>
                <a:spcAft>
                  <a:spcPts val="0"/>
                </a:spcAft>
                <a:buSzPts val="1100"/>
                <a:buNone/>
              </a:pPr>
              <a:r>
                <a:rPr b="1" lang="mk-MK" sz="2000">
                  <a:solidFill>
                    <a:schemeClr val="dk1"/>
                  </a:solidFill>
                  <a:latin typeface="Calibri"/>
                  <a:ea typeface="Calibri"/>
                  <a:cs typeface="Calibri"/>
                  <a:sym typeface="Calibri"/>
                </a:rPr>
                <a:t>Food waste can be bio-recycled though composting in order to produce nutrient-rich fertilizer, instead of taking space in landfill side.</a:t>
              </a:r>
              <a:endParaRPr b="1" sz="2000">
                <a:solidFill>
                  <a:schemeClr val="dk1"/>
                </a:solidFill>
                <a:latin typeface="Calibri"/>
                <a:ea typeface="Calibri"/>
                <a:cs typeface="Calibri"/>
                <a:sym typeface="Calibri"/>
              </a:endParaRPr>
            </a:p>
          </p:txBody>
        </p:sp>
        <p:sp>
          <p:nvSpPr>
            <p:cNvPr id="183" name="Google Shape;183;p9"/>
            <p:cNvSpPr/>
            <p:nvPr/>
          </p:nvSpPr>
          <p:spPr>
            <a:xfrm>
              <a:off x="0" y="992664"/>
              <a:ext cx="8610600" cy="982530"/>
            </a:xfrm>
            <a:prstGeom prst="roundRect">
              <a:avLst>
                <a:gd fmla="val 16667" name="adj"/>
              </a:avLst>
            </a:prstGeom>
            <a:solidFill>
              <a:schemeClr val="accent3">
                <a:alpha val="80000"/>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txBox="1"/>
            <p:nvPr/>
          </p:nvSpPr>
          <p:spPr>
            <a:xfrm>
              <a:off x="47975" y="1040625"/>
              <a:ext cx="8514600" cy="695100"/>
            </a:xfrm>
            <a:prstGeom prst="rect">
              <a:avLst/>
            </a:prstGeom>
            <a:noFill/>
            <a:ln>
              <a:noFill/>
            </a:ln>
          </p:spPr>
          <p:txBody>
            <a:bodyPr anchorCtr="0" anchor="ctr" bIns="76200" lIns="76200" spcFirstLastPara="1" rIns="76200" wrap="square" tIns="76200">
              <a:noAutofit/>
            </a:bodyPr>
            <a:lstStyle/>
            <a:p>
              <a:pPr indent="0" lvl="0" marL="0" rtl="0" algn="l">
                <a:lnSpc>
                  <a:spcPct val="115000"/>
                </a:lnSpc>
                <a:spcBef>
                  <a:spcPts val="0"/>
                </a:spcBef>
                <a:spcAft>
                  <a:spcPts val="0"/>
                </a:spcAft>
                <a:buSzPts val="1100"/>
                <a:buNone/>
              </a:pPr>
              <a:r>
                <a:rPr b="1" lang="mk-MK" sz="2000">
                  <a:solidFill>
                    <a:schemeClr val="dk1"/>
                  </a:solidFill>
                  <a:latin typeface="Calibri"/>
                  <a:ea typeface="Calibri"/>
                  <a:cs typeface="Calibri"/>
                  <a:sym typeface="Calibri"/>
                </a:rPr>
                <a:t>Composting can take place in a classroom, kitchen, yard, neighborhood or city.</a:t>
              </a:r>
              <a:endParaRPr b="1" sz="2000">
                <a:solidFill>
                  <a:schemeClr val="dk1"/>
                </a:solidFill>
                <a:latin typeface="Calibri"/>
                <a:ea typeface="Calibri"/>
                <a:cs typeface="Calibri"/>
                <a:sym typeface="Calibri"/>
              </a:endParaRPr>
            </a:p>
          </p:txBody>
        </p:sp>
        <p:sp>
          <p:nvSpPr>
            <p:cNvPr id="185" name="Google Shape;185;p9"/>
            <p:cNvSpPr/>
            <p:nvPr/>
          </p:nvSpPr>
          <p:spPr>
            <a:xfrm>
              <a:off x="0" y="1985234"/>
              <a:ext cx="8610600" cy="982530"/>
            </a:xfrm>
            <a:prstGeom prst="roundRect">
              <a:avLst>
                <a:gd fmla="val 16667" name="adj"/>
              </a:avLst>
            </a:prstGeom>
            <a:solidFill>
              <a:schemeClr val="accent3">
                <a:alpha val="6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9"/>
            <p:cNvSpPr txBox="1"/>
            <p:nvPr/>
          </p:nvSpPr>
          <p:spPr>
            <a:xfrm>
              <a:off x="47975" y="2033198"/>
              <a:ext cx="8514600" cy="626100"/>
            </a:xfrm>
            <a:prstGeom prst="rect">
              <a:avLst/>
            </a:prstGeom>
            <a:noFill/>
            <a:ln>
              <a:noFill/>
            </a:ln>
          </p:spPr>
          <p:txBody>
            <a:bodyPr anchorCtr="0" anchor="ctr" bIns="76200" lIns="76200" spcFirstLastPara="1" rIns="76200" wrap="square" tIns="76200">
              <a:noAutofit/>
            </a:bodyPr>
            <a:lstStyle/>
            <a:p>
              <a:pPr indent="0" lvl="0" marL="0" rtl="0" algn="l">
                <a:lnSpc>
                  <a:spcPct val="115000"/>
                </a:lnSpc>
                <a:spcBef>
                  <a:spcPts val="0"/>
                </a:spcBef>
                <a:spcAft>
                  <a:spcPts val="0"/>
                </a:spcAft>
                <a:buClr>
                  <a:schemeClr val="dk1"/>
                </a:buClr>
                <a:buSzPts val="1100"/>
                <a:buFont typeface="Arial"/>
                <a:buNone/>
              </a:pPr>
              <a:r>
                <a:rPr b="1" lang="mk-MK" sz="2000">
                  <a:solidFill>
                    <a:schemeClr val="dk1"/>
                  </a:solidFill>
                  <a:latin typeface="Calibri"/>
                  <a:ea typeface="Calibri"/>
                  <a:cs typeface="Calibri"/>
                  <a:sym typeface="Calibri"/>
                </a:rPr>
                <a:t>Compost improves soil quality and gives opportunity for retaining air, nutrients and moisture in the soil.</a:t>
              </a:r>
              <a:endParaRPr b="1" sz="2000">
                <a:solidFill>
                  <a:schemeClr val="dk1"/>
                </a:solidFill>
                <a:latin typeface="Calibri"/>
                <a:ea typeface="Calibri"/>
                <a:cs typeface="Calibri"/>
                <a:sym typeface="Calibri"/>
              </a:endParaRPr>
            </a:p>
          </p:txBody>
        </p:sp>
        <p:sp>
          <p:nvSpPr>
            <p:cNvPr id="187" name="Google Shape;187;p9"/>
            <p:cNvSpPr/>
            <p:nvPr/>
          </p:nvSpPr>
          <p:spPr>
            <a:xfrm>
              <a:off x="0" y="2977805"/>
              <a:ext cx="8610600" cy="982530"/>
            </a:xfrm>
            <a:prstGeom prst="roundRect">
              <a:avLst>
                <a:gd fmla="val 16667" name="adj"/>
              </a:avLst>
            </a:prstGeom>
            <a:solidFill>
              <a:schemeClr val="accent3">
                <a:alpha val="60000"/>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txBox="1"/>
            <p:nvPr/>
          </p:nvSpPr>
          <p:spPr>
            <a:xfrm>
              <a:off x="47975" y="3025774"/>
              <a:ext cx="8514600" cy="1143000"/>
            </a:xfrm>
            <a:prstGeom prst="rect">
              <a:avLst/>
            </a:prstGeom>
            <a:noFill/>
            <a:ln>
              <a:noFill/>
            </a:ln>
          </p:spPr>
          <p:txBody>
            <a:bodyPr anchorCtr="0" anchor="ctr" bIns="76200" lIns="76200" spcFirstLastPara="1" rIns="76200" wrap="square" tIns="76200">
              <a:noAutofit/>
            </a:bodyPr>
            <a:lstStyle/>
            <a:p>
              <a:pPr indent="0" lvl="0" marL="0" rtl="0" algn="l">
                <a:lnSpc>
                  <a:spcPct val="115000"/>
                </a:lnSpc>
                <a:spcBef>
                  <a:spcPts val="0"/>
                </a:spcBef>
                <a:spcAft>
                  <a:spcPts val="0"/>
                </a:spcAft>
                <a:buClr>
                  <a:schemeClr val="dk1"/>
                </a:buClr>
                <a:buSzPts val="1100"/>
                <a:buFont typeface="Arial"/>
                <a:buNone/>
              </a:pPr>
              <a:r>
                <a:rPr b="1" lang="mk-MK" sz="2000">
                  <a:solidFill>
                    <a:schemeClr val="dk1"/>
                  </a:solidFill>
                  <a:latin typeface="Calibri"/>
                  <a:ea typeface="Calibri"/>
                  <a:cs typeface="Calibri"/>
                  <a:sym typeface="Calibri"/>
                </a:rPr>
                <a:t>Also, compost loosens hard soil (by making it friable), so plants can easily spread their roots and hold the soil in its place. As well as, it increases the soil’s ability for water retention and reduces rainwater runoff.</a:t>
              </a:r>
              <a:endParaRPr b="1" sz="20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sz="2000">
                <a:solidFill>
                  <a:schemeClr val="dk1"/>
                </a:solidFill>
                <a:latin typeface="Calibri"/>
                <a:ea typeface="Calibri"/>
                <a:cs typeface="Calibri"/>
                <a:sym typeface="Calibri"/>
              </a:endParaRPr>
            </a:p>
          </p:txBody>
        </p:sp>
        <p:sp>
          <p:nvSpPr>
            <p:cNvPr id="189" name="Google Shape;189;p9"/>
            <p:cNvSpPr/>
            <p:nvPr/>
          </p:nvSpPr>
          <p:spPr>
            <a:xfrm>
              <a:off x="0" y="3970376"/>
              <a:ext cx="8610600" cy="982530"/>
            </a:xfrm>
            <a:prstGeom prst="roundRect">
              <a:avLst>
                <a:gd fmla="val 16667" name="adj"/>
              </a:avLst>
            </a:prstGeom>
            <a:solidFill>
              <a:schemeClr val="accent3">
                <a:alpha val="49803"/>
              </a:scheme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
            <p:cNvSpPr txBox="1"/>
            <p:nvPr/>
          </p:nvSpPr>
          <p:spPr>
            <a:xfrm>
              <a:off x="47963" y="4018339"/>
              <a:ext cx="8514674" cy="886604"/>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lang="mk-MK" sz="2000">
                  <a:solidFill>
                    <a:schemeClr val="dk1"/>
                  </a:solidFill>
                  <a:latin typeface="Calibri"/>
                  <a:ea typeface="Calibri"/>
                  <a:cs typeface="Calibri"/>
                  <a:sym typeface="Calibri"/>
                </a:rPr>
                <a:t>On one side, composting offer a way to reduce the amount of solid waste, on the other side, the nutrients are returned to the soil.</a:t>
              </a:r>
              <a:endParaRPr b="1" sz="20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Acer</dc:creator>
</cp:coreProperties>
</file>