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8" roundtripDataSignature="AMtx7mhQjY7VylSBZ7qGQv2lGaLIFguSg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p1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p1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1" name="Google Shape;71;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3135826a3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3135826a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3135826a31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g13135826a31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3135826a31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g13135826a3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2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2"/>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22"/>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4"/>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4"/>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v-LV"/>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idx="1" type="subTitle"/>
          </p:nvPr>
        </p:nvSpPr>
        <p:spPr>
          <a:xfrm>
            <a:off x="311700" y="2797175"/>
            <a:ext cx="8520600" cy="1584000"/>
          </a:xfrm>
          <a:prstGeom prst="rect">
            <a:avLst/>
          </a:prstGeom>
          <a:noFill/>
          <a:ln>
            <a:noFill/>
          </a:ln>
        </p:spPr>
        <p:txBody>
          <a:bodyPr anchorCtr="0" anchor="t" bIns="91425" lIns="91425" spcFirstLastPara="1" rIns="91425" wrap="square" tIns="91425">
            <a:normAutofit lnSpcReduction="10000"/>
          </a:bodyPr>
          <a:lstStyle/>
          <a:p>
            <a:pPr indent="0" lvl="0" marL="0" rtl="0" algn="ctr">
              <a:lnSpc>
                <a:spcPct val="90000"/>
              </a:lnSpc>
              <a:spcBef>
                <a:spcPts val="0"/>
              </a:spcBef>
              <a:spcAft>
                <a:spcPts val="0"/>
              </a:spcAft>
              <a:buSzPts val="2800"/>
              <a:buNone/>
            </a:pPr>
            <a:r>
              <a:rPr lang="lv-LV" sz="2509">
                <a:solidFill>
                  <a:schemeClr val="dk1"/>
                </a:solidFill>
                <a:latin typeface="Calibri"/>
                <a:ea typeface="Calibri"/>
                <a:cs typeface="Calibri"/>
                <a:sym typeface="Calibri"/>
              </a:rPr>
              <a:t>Erasmus+ program KA229 School exchange partnership project</a:t>
            </a:r>
            <a:endParaRPr sz="2509">
              <a:solidFill>
                <a:schemeClr val="dk1"/>
              </a:solidFill>
              <a:latin typeface="Calibri"/>
              <a:ea typeface="Calibri"/>
              <a:cs typeface="Calibri"/>
              <a:sym typeface="Calibri"/>
            </a:endParaRPr>
          </a:p>
          <a:p>
            <a:pPr indent="0" lvl="0" marL="0" rtl="0" algn="ctr">
              <a:lnSpc>
                <a:spcPct val="90000"/>
              </a:lnSpc>
              <a:spcBef>
                <a:spcPts val="0"/>
              </a:spcBef>
              <a:spcAft>
                <a:spcPts val="0"/>
              </a:spcAft>
              <a:buSzPts val="2800"/>
              <a:buNone/>
            </a:pPr>
            <a:r>
              <a:t/>
            </a:r>
            <a:endParaRPr sz="2509">
              <a:solidFill>
                <a:schemeClr val="dk1"/>
              </a:solidFill>
              <a:latin typeface="Calibri"/>
              <a:ea typeface="Calibri"/>
              <a:cs typeface="Calibri"/>
              <a:sym typeface="Calibri"/>
            </a:endParaRPr>
          </a:p>
          <a:p>
            <a:pPr indent="0" lvl="0" marL="0" rtl="0" algn="ctr">
              <a:lnSpc>
                <a:spcPct val="90000"/>
              </a:lnSpc>
              <a:spcBef>
                <a:spcPts val="0"/>
              </a:spcBef>
              <a:spcAft>
                <a:spcPts val="0"/>
              </a:spcAft>
              <a:buSzPts val="2800"/>
              <a:buNone/>
            </a:pPr>
            <a:r>
              <a:rPr b="1" lang="lv-LV" sz="2291">
                <a:solidFill>
                  <a:schemeClr val="dk1"/>
                </a:solidFill>
                <a:latin typeface="Calibri"/>
                <a:ea typeface="Calibri"/>
                <a:cs typeface="Calibri"/>
                <a:sym typeface="Calibri"/>
              </a:rPr>
              <a:t>Slow down education in the nature</a:t>
            </a:r>
            <a:endParaRPr sz="2291">
              <a:solidFill>
                <a:schemeClr val="dk1"/>
              </a:solidFill>
              <a:latin typeface="Calibri"/>
              <a:ea typeface="Calibri"/>
              <a:cs typeface="Calibri"/>
              <a:sym typeface="Calibri"/>
            </a:endParaRPr>
          </a:p>
          <a:p>
            <a:pPr indent="0" lvl="0" marL="0" rtl="0" algn="ctr">
              <a:lnSpc>
                <a:spcPct val="90000"/>
              </a:lnSpc>
              <a:spcBef>
                <a:spcPts val="0"/>
              </a:spcBef>
              <a:spcAft>
                <a:spcPts val="0"/>
              </a:spcAft>
              <a:buClr>
                <a:schemeClr val="dk1"/>
              </a:buClr>
              <a:buSzPts val="4000"/>
              <a:buFont typeface="Calibri"/>
              <a:buNone/>
            </a:pPr>
            <a:r>
              <a:rPr lang="lv-LV" sz="2291">
                <a:solidFill>
                  <a:schemeClr val="dk1"/>
                </a:solidFill>
                <a:latin typeface="Calibri"/>
                <a:ea typeface="Calibri"/>
                <a:cs typeface="Calibri"/>
                <a:sym typeface="Calibri"/>
              </a:rPr>
              <a:t> Nr. 2020-1-LV01-KA229-077522_1</a:t>
            </a:r>
            <a:r>
              <a:rPr lang="lv-LV" sz="2400">
                <a:solidFill>
                  <a:schemeClr val="dk1"/>
                </a:solidFill>
                <a:latin typeface="Calibri"/>
                <a:ea typeface="Calibri"/>
                <a:cs typeface="Calibri"/>
                <a:sym typeface="Calibri"/>
              </a:rPr>
              <a:t>  </a:t>
            </a:r>
            <a:r>
              <a:rPr lang="lv-LV" sz="4000">
                <a:solidFill>
                  <a:schemeClr val="dk1"/>
                </a:solidFill>
                <a:latin typeface="Calibri"/>
                <a:ea typeface="Calibri"/>
                <a:cs typeface="Calibri"/>
                <a:sym typeface="Calibri"/>
              </a:rPr>
              <a:t> </a:t>
            </a:r>
            <a:endParaRPr/>
          </a:p>
        </p:txBody>
      </p:sp>
      <p:pic>
        <p:nvPicPr>
          <p:cNvPr descr="Graphical user interface, text, application&#10;&#10;Description automatically generated" id="55" name="Google Shape;55;p1"/>
          <p:cNvPicPr preferRelativeResize="0"/>
          <p:nvPr/>
        </p:nvPicPr>
        <p:blipFill rotWithShape="1">
          <a:blip r:embed="rId3">
            <a:alphaModFix/>
          </a:blip>
          <a:srcRect b="0" l="0" r="0" t="0"/>
          <a:stretch/>
        </p:blipFill>
        <p:spPr>
          <a:xfrm>
            <a:off x="2009500" y="531774"/>
            <a:ext cx="7134500" cy="2037925"/>
          </a:xfrm>
          <a:prstGeom prst="rect">
            <a:avLst/>
          </a:prstGeom>
          <a:noFill/>
          <a:ln>
            <a:noFill/>
          </a:ln>
        </p:spPr>
      </p:pic>
      <p:pic>
        <p:nvPicPr>
          <p:cNvPr id="56" name="Google Shape;56;p1"/>
          <p:cNvPicPr preferRelativeResize="0"/>
          <p:nvPr/>
        </p:nvPicPr>
        <p:blipFill rotWithShape="1">
          <a:blip r:embed="rId4">
            <a:alphaModFix/>
          </a:blip>
          <a:srcRect b="0" l="0" r="0" t="0"/>
          <a:stretch/>
        </p:blipFill>
        <p:spPr>
          <a:xfrm>
            <a:off x="266975" y="905875"/>
            <a:ext cx="1982349" cy="13723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v-LV"/>
              <a:t>Mobility to North Macedonia C6 </a:t>
            </a:r>
            <a:r>
              <a:rPr lang="lv-LV" sz="1800"/>
              <a:t>Project based learning STEM</a:t>
            </a:r>
            <a:endParaRPr/>
          </a:p>
        </p:txBody>
      </p:sp>
      <p:sp>
        <p:nvSpPr>
          <p:cNvPr id="111" name="Google Shape;111;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lv-LV"/>
              <a:t>5 days program</a:t>
            </a:r>
            <a:endParaRPr/>
          </a:p>
          <a:p>
            <a:pPr indent="-228600" lvl="0" marL="457200" rtl="0" algn="l">
              <a:lnSpc>
                <a:spcPct val="115000"/>
              </a:lnSpc>
              <a:spcBef>
                <a:spcPts val="0"/>
              </a:spcBef>
              <a:spcAft>
                <a:spcPts val="0"/>
              </a:spcAft>
              <a:buSzPts val="1800"/>
              <a:buNone/>
            </a:pPr>
            <a:r>
              <a:t/>
            </a:r>
            <a:endParaRPr/>
          </a:p>
          <a:p>
            <a:pPr indent="-228600" lvl="0" marL="457200" rtl="0" algn="l">
              <a:lnSpc>
                <a:spcPct val="115000"/>
              </a:lnSpc>
              <a:spcBef>
                <a:spcPts val="0"/>
              </a:spcBef>
              <a:spcAft>
                <a:spcPts val="0"/>
              </a:spcAft>
              <a:buSzPts val="1800"/>
              <a:buNone/>
            </a:pPr>
            <a:r>
              <a:t/>
            </a:r>
            <a:endParaRPr/>
          </a:p>
          <a:p>
            <a:pPr indent="-342900" lvl="0" marL="457200" rtl="0" algn="l">
              <a:lnSpc>
                <a:spcPct val="115000"/>
              </a:lnSpc>
              <a:spcBef>
                <a:spcPts val="0"/>
              </a:spcBef>
              <a:spcAft>
                <a:spcPts val="0"/>
              </a:spcAft>
              <a:buSzPts val="1800"/>
              <a:buChar char="●"/>
            </a:pPr>
            <a:r>
              <a:rPr lang="lv-LV"/>
              <a:t>6 students + 2 accompaying persons</a:t>
            </a:r>
            <a:endParaRPr/>
          </a:p>
          <a:p>
            <a:pPr indent="0" lvl="0" marL="114300" rtl="0" algn="l">
              <a:lnSpc>
                <a:spcPct val="115000"/>
              </a:lnSpc>
              <a:spcBef>
                <a:spcPts val="0"/>
              </a:spcBef>
              <a:spcAft>
                <a:spcPts val="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4"/>
          <p:cNvSpPr txBox="1"/>
          <p:nvPr>
            <p:ph type="title"/>
          </p:nvPr>
        </p:nvSpPr>
        <p:spPr>
          <a:xfrm>
            <a:off x="311700" y="218143"/>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v-LV"/>
              <a:t>Program C6</a:t>
            </a:r>
            <a:endParaRPr/>
          </a:p>
        </p:txBody>
      </p:sp>
      <p:sp>
        <p:nvSpPr>
          <p:cNvPr id="117" name="Google Shape;117;p14"/>
          <p:cNvSpPr txBox="1"/>
          <p:nvPr>
            <p:ph idx="1" type="body"/>
          </p:nvPr>
        </p:nvSpPr>
        <p:spPr>
          <a:xfrm>
            <a:off x="311700" y="708144"/>
            <a:ext cx="8520600" cy="4145739"/>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lv-LV" sz="1000"/>
              <a:t>Participation in lessons, joint cultural and sport activities, going to visit an educational facility/institution and have a trip in nature and then students should make a presentation about the visit/trip in the context of STEAM or Healthy living</a:t>
            </a:r>
            <a:endParaRPr sz="1000"/>
          </a:p>
          <a:p>
            <a:pPr indent="0" lvl="0" marL="114300" rtl="0" algn="l">
              <a:lnSpc>
                <a:spcPct val="115000"/>
              </a:lnSpc>
              <a:spcBef>
                <a:spcPts val="0"/>
              </a:spcBef>
              <a:spcAft>
                <a:spcPts val="0"/>
              </a:spcAft>
              <a:buClr>
                <a:schemeClr val="dk1"/>
              </a:buClr>
              <a:buSzPts val="1100"/>
              <a:buFont typeface="Arial"/>
              <a:buNone/>
            </a:pPr>
            <a:r>
              <a:rPr lang="lv-LV" sz="1000"/>
              <a:t>Day 1</a:t>
            </a:r>
            <a:endParaRPr sz="1000"/>
          </a:p>
          <a:p>
            <a:pPr indent="0" lvl="0" marL="114300" rtl="0" algn="l">
              <a:lnSpc>
                <a:spcPct val="115000"/>
              </a:lnSpc>
              <a:spcBef>
                <a:spcPts val="0"/>
              </a:spcBef>
              <a:spcAft>
                <a:spcPts val="0"/>
              </a:spcAft>
              <a:buClr>
                <a:schemeClr val="dk1"/>
              </a:buClr>
              <a:buSzPts val="1100"/>
              <a:buFont typeface="Arial"/>
              <a:buNone/>
            </a:pPr>
            <a:r>
              <a:rPr lang="lv-LV" sz="1000"/>
              <a:t>-Welcoming the students and accompanying teachers at school</a:t>
            </a:r>
            <a:endParaRPr sz="1000"/>
          </a:p>
          <a:p>
            <a:pPr indent="0" lvl="0" marL="114300" rtl="0" algn="l">
              <a:lnSpc>
                <a:spcPct val="115000"/>
              </a:lnSpc>
              <a:spcBef>
                <a:spcPts val="0"/>
              </a:spcBef>
              <a:spcAft>
                <a:spcPts val="0"/>
              </a:spcAft>
              <a:buClr>
                <a:schemeClr val="dk1"/>
              </a:buClr>
              <a:buSzPts val="1100"/>
              <a:buFont typeface="Arial"/>
              <a:buNone/>
            </a:pPr>
            <a:r>
              <a:rPr lang="lv-LV" sz="1000"/>
              <a:t>Interactive presentation/performance by host-school students (presenting our school and country to the guests), getting to know each other; Team building activities (mixed groups of students)</a:t>
            </a:r>
            <a:endParaRPr sz="1000"/>
          </a:p>
          <a:p>
            <a:pPr indent="0" lvl="0" marL="114300" rtl="0" algn="l">
              <a:lnSpc>
                <a:spcPct val="115000"/>
              </a:lnSpc>
              <a:spcBef>
                <a:spcPts val="0"/>
              </a:spcBef>
              <a:spcAft>
                <a:spcPts val="0"/>
              </a:spcAft>
              <a:buClr>
                <a:schemeClr val="dk1"/>
              </a:buClr>
              <a:buSzPts val="1100"/>
              <a:buFont typeface="Arial"/>
              <a:buNone/>
            </a:pPr>
            <a:r>
              <a:rPr lang="lv-LV" sz="1000"/>
              <a:t>Local sightseeing. We’ll visit some interesting sights in our school area students, will take pictures using their smartphones/cameras </a:t>
            </a:r>
            <a:endParaRPr sz="1000"/>
          </a:p>
          <a:p>
            <a:pPr indent="0" lvl="0" marL="114300" rtl="0" algn="l">
              <a:lnSpc>
                <a:spcPct val="115000"/>
              </a:lnSpc>
              <a:spcBef>
                <a:spcPts val="0"/>
              </a:spcBef>
              <a:spcAft>
                <a:spcPts val="0"/>
              </a:spcAft>
              <a:buClr>
                <a:schemeClr val="dk1"/>
              </a:buClr>
              <a:buSzPts val="1100"/>
              <a:buFont typeface="Arial"/>
              <a:buNone/>
            </a:pPr>
            <a:r>
              <a:rPr lang="lv-LV" sz="1000"/>
              <a:t>Day2</a:t>
            </a:r>
            <a:endParaRPr sz="1000"/>
          </a:p>
          <a:p>
            <a:pPr indent="0" lvl="0" marL="114300" rtl="0" algn="l">
              <a:lnSpc>
                <a:spcPct val="115000"/>
              </a:lnSpc>
              <a:spcBef>
                <a:spcPts val="0"/>
              </a:spcBef>
              <a:spcAft>
                <a:spcPts val="0"/>
              </a:spcAft>
              <a:buClr>
                <a:schemeClr val="dk1"/>
              </a:buClr>
              <a:buSzPts val="1100"/>
              <a:buFont typeface="Arial"/>
              <a:buNone/>
            </a:pPr>
            <a:r>
              <a:rPr lang="lv-LV" sz="1000"/>
              <a:t>-Joined cultural and sport activities and treasure hunt in nature. Students will take part in different types of outdoor lessons and at the same time enjoy the local nature.</a:t>
            </a:r>
            <a:endParaRPr sz="1000"/>
          </a:p>
          <a:p>
            <a:pPr indent="0" lvl="0" marL="114300" rtl="0" algn="l">
              <a:lnSpc>
                <a:spcPct val="115000"/>
              </a:lnSpc>
              <a:spcBef>
                <a:spcPts val="0"/>
              </a:spcBef>
              <a:spcAft>
                <a:spcPts val="0"/>
              </a:spcAft>
              <a:buClr>
                <a:schemeClr val="dk1"/>
              </a:buClr>
              <a:buSzPts val="1100"/>
              <a:buFont typeface="Arial"/>
              <a:buNone/>
            </a:pPr>
            <a:r>
              <a:rPr lang="lv-LV" sz="1000"/>
              <a:t>- Cultural evening/dinner. Experiencing the local cuisine, customs and celebrations.</a:t>
            </a:r>
            <a:endParaRPr sz="1000"/>
          </a:p>
          <a:p>
            <a:pPr indent="0" lvl="0" marL="114300" rtl="0" algn="l">
              <a:lnSpc>
                <a:spcPct val="115000"/>
              </a:lnSpc>
              <a:spcBef>
                <a:spcPts val="0"/>
              </a:spcBef>
              <a:spcAft>
                <a:spcPts val="0"/>
              </a:spcAft>
              <a:buClr>
                <a:schemeClr val="dk1"/>
              </a:buClr>
              <a:buSzPts val="1100"/>
              <a:buFont typeface="Arial"/>
              <a:buNone/>
            </a:pPr>
            <a:r>
              <a:rPr lang="lv-LV" sz="1000"/>
              <a:t>Day3</a:t>
            </a:r>
            <a:endParaRPr sz="1000"/>
          </a:p>
          <a:p>
            <a:pPr indent="0" lvl="0" marL="114300" rtl="0" algn="l">
              <a:lnSpc>
                <a:spcPct val="115000"/>
              </a:lnSpc>
              <a:spcBef>
                <a:spcPts val="0"/>
              </a:spcBef>
              <a:spcAft>
                <a:spcPts val="0"/>
              </a:spcAft>
              <a:buClr>
                <a:schemeClr val="dk1"/>
              </a:buClr>
              <a:buSzPts val="1100"/>
              <a:buFont typeface="Arial"/>
              <a:buNone/>
            </a:pPr>
            <a:r>
              <a:rPr lang="lv-LV" sz="1000"/>
              <a:t>-Visit of the museum or institution in context with STEAM. The students will get the chance to see the natural wealth of North Macedonia.</a:t>
            </a:r>
            <a:endParaRPr sz="1000"/>
          </a:p>
          <a:p>
            <a:pPr indent="0" lvl="0" marL="114300" rtl="0" algn="l">
              <a:lnSpc>
                <a:spcPct val="115000"/>
              </a:lnSpc>
              <a:spcBef>
                <a:spcPts val="0"/>
              </a:spcBef>
              <a:spcAft>
                <a:spcPts val="0"/>
              </a:spcAft>
              <a:buClr>
                <a:schemeClr val="dk1"/>
              </a:buClr>
              <a:buSzPts val="1100"/>
              <a:buFont typeface="Arial"/>
              <a:buNone/>
            </a:pPr>
            <a:r>
              <a:rPr lang="lv-LV" sz="1000"/>
              <a:t>- Cultural tour. Visiting traditional highlights and landmarks of the hosting country. The exchange activity will consist of educational and learning activities that are in line with the project aims and objectives, while at the same time provide an opportunity to enhance the cultural and language development of the participants.</a:t>
            </a:r>
            <a:endParaRPr sz="1000"/>
          </a:p>
          <a:p>
            <a:pPr indent="0" lvl="0" marL="114300" rtl="0" algn="l">
              <a:lnSpc>
                <a:spcPct val="115000"/>
              </a:lnSpc>
              <a:spcBef>
                <a:spcPts val="0"/>
              </a:spcBef>
              <a:spcAft>
                <a:spcPts val="0"/>
              </a:spcAft>
              <a:buClr>
                <a:schemeClr val="dk1"/>
              </a:buClr>
              <a:buSzPts val="1100"/>
              <a:buFont typeface="Arial"/>
              <a:buNone/>
            </a:pPr>
            <a:r>
              <a:rPr lang="lv-LV" sz="1000"/>
              <a:t>Day 4</a:t>
            </a:r>
            <a:endParaRPr sz="1000"/>
          </a:p>
          <a:p>
            <a:pPr indent="0" lvl="0" marL="114300" rtl="0" algn="l">
              <a:lnSpc>
                <a:spcPct val="115000"/>
              </a:lnSpc>
              <a:spcBef>
                <a:spcPts val="0"/>
              </a:spcBef>
              <a:spcAft>
                <a:spcPts val="0"/>
              </a:spcAft>
              <a:buClr>
                <a:schemeClr val="dk1"/>
              </a:buClr>
              <a:buSzPts val="1100"/>
              <a:buFont typeface="Arial"/>
              <a:buNone/>
            </a:pPr>
            <a:r>
              <a:rPr lang="lv-LV" sz="1000"/>
              <a:t>-Students workshop. Students in mixed groups will produce posters of their visit (with made photos) in context of STEAM and healthy living</a:t>
            </a:r>
            <a:endParaRPr sz="1000"/>
          </a:p>
          <a:p>
            <a:pPr indent="0" lvl="0" marL="114300" rtl="0" algn="l">
              <a:lnSpc>
                <a:spcPct val="115000"/>
              </a:lnSpc>
              <a:spcBef>
                <a:spcPts val="0"/>
              </a:spcBef>
              <a:spcAft>
                <a:spcPts val="0"/>
              </a:spcAft>
              <a:buSzPts val="1100"/>
              <a:buNone/>
            </a:pPr>
            <a:r>
              <a:rPr lang="lv-LV" sz="1000"/>
              <a:t>-Presentation of the produced posters</a:t>
            </a:r>
            <a:endParaRPr sz="1000"/>
          </a:p>
          <a:p>
            <a:pPr indent="0" lvl="0" marL="114300" rtl="0" algn="l">
              <a:lnSpc>
                <a:spcPct val="115000"/>
              </a:lnSpc>
              <a:spcBef>
                <a:spcPts val="0"/>
              </a:spcBef>
              <a:spcAft>
                <a:spcPts val="0"/>
              </a:spcAft>
              <a:buSzPts val="1100"/>
              <a:buNone/>
            </a:pPr>
            <a:r>
              <a:rPr lang="lv-LV" sz="1000"/>
              <a:t>- Project work meeting with teachers. Review and assessment of the completed project activities and outcomes. Discussing the next activities and tasks according to the project plan.</a:t>
            </a:r>
            <a:endParaRPr sz="1000"/>
          </a:p>
          <a:p>
            <a:pPr indent="0" lvl="0" marL="114300" rtl="0" algn="l">
              <a:lnSpc>
                <a:spcPct val="115000"/>
              </a:lnSpc>
              <a:spcBef>
                <a:spcPts val="0"/>
              </a:spcBef>
              <a:spcAft>
                <a:spcPts val="0"/>
              </a:spcAft>
              <a:buSzPts val="1100"/>
              <a:buNone/>
            </a:pPr>
            <a:r>
              <a:rPr lang="lv-LV" sz="1000"/>
              <a:t>Accompanied teachers will observe lessons where students will participate and also will assist for participants with lower opportunities.</a:t>
            </a:r>
            <a:endParaRPr sz="1000"/>
          </a:p>
          <a:p>
            <a:pPr indent="0" lvl="0" marL="114300" rtl="0" algn="l">
              <a:lnSpc>
                <a:spcPct val="115000"/>
              </a:lnSpc>
              <a:spcBef>
                <a:spcPts val="0"/>
              </a:spcBef>
              <a:spcAft>
                <a:spcPts val="0"/>
              </a:spcAft>
              <a:buClr>
                <a:schemeClr val="dk1"/>
              </a:buClr>
              <a:buSzPts val="1100"/>
              <a:buFont typeface="Arial"/>
              <a:buNone/>
            </a:pPr>
            <a:r>
              <a:t/>
            </a:r>
            <a:endParaRPr sz="1000"/>
          </a:p>
          <a:p>
            <a:pPr indent="0" lvl="0" marL="114300" rtl="0" algn="l">
              <a:lnSpc>
                <a:spcPct val="115000"/>
              </a:lnSpc>
              <a:spcBef>
                <a:spcPts val="0"/>
              </a:spcBef>
              <a:spcAft>
                <a:spcPts val="0"/>
              </a:spcAft>
              <a:buSzPts val="1800"/>
              <a:buNone/>
            </a:pPr>
            <a:r>
              <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b="0" i="0" lang="lv-LV" sz="1800" u="none" strike="noStrike">
                <a:solidFill>
                  <a:srgbClr val="000000"/>
                </a:solidFill>
                <a:latin typeface="Arial"/>
                <a:ea typeface="Arial"/>
                <a:cs typeface="Arial"/>
                <a:sym typeface="Arial"/>
              </a:rPr>
              <a:t>Preparatory activities before mobility</a:t>
            </a:r>
            <a:endParaRPr/>
          </a:p>
        </p:txBody>
      </p:sp>
      <p:sp>
        <p:nvSpPr>
          <p:cNvPr id="123" name="Google Shape;123;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Font typeface="Arial"/>
              <a:buAutoNum type="arabicPeriod"/>
            </a:pPr>
            <a:r>
              <a:rPr b="0" i="0" lang="lv-LV" sz="1800" u="none" strike="noStrike">
                <a:solidFill>
                  <a:srgbClr val="000000"/>
                </a:solidFill>
                <a:latin typeface="Arial"/>
                <a:ea typeface="Arial"/>
                <a:cs typeface="Arial"/>
                <a:sym typeface="Arial"/>
              </a:rPr>
              <a:t>Administrative preparation for the activity (arranging transport, necessary documents for travel, agreements, etc.)</a:t>
            </a:r>
            <a:endParaRPr/>
          </a:p>
          <a:p>
            <a:pPr indent="-342900" lvl="0" marL="457200" rtl="0" algn="l">
              <a:lnSpc>
                <a:spcPct val="115000"/>
              </a:lnSpc>
              <a:spcBef>
                <a:spcPts val="0"/>
              </a:spcBef>
              <a:spcAft>
                <a:spcPts val="0"/>
              </a:spcAft>
              <a:buSzPts val="1800"/>
              <a:buFont typeface="Arial"/>
              <a:buAutoNum type="arabicPeriod"/>
            </a:pPr>
            <a:r>
              <a:rPr b="0" i="0" lang="lv-LV" sz="1800" u="none" strike="noStrike">
                <a:solidFill>
                  <a:srgbClr val="000000"/>
                </a:solidFill>
                <a:latin typeface="Arial"/>
                <a:ea typeface="Arial"/>
                <a:cs typeface="Arial"/>
                <a:sym typeface="Arial"/>
              </a:rPr>
              <a:t>Preparation of selected teachers (4)  and students </a:t>
            </a:r>
            <a:r>
              <a:rPr lang="lv-LV">
                <a:solidFill>
                  <a:srgbClr val="000000"/>
                </a:solidFill>
              </a:rPr>
              <a:t>(6 +2)</a:t>
            </a:r>
            <a:r>
              <a:rPr b="0" i="0" lang="lv-LV" sz="1800" u="none" strike="noStrike">
                <a:solidFill>
                  <a:srgbClr val="000000"/>
                </a:solidFill>
                <a:latin typeface="Arial"/>
                <a:ea typeface="Arial"/>
                <a:cs typeface="Arial"/>
                <a:sym typeface="Arial"/>
              </a:rPr>
              <a:t>for the mobility in each partner-school.</a:t>
            </a:r>
            <a:endParaRPr b="0" i="0" sz="1800" u="none" strike="noStrike">
              <a:solidFill>
                <a:srgbClr val="000000"/>
              </a:solidFill>
              <a:latin typeface="Arial"/>
              <a:ea typeface="Arial"/>
              <a:cs typeface="Arial"/>
              <a:sym typeface="Arial"/>
            </a:endParaRPr>
          </a:p>
          <a:p>
            <a:pPr indent="-342900" lvl="0" marL="457200" rtl="0" algn="l">
              <a:lnSpc>
                <a:spcPct val="115000"/>
              </a:lnSpc>
              <a:spcBef>
                <a:spcPts val="0"/>
              </a:spcBef>
              <a:spcAft>
                <a:spcPts val="0"/>
              </a:spcAft>
              <a:buSzPts val="1800"/>
              <a:buFont typeface="Arial"/>
              <a:buAutoNum type="arabicPeriod"/>
            </a:pPr>
            <a:r>
              <a:rPr b="0" i="0" lang="lv-LV" sz="1800" u="none" strike="noStrike">
                <a:solidFill>
                  <a:srgbClr val="000000"/>
                </a:solidFill>
                <a:latin typeface="Arial"/>
                <a:ea typeface="Arial"/>
                <a:cs typeface="Arial"/>
                <a:sym typeface="Arial"/>
              </a:rPr>
              <a:t>Prepare Europass Certificate (teachers and stud</a:t>
            </a:r>
            <a:r>
              <a:rPr lang="lv-LV">
                <a:solidFill>
                  <a:srgbClr val="000000"/>
                </a:solidFill>
              </a:rPr>
              <a:t>ents</a:t>
            </a:r>
            <a:r>
              <a:rPr b="0" i="0" lang="lv-LV" sz="1800" u="none" strike="noStrike">
                <a:solidFill>
                  <a:srgbClr val="000000"/>
                </a:solidFill>
                <a:latin typeface="Arial"/>
                <a:ea typeface="Arial"/>
                <a:cs typeface="Arial"/>
                <a:sym typeface="Arial"/>
              </a:rPr>
              <a:t>)</a:t>
            </a:r>
            <a:endParaRPr/>
          </a:p>
          <a:p>
            <a:pPr indent="0" lvl="0" marL="114300" rtl="0" algn="l">
              <a:lnSpc>
                <a:spcPct val="115000"/>
              </a:lnSpc>
              <a:spcBef>
                <a:spcPts val="0"/>
              </a:spcBef>
              <a:spcAft>
                <a:spcPts val="0"/>
              </a:spcAft>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type="title"/>
          </p:nvPr>
        </p:nvSpPr>
        <p:spPr>
          <a:xfrm>
            <a:off x="311700" y="310825"/>
            <a:ext cx="8520600" cy="8415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lv-LV"/>
              <a:t>Partnerschool coordinator’s meeting 05/04/2022</a:t>
            </a:r>
            <a:br>
              <a:rPr b="1" lang="lv-LV"/>
            </a:br>
            <a:r>
              <a:rPr b="1" lang="lv-LV"/>
              <a:t>C1 activity Palade School</a:t>
            </a:r>
            <a:endParaRPr b="1"/>
          </a:p>
          <a:p>
            <a:pPr indent="0" lvl="0" marL="0" rtl="0" algn="l">
              <a:lnSpc>
                <a:spcPct val="100000"/>
              </a:lnSpc>
              <a:spcBef>
                <a:spcPts val="0"/>
              </a:spcBef>
              <a:spcAft>
                <a:spcPts val="0"/>
              </a:spcAft>
              <a:buSzPct val="111111"/>
              <a:buNone/>
            </a:pPr>
            <a:r>
              <a:rPr lang="lv-LV"/>
              <a:t>Agenda</a:t>
            </a:r>
            <a:endParaRPr/>
          </a:p>
        </p:txBody>
      </p:sp>
      <p:sp>
        <p:nvSpPr>
          <p:cNvPr id="62" name="Google Shape;62;p2"/>
          <p:cNvSpPr txBox="1"/>
          <p:nvPr>
            <p:ph idx="1" type="body"/>
          </p:nvPr>
        </p:nvSpPr>
        <p:spPr>
          <a:xfrm>
            <a:off x="311700" y="1584800"/>
            <a:ext cx="8520600" cy="34110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Clr>
                <a:srgbClr val="222222"/>
              </a:buClr>
              <a:buSzPts val="2400"/>
              <a:buChar char="●"/>
            </a:pPr>
            <a:r>
              <a:rPr lang="lv-LV" sz="2400">
                <a:solidFill>
                  <a:srgbClr val="222222"/>
                </a:solidFill>
                <a:highlight>
                  <a:srgbClr val="FFFFFF"/>
                </a:highlight>
              </a:rPr>
              <a:t>Activities after Mobility</a:t>
            </a:r>
            <a:endParaRPr/>
          </a:p>
          <a:p>
            <a:pPr indent="-381000" lvl="0" marL="457200" marR="0" rtl="0" algn="l">
              <a:lnSpc>
                <a:spcPct val="115000"/>
              </a:lnSpc>
              <a:spcBef>
                <a:spcPts val="0"/>
              </a:spcBef>
              <a:spcAft>
                <a:spcPts val="0"/>
              </a:spcAft>
              <a:buClr>
                <a:srgbClr val="222222"/>
              </a:buClr>
              <a:buSzPts val="2400"/>
              <a:buChar char="●"/>
            </a:pPr>
            <a:r>
              <a:rPr lang="lv-LV" sz="2400">
                <a:solidFill>
                  <a:srgbClr val="222222"/>
                </a:solidFill>
                <a:highlight>
                  <a:srgbClr val="FFFFFF"/>
                </a:highlight>
              </a:rPr>
              <a:t>Local activities </a:t>
            </a:r>
            <a:endParaRPr/>
          </a:p>
          <a:p>
            <a:pPr indent="-381000" lvl="0" marL="457200" marR="0" rtl="0" algn="l">
              <a:lnSpc>
                <a:spcPct val="115000"/>
              </a:lnSpc>
              <a:spcBef>
                <a:spcPts val="0"/>
              </a:spcBef>
              <a:spcAft>
                <a:spcPts val="0"/>
              </a:spcAft>
              <a:buClr>
                <a:srgbClr val="222222"/>
              </a:buClr>
              <a:buSzPts val="2400"/>
              <a:buChar char="●"/>
            </a:pPr>
            <a:r>
              <a:rPr lang="lv-LV" sz="2400">
                <a:solidFill>
                  <a:srgbClr val="222222"/>
                </a:solidFill>
                <a:highlight>
                  <a:srgbClr val="FFFFFF"/>
                </a:highlight>
              </a:rPr>
              <a:t>Twinspace</a:t>
            </a:r>
            <a:endParaRPr sz="2400">
              <a:solidFill>
                <a:srgbClr val="222222"/>
              </a:solidFill>
              <a:highlight>
                <a:srgbClr val="FFFFFF"/>
              </a:highlight>
            </a:endParaRPr>
          </a:p>
          <a:p>
            <a:pPr indent="-381000" lvl="0" marL="457200" marR="0" rtl="0" algn="l">
              <a:lnSpc>
                <a:spcPct val="115000"/>
              </a:lnSpc>
              <a:spcBef>
                <a:spcPts val="0"/>
              </a:spcBef>
              <a:spcAft>
                <a:spcPts val="0"/>
              </a:spcAft>
              <a:buClr>
                <a:srgbClr val="222222"/>
              </a:buClr>
              <a:buSzPts val="2400"/>
              <a:buChar char="●"/>
            </a:pPr>
            <a:r>
              <a:rPr lang="lv-LV" sz="2400">
                <a:solidFill>
                  <a:srgbClr val="222222"/>
                </a:solidFill>
                <a:highlight>
                  <a:srgbClr val="FFFFFF"/>
                </a:highlight>
              </a:rPr>
              <a:t>Mobility to Noth Macedonia (preporatory activities + program)</a:t>
            </a:r>
            <a:endParaRPr sz="2400">
              <a:solidFill>
                <a:srgbClr val="222222"/>
              </a:solidFill>
              <a:highlight>
                <a:srgbClr val="FFFFFF"/>
              </a:highlight>
            </a:endParaRPr>
          </a:p>
          <a:p>
            <a:pPr indent="0" lvl="0" marL="457200" marR="0" rtl="0" algn="l">
              <a:lnSpc>
                <a:spcPct val="115000"/>
              </a:lnSpc>
              <a:spcBef>
                <a:spcPts val="1000"/>
              </a:spcBef>
              <a:spcAft>
                <a:spcPts val="0"/>
              </a:spcAft>
              <a:buSzPts val="1800"/>
              <a:buNone/>
            </a:pPr>
            <a:r>
              <a:t/>
            </a:r>
            <a:endParaRPr sz="2400">
              <a:solidFill>
                <a:srgbClr val="222222"/>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v-LV"/>
              <a:t>Activities after mobility</a:t>
            </a:r>
            <a:endParaRPr/>
          </a:p>
        </p:txBody>
      </p:sp>
      <p:sp>
        <p:nvSpPr>
          <p:cNvPr id="68" name="Google Shape;68;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t/>
            </a:r>
            <a:endParaRPr/>
          </a:p>
          <a:p>
            <a:pPr indent="-342900" lvl="0" marL="457200" rtl="0" algn="l">
              <a:lnSpc>
                <a:spcPct val="115000"/>
              </a:lnSpc>
              <a:spcBef>
                <a:spcPts val="0"/>
              </a:spcBef>
              <a:spcAft>
                <a:spcPts val="0"/>
              </a:spcAft>
              <a:buSzPts val="1800"/>
              <a:buChar char="●"/>
            </a:pPr>
            <a:r>
              <a:rPr lang="lv-LV"/>
              <a:t>Teachers will prepare presentation and introduce colleagues (presentation +list of participants +photo)</a:t>
            </a:r>
            <a:endParaRPr/>
          </a:p>
          <a:p>
            <a:pPr indent="-342900" lvl="0" marL="457200" rtl="0" algn="l">
              <a:lnSpc>
                <a:spcPct val="115000"/>
              </a:lnSpc>
              <a:spcBef>
                <a:spcPts val="0"/>
              </a:spcBef>
              <a:spcAft>
                <a:spcPts val="0"/>
              </a:spcAft>
              <a:buSzPts val="1800"/>
              <a:buChar char="●"/>
            </a:pPr>
            <a:r>
              <a:rPr lang="lv-LV"/>
              <a:t>Preparing articles about the mobility for the school digital newspapers, social media or sharing articles about the mobility in the media (Romania in FB)</a:t>
            </a:r>
            <a:endParaRPr/>
          </a:p>
          <a:p>
            <a:pPr indent="-342900" lvl="0" marL="457200" rtl="0" algn="l">
              <a:lnSpc>
                <a:spcPct val="115000"/>
              </a:lnSpc>
              <a:spcBef>
                <a:spcPts val="0"/>
              </a:spcBef>
              <a:spcAft>
                <a:spcPts val="0"/>
              </a:spcAft>
              <a:buSzPts val="1800"/>
              <a:buChar char="●"/>
            </a:pPr>
            <a:r>
              <a:rPr lang="lv-LV"/>
              <a:t>After each mobility, the impact on direct beneficiaries will be assessed by applying questionnaires. (Estonia)</a:t>
            </a:r>
            <a:endParaRPr/>
          </a:p>
          <a:p>
            <a:pPr indent="-342900" lvl="0" marL="457200" rtl="0" algn="l">
              <a:lnSpc>
                <a:spcPct val="115000"/>
              </a:lnSpc>
              <a:spcBef>
                <a:spcPts val="0"/>
              </a:spcBef>
              <a:spcAft>
                <a:spcPts val="0"/>
              </a:spcAft>
              <a:buSzPts val="1800"/>
              <a:buChar char="●"/>
            </a:pPr>
            <a:r>
              <a:rPr lang="lv-LV"/>
              <a:t>After each mobility, a monitoring report will be made (Latvia)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4"/>
          <p:cNvSpPr txBox="1"/>
          <p:nvPr>
            <p:ph type="title"/>
          </p:nvPr>
        </p:nvSpPr>
        <p:spPr>
          <a:xfrm>
            <a:off x="311700" y="445024"/>
            <a:ext cx="8520600" cy="840635"/>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v-LV"/>
              <a:t>Activities after mobility – evidences in the google drive till Mobility to Noth Macedonia</a:t>
            </a:r>
            <a:endParaRPr/>
          </a:p>
        </p:txBody>
      </p:sp>
      <p:sp>
        <p:nvSpPr>
          <p:cNvPr id="74" name="Google Shape;74;p4"/>
          <p:cNvSpPr txBox="1"/>
          <p:nvPr>
            <p:ph idx="1" type="body"/>
          </p:nvPr>
        </p:nvSpPr>
        <p:spPr>
          <a:xfrm>
            <a:off x="311700" y="1471289"/>
            <a:ext cx="8520600" cy="3097585"/>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lv-LV"/>
              <a:t>Filled evaluation form (folder: Mobility to Romania)</a:t>
            </a:r>
            <a:endParaRPr/>
          </a:p>
          <a:p>
            <a:pPr indent="-342900" lvl="0" marL="457200" rtl="0" algn="l">
              <a:lnSpc>
                <a:spcPct val="115000"/>
              </a:lnSpc>
              <a:spcBef>
                <a:spcPts val="0"/>
              </a:spcBef>
              <a:spcAft>
                <a:spcPts val="0"/>
              </a:spcAft>
              <a:buSzPts val="1800"/>
              <a:buChar char="●"/>
            </a:pPr>
            <a:r>
              <a:rPr lang="lv-LV"/>
              <a:t>Link to publicity about mobility in the school webpage (folder: Publicity and Dissemination Materials</a:t>
            </a:r>
            <a:endParaRPr/>
          </a:p>
          <a:p>
            <a:pPr indent="-342900" lvl="0" marL="457200" rtl="0" algn="l">
              <a:lnSpc>
                <a:spcPct val="115000"/>
              </a:lnSpc>
              <a:spcBef>
                <a:spcPts val="0"/>
              </a:spcBef>
              <a:spcAft>
                <a:spcPts val="0"/>
              </a:spcAft>
              <a:buSzPts val="1800"/>
              <a:buChar char="●"/>
            </a:pPr>
            <a:r>
              <a:rPr lang="lv-LV"/>
              <a:t>Photos + presentation+ list of participants from meeting with teachers and students after mobility (folder: Publicity and Dissemination Materials)</a:t>
            </a:r>
            <a:endParaRPr/>
          </a:p>
          <a:p>
            <a:pPr indent="-228600" lvl="0" marL="457200" rtl="0" algn="l">
              <a:lnSpc>
                <a:spcPct val="115000"/>
              </a:lnSpc>
              <a:spcBef>
                <a:spcPts val="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13135826a31_0_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lv-LV"/>
              <a:t>Local Activities</a:t>
            </a:r>
            <a:endParaRPr/>
          </a:p>
        </p:txBody>
      </p:sp>
      <p:sp>
        <p:nvSpPr>
          <p:cNvPr id="80" name="Google Shape;80;g13135826a31_0_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lv-LV"/>
              <a:t>Survey for students about impact of project</a:t>
            </a:r>
            <a:endParaRPr/>
          </a:p>
          <a:p>
            <a:pPr indent="-342900" lvl="0" marL="457200" rtl="0" algn="l">
              <a:spcBef>
                <a:spcPts val="0"/>
              </a:spcBef>
              <a:spcAft>
                <a:spcPts val="0"/>
              </a:spcAft>
              <a:buSzPts val="1800"/>
              <a:buChar char="●"/>
            </a:pPr>
            <a:r>
              <a:rPr lang="lv-LV"/>
              <a:t>Recommendations and tips about active lesson breaks</a:t>
            </a:r>
            <a:endParaRPr/>
          </a:p>
          <a:p>
            <a:pPr indent="-342900" lvl="0" marL="457200" rtl="0" algn="l">
              <a:spcBef>
                <a:spcPts val="0"/>
              </a:spcBef>
              <a:spcAft>
                <a:spcPts val="0"/>
              </a:spcAft>
              <a:buSzPts val="1800"/>
              <a:buChar char="●"/>
            </a:pPr>
            <a:r>
              <a:rPr lang="lv-LV"/>
              <a:t>Global Welness day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v-LV"/>
              <a:t>Active lesson break – Result RECOMMENDATIONS, TIPS</a:t>
            </a:r>
            <a:endParaRPr/>
          </a:p>
        </p:txBody>
      </p:sp>
      <p:sp>
        <p:nvSpPr>
          <p:cNvPr id="86" name="Google Shape;86;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b="0" i="0" lang="lv-LV" sz="1800" u="none" strike="noStrike">
                <a:latin typeface="Arial"/>
                <a:ea typeface="Arial"/>
                <a:cs typeface="Arial"/>
                <a:sym typeface="Arial"/>
              </a:rPr>
              <a:t>At the end of this activity each partner will develop tips and recommendations for other colleagues how to encourage students and teachers for outdoor activities for teenagers. Prepared tips and recommendations also will be published in e-book.</a:t>
            </a:r>
            <a:endParaRPr b="0" i="0" sz="1800" u="none" strike="noStrike">
              <a:latin typeface="Arial"/>
              <a:ea typeface="Arial"/>
              <a:cs typeface="Arial"/>
              <a:sym typeface="Arial"/>
            </a:endParaRPr>
          </a:p>
          <a:p>
            <a:pPr indent="-228600" lvl="0" marL="457200" rtl="0" algn="l">
              <a:lnSpc>
                <a:spcPct val="115000"/>
              </a:lnSpc>
              <a:spcBef>
                <a:spcPts val="0"/>
              </a:spcBef>
              <a:spcAft>
                <a:spcPts val="0"/>
              </a:spcAft>
              <a:buSzPts val="1800"/>
              <a:buNone/>
            </a:pPr>
            <a:r>
              <a:t/>
            </a:r>
            <a:endParaRPr>
              <a:latin typeface="Arial"/>
              <a:ea typeface="Arial"/>
              <a:cs typeface="Arial"/>
              <a:sym typeface="Arial"/>
            </a:endParaRPr>
          </a:p>
          <a:p>
            <a:pPr indent="-342900" lvl="0" marL="457200" rtl="0" algn="l">
              <a:lnSpc>
                <a:spcPct val="115000"/>
              </a:lnSpc>
              <a:spcBef>
                <a:spcPts val="0"/>
              </a:spcBef>
              <a:spcAft>
                <a:spcPts val="0"/>
              </a:spcAft>
              <a:buSzPts val="1800"/>
              <a:buChar char="●"/>
            </a:pPr>
            <a:r>
              <a:rPr lang="lv-LV">
                <a:latin typeface="Arial"/>
                <a:ea typeface="Arial"/>
                <a:cs typeface="Arial"/>
                <a:sym typeface="Arial"/>
              </a:rPr>
              <a:t>Good practice example</a:t>
            </a:r>
            <a:endParaRPr>
              <a:latin typeface="Arial"/>
              <a:ea typeface="Arial"/>
              <a:cs typeface="Arial"/>
              <a:sym typeface="Arial"/>
            </a:endParaRPr>
          </a:p>
          <a:p>
            <a:pPr indent="-342900" lvl="0" marL="457200" rtl="0" algn="l">
              <a:lnSpc>
                <a:spcPct val="115000"/>
              </a:lnSpc>
              <a:spcBef>
                <a:spcPts val="0"/>
              </a:spcBef>
              <a:spcAft>
                <a:spcPts val="0"/>
              </a:spcAft>
              <a:buSzPts val="1800"/>
              <a:buChar char="●"/>
            </a:pPr>
            <a:r>
              <a:rPr lang="lv-LV">
                <a:latin typeface="Arial"/>
                <a:ea typeface="Arial"/>
                <a:cs typeface="Arial"/>
                <a:sym typeface="Arial"/>
              </a:rPr>
              <a:t>Tips and Recomendations (not less than 5)</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51562"/>
              <a:buFont typeface="Arial"/>
              <a:buNone/>
            </a:pPr>
            <a:r>
              <a:rPr b="1" lang="lv-LV" sz="2133">
                <a:solidFill>
                  <a:schemeClr val="dk2"/>
                </a:solidFill>
              </a:rPr>
              <a:t>Global Wellness Day </a:t>
            </a:r>
            <a:endParaRPr b="1" sz="3133"/>
          </a:p>
        </p:txBody>
      </p:sp>
      <p:sp>
        <p:nvSpPr>
          <p:cNvPr id="92" name="Google Shape;92;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lv-LV"/>
              <a:t>Global Wellness Day (the second Saturday of June) with families. It could be Craft workshops, sport activities, etc. where will be involved project target group with their families.</a:t>
            </a:r>
            <a:endParaRPr/>
          </a:p>
          <a:p>
            <a:pPr indent="0" lvl="0" marL="0" rtl="0" algn="l">
              <a:lnSpc>
                <a:spcPct val="115000"/>
              </a:lnSpc>
              <a:spcBef>
                <a:spcPts val="1200"/>
              </a:spcBef>
              <a:spcAft>
                <a:spcPts val="0"/>
              </a:spcAft>
              <a:buSzPts val="1800"/>
              <a:buNone/>
            </a:pPr>
            <a:r>
              <a:rPr lang="lv-LV"/>
              <a:t>This activity give understanding how to organize daily life more healthy and get to familiar with slow education idea, help to unite different generations of family by acting together.</a:t>
            </a:r>
            <a:endParaRPr/>
          </a:p>
          <a:p>
            <a:pPr indent="0" lvl="0" marL="0" rtl="0" algn="l">
              <a:lnSpc>
                <a:spcPct val="115000"/>
              </a:lnSpc>
              <a:spcBef>
                <a:spcPts val="1200"/>
              </a:spcBef>
              <a:spcAft>
                <a:spcPts val="0"/>
              </a:spcAft>
              <a:buClr>
                <a:schemeClr val="dk1"/>
              </a:buClr>
              <a:buSzPts val="1100"/>
              <a:buFont typeface="Arial"/>
              <a:buNone/>
            </a:pPr>
            <a:r>
              <a:rPr lang="lv-LV"/>
              <a:t>Also dissemination of project activities and result to local community.</a:t>
            </a:r>
            <a:endParaRPr/>
          </a:p>
          <a:p>
            <a:pPr indent="0" lvl="0" marL="0" rtl="0" algn="l">
              <a:lnSpc>
                <a:spcPct val="115000"/>
              </a:lnSpc>
              <a:spcBef>
                <a:spcPts val="1200"/>
              </a:spcBef>
              <a:spcAft>
                <a:spcPts val="0"/>
              </a:spcAft>
              <a:buClr>
                <a:schemeClr val="dk1"/>
              </a:buClr>
              <a:buSzPts val="1100"/>
              <a:buNone/>
            </a:pPr>
            <a:r>
              <a:rPr b="1" lang="lv-LV"/>
              <a:t>Presentation about activity + photos+ publicity in webpage and project FB</a:t>
            </a:r>
            <a:endParaRPr/>
          </a:p>
          <a:p>
            <a:pPr indent="0" lvl="0" marL="0" rtl="0" algn="l">
              <a:lnSpc>
                <a:spcPct val="115000"/>
              </a:lnSpc>
              <a:spcBef>
                <a:spcPts val="1200"/>
              </a:spcBef>
              <a:spcAft>
                <a:spcPts val="0"/>
              </a:spcAft>
              <a:buClr>
                <a:schemeClr val="dk1"/>
              </a:buClr>
              <a:buSzPts val="1100"/>
              <a:buFont typeface="Arial"/>
              <a:buNone/>
            </a:pPr>
            <a:r>
              <a:t/>
            </a:r>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13135826a31_0_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v-LV"/>
              <a:t>Mobility to North Macedonia C3 </a:t>
            </a:r>
            <a:r>
              <a:rPr lang="lv-LV" sz="1800"/>
              <a:t>Joint work to improve learning quality</a:t>
            </a:r>
            <a:endParaRPr/>
          </a:p>
        </p:txBody>
      </p:sp>
      <p:sp>
        <p:nvSpPr>
          <p:cNvPr id="98" name="Google Shape;98;g13135826a31_0_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lv-LV"/>
              <a:t>Physical part of Mobility (virtual mobility 22/10/2022)</a:t>
            </a:r>
            <a:endParaRPr/>
          </a:p>
          <a:p>
            <a:pPr indent="-342900" lvl="0" marL="457200" rtl="0" algn="l">
              <a:lnSpc>
                <a:spcPct val="115000"/>
              </a:lnSpc>
              <a:spcBef>
                <a:spcPts val="0"/>
              </a:spcBef>
              <a:spcAft>
                <a:spcPts val="0"/>
              </a:spcAft>
              <a:buSzPts val="1800"/>
              <a:buChar char="●"/>
            </a:pPr>
            <a:r>
              <a:rPr lang="lv-LV"/>
              <a:t>3</a:t>
            </a:r>
            <a:r>
              <a:rPr lang="lv-LV"/>
              <a:t> days program</a:t>
            </a:r>
            <a:endParaRPr/>
          </a:p>
          <a:p>
            <a:pPr indent="-228600" lvl="0" marL="457200" rtl="0" algn="l">
              <a:lnSpc>
                <a:spcPct val="115000"/>
              </a:lnSpc>
              <a:spcBef>
                <a:spcPts val="0"/>
              </a:spcBef>
              <a:spcAft>
                <a:spcPts val="0"/>
              </a:spcAft>
              <a:buSzPts val="1800"/>
              <a:buNone/>
            </a:pPr>
            <a:r>
              <a:t/>
            </a:r>
            <a:endParaRPr/>
          </a:p>
          <a:p>
            <a:pPr indent="-228600" lvl="0" marL="457200" rtl="0" algn="l">
              <a:lnSpc>
                <a:spcPct val="115000"/>
              </a:lnSpc>
              <a:spcBef>
                <a:spcPts val="0"/>
              </a:spcBef>
              <a:spcAft>
                <a:spcPts val="0"/>
              </a:spcAft>
              <a:buSzPts val="1800"/>
              <a:buNone/>
            </a:pPr>
            <a:r>
              <a:t/>
            </a:r>
            <a:endParaRPr/>
          </a:p>
          <a:p>
            <a:pPr indent="-342900" lvl="0" marL="457200" rtl="0" algn="l">
              <a:lnSpc>
                <a:spcPct val="115000"/>
              </a:lnSpc>
              <a:spcBef>
                <a:spcPts val="0"/>
              </a:spcBef>
              <a:spcAft>
                <a:spcPts val="0"/>
              </a:spcAft>
              <a:buSzPts val="1800"/>
              <a:buChar char="●"/>
            </a:pPr>
            <a:r>
              <a:rPr lang="lv-LV"/>
              <a:t>4 teachers</a:t>
            </a:r>
            <a:endParaRPr/>
          </a:p>
          <a:p>
            <a:pPr indent="0" lvl="0" marL="114300" rtl="0" algn="l">
              <a:lnSpc>
                <a:spcPct val="115000"/>
              </a:lnSpc>
              <a:spcBef>
                <a:spcPts val="0"/>
              </a:spcBef>
              <a:spcAft>
                <a:spcPts val="0"/>
              </a:spcAft>
              <a:buSzPts val="1800"/>
              <a:buNone/>
            </a:pPr>
            <a:r>
              <a:t/>
            </a:r>
            <a:endParaRPr/>
          </a:p>
        </p:txBody>
      </p:sp>
      <p:sp>
        <p:nvSpPr>
          <p:cNvPr id="99" name="Google Shape;99;g13135826a31_0_13"/>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g13135826a31_0_22"/>
          <p:cNvSpPr txBox="1"/>
          <p:nvPr>
            <p:ph type="title"/>
          </p:nvPr>
        </p:nvSpPr>
        <p:spPr>
          <a:xfrm>
            <a:off x="311700" y="218143"/>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v-LV"/>
              <a:t>Program C3</a:t>
            </a:r>
            <a:endParaRPr/>
          </a:p>
        </p:txBody>
      </p:sp>
      <p:sp>
        <p:nvSpPr>
          <p:cNvPr id="105" name="Google Shape;105;g13135826a31_0_22"/>
          <p:cNvSpPr txBox="1"/>
          <p:nvPr>
            <p:ph idx="1" type="body"/>
          </p:nvPr>
        </p:nvSpPr>
        <p:spPr>
          <a:xfrm>
            <a:off x="311700" y="708144"/>
            <a:ext cx="8520600" cy="4145700"/>
          </a:xfrm>
          <a:prstGeom prst="rect">
            <a:avLst/>
          </a:prstGeom>
          <a:noFill/>
          <a:ln>
            <a:noFill/>
          </a:ln>
        </p:spPr>
        <p:txBody>
          <a:bodyPr anchorCtr="0" anchor="t" bIns="91425" lIns="91425" spcFirstLastPara="1" rIns="91425" wrap="square" tIns="91425">
            <a:noAutofit/>
          </a:bodyPr>
          <a:lstStyle/>
          <a:p>
            <a:pPr indent="0" lvl="0" marL="114300" rtl="0" algn="l">
              <a:lnSpc>
                <a:spcPct val="115000"/>
              </a:lnSpc>
              <a:spcBef>
                <a:spcPts val="0"/>
              </a:spcBef>
              <a:spcAft>
                <a:spcPts val="0"/>
              </a:spcAft>
              <a:buSzPts val="1100"/>
              <a:buNone/>
            </a:pPr>
            <a:r>
              <a:rPr lang="lv-LV" sz="1000"/>
              <a:t>Methodology: job shadowing, exchange of experience, workshops</a:t>
            </a:r>
            <a:endParaRPr sz="1000"/>
          </a:p>
          <a:p>
            <a:pPr indent="0" lvl="0" marL="114300" rtl="0" algn="l">
              <a:lnSpc>
                <a:spcPct val="115000"/>
              </a:lnSpc>
              <a:spcBef>
                <a:spcPts val="0"/>
              </a:spcBef>
              <a:spcAft>
                <a:spcPts val="0"/>
              </a:spcAft>
              <a:buSzPts val="1100"/>
              <a:buNone/>
            </a:pPr>
            <a:r>
              <a:rPr lang="lv-LV" sz="1000"/>
              <a:t>• Presentation about North Macedonia education system, school</a:t>
            </a:r>
            <a:endParaRPr sz="1000"/>
          </a:p>
          <a:p>
            <a:pPr indent="0" lvl="0" marL="114300" rtl="0" algn="l">
              <a:lnSpc>
                <a:spcPct val="115000"/>
              </a:lnSpc>
              <a:spcBef>
                <a:spcPts val="0"/>
              </a:spcBef>
              <a:spcAft>
                <a:spcPts val="0"/>
              </a:spcAft>
              <a:buSzPts val="1100"/>
              <a:buNone/>
            </a:pPr>
            <a:r>
              <a:rPr lang="lv-LV" sz="1000"/>
              <a:t>• workshop to develop regulations and evaluation criteria for project/research contest for students</a:t>
            </a:r>
            <a:endParaRPr sz="1000"/>
          </a:p>
          <a:p>
            <a:pPr indent="0" lvl="0" marL="114300" rtl="0" algn="l">
              <a:lnSpc>
                <a:spcPct val="115000"/>
              </a:lnSpc>
              <a:spcBef>
                <a:spcPts val="0"/>
              </a:spcBef>
              <a:spcAft>
                <a:spcPts val="0"/>
              </a:spcAft>
              <a:buSzPts val="1100"/>
              <a:buNone/>
            </a:pPr>
            <a:r>
              <a:rPr lang="lv-LV" sz="1000"/>
              <a:t>• Partner schools will introduce with their experience with After school hobby group: program what they developed, with challenges during implementation and evaluation results.</a:t>
            </a:r>
            <a:endParaRPr sz="1000"/>
          </a:p>
          <a:p>
            <a:pPr indent="0" lvl="0" marL="114300" rtl="0" algn="l">
              <a:lnSpc>
                <a:spcPct val="115000"/>
              </a:lnSpc>
              <a:spcBef>
                <a:spcPts val="0"/>
              </a:spcBef>
              <a:spcAft>
                <a:spcPts val="0"/>
              </a:spcAft>
              <a:buSzPts val="1100"/>
              <a:buNone/>
            </a:pPr>
            <a:r>
              <a:rPr lang="lv-LV" sz="1000"/>
              <a:t>After that, discussion will take place to understand best solutions for next school year.</a:t>
            </a:r>
            <a:endParaRPr sz="1000"/>
          </a:p>
          <a:p>
            <a:pPr indent="0" lvl="0" marL="114300" rtl="0" algn="l">
              <a:lnSpc>
                <a:spcPct val="115000"/>
              </a:lnSpc>
              <a:spcBef>
                <a:spcPts val="0"/>
              </a:spcBef>
              <a:spcAft>
                <a:spcPts val="0"/>
              </a:spcAft>
              <a:buSzPts val="1100"/>
              <a:buNone/>
            </a:pPr>
            <a:r>
              <a:rPr lang="lv-LV" sz="1000"/>
              <a:t>Issues: healthy lifestyle activities, afterschool activities, project method</a:t>
            </a:r>
            <a:endParaRPr sz="1000"/>
          </a:p>
          <a:p>
            <a:pPr indent="0" lvl="0" marL="114300" rtl="0" algn="l">
              <a:lnSpc>
                <a:spcPct val="115000"/>
              </a:lnSpc>
              <a:spcBef>
                <a:spcPts val="0"/>
              </a:spcBef>
              <a:spcAft>
                <a:spcPts val="0"/>
              </a:spcAft>
              <a:buSzPts val="1100"/>
              <a:buNone/>
            </a:pPr>
            <a:r>
              <a:rPr lang="lv-LV" sz="1000"/>
              <a:t>Program for each day:</a:t>
            </a:r>
            <a:endParaRPr sz="1000"/>
          </a:p>
          <a:p>
            <a:pPr indent="0" lvl="0" marL="114300" rtl="0" algn="l">
              <a:lnSpc>
                <a:spcPct val="115000"/>
              </a:lnSpc>
              <a:spcBef>
                <a:spcPts val="0"/>
              </a:spcBef>
              <a:spcAft>
                <a:spcPts val="0"/>
              </a:spcAft>
              <a:buSzPts val="1100"/>
              <a:buNone/>
            </a:pPr>
            <a:r>
              <a:rPr lang="lv-LV" sz="1000"/>
              <a:t>Day 1</a:t>
            </a:r>
            <a:endParaRPr sz="1000"/>
          </a:p>
          <a:p>
            <a:pPr indent="0" lvl="0" marL="114300" rtl="0" algn="l">
              <a:lnSpc>
                <a:spcPct val="115000"/>
              </a:lnSpc>
              <a:spcBef>
                <a:spcPts val="0"/>
              </a:spcBef>
              <a:spcAft>
                <a:spcPts val="0"/>
              </a:spcAft>
              <a:buSzPts val="1100"/>
              <a:buNone/>
            </a:pPr>
            <a:r>
              <a:rPr lang="lv-LV" sz="1000"/>
              <a:t>-Welcoming the teachers at school</a:t>
            </a:r>
            <a:endParaRPr sz="1000"/>
          </a:p>
          <a:p>
            <a:pPr indent="0" lvl="0" marL="114300" rtl="0" algn="l">
              <a:lnSpc>
                <a:spcPct val="115000"/>
              </a:lnSpc>
              <a:spcBef>
                <a:spcPts val="0"/>
              </a:spcBef>
              <a:spcAft>
                <a:spcPts val="0"/>
              </a:spcAft>
              <a:buSzPts val="1100"/>
              <a:buNone/>
            </a:pPr>
            <a:r>
              <a:rPr lang="lv-LV" sz="1000"/>
              <a:t>-Presentation by host-school- our school and country to the guests. Presenting of North Macedonia education system comparison and discussion with the guests.</a:t>
            </a:r>
            <a:endParaRPr sz="1000"/>
          </a:p>
          <a:p>
            <a:pPr indent="0" lvl="0" marL="114300" rtl="0" algn="l">
              <a:lnSpc>
                <a:spcPct val="115000"/>
              </a:lnSpc>
              <a:spcBef>
                <a:spcPts val="0"/>
              </a:spcBef>
              <a:spcAft>
                <a:spcPts val="0"/>
              </a:spcAft>
              <a:buSzPts val="1100"/>
              <a:buNone/>
            </a:pPr>
            <a:r>
              <a:rPr lang="lv-LV" sz="1000"/>
              <a:t>Introducing with school premises and outdoor environment.</a:t>
            </a:r>
            <a:endParaRPr sz="1000"/>
          </a:p>
          <a:p>
            <a:pPr indent="0" lvl="0" marL="114300" rtl="0" algn="l">
              <a:lnSpc>
                <a:spcPct val="115000"/>
              </a:lnSpc>
              <a:spcBef>
                <a:spcPts val="0"/>
              </a:spcBef>
              <a:spcAft>
                <a:spcPts val="0"/>
              </a:spcAft>
              <a:buSzPts val="1100"/>
              <a:buNone/>
            </a:pPr>
            <a:r>
              <a:rPr lang="lv-LV" sz="1000"/>
              <a:t>-Introduction of the realized activities – presentation by the project partner school teams and discussion with the other teachers</a:t>
            </a:r>
            <a:endParaRPr sz="1000"/>
          </a:p>
          <a:p>
            <a:pPr indent="0" lvl="0" marL="114300" rtl="0" algn="l">
              <a:lnSpc>
                <a:spcPct val="115000"/>
              </a:lnSpc>
              <a:spcBef>
                <a:spcPts val="0"/>
              </a:spcBef>
              <a:spcAft>
                <a:spcPts val="0"/>
              </a:spcAft>
              <a:buSzPts val="1100"/>
              <a:buNone/>
            </a:pPr>
            <a:r>
              <a:rPr lang="lv-LV" sz="1000"/>
              <a:t>Day 2</a:t>
            </a:r>
            <a:endParaRPr sz="1000"/>
          </a:p>
          <a:p>
            <a:pPr indent="0" lvl="0" marL="114300" rtl="0" algn="l">
              <a:lnSpc>
                <a:spcPct val="115000"/>
              </a:lnSpc>
              <a:spcBef>
                <a:spcPts val="0"/>
              </a:spcBef>
              <a:spcAft>
                <a:spcPts val="0"/>
              </a:spcAft>
              <a:buSzPts val="1100"/>
              <a:buNone/>
            </a:pPr>
            <a:r>
              <a:rPr lang="lv-LV" sz="1000"/>
              <a:t>-Visiting school outdoor activities (job shadowing) – introducing different approaches</a:t>
            </a:r>
            <a:endParaRPr sz="1000"/>
          </a:p>
          <a:p>
            <a:pPr indent="0" lvl="0" marL="114300" rtl="0" algn="l">
              <a:lnSpc>
                <a:spcPct val="115000"/>
              </a:lnSpc>
              <a:spcBef>
                <a:spcPts val="0"/>
              </a:spcBef>
              <a:spcAft>
                <a:spcPts val="0"/>
              </a:spcAft>
              <a:buSzPts val="1100"/>
              <a:buNone/>
            </a:pPr>
            <a:r>
              <a:rPr lang="lv-LV" sz="1000"/>
              <a:t>- Discussion about the visited activities and ways to improve or continue with this activities</a:t>
            </a:r>
            <a:endParaRPr sz="1000"/>
          </a:p>
          <a:p>
            <a:pPr indent="0" lvl="0" marL="114300" rtl="0" algn="l">
              <a:lnSpc>
                <a:spcPct val="115000"/>
              </a:lnSpc>
              <a:spcBef>
                <a:spcPts val="0"/>
              </a:spcBef>
              <a:spcAft>
                <a:spcPts val="0"/>
              </a:spcAft>
              <a:buSzPts val="1100"/>
              <a:buNone/>
            </a:pPr>
            <a:r>
              <a:rPr lang="lv-LV" sz="1000"/>
              <a:t>-Cultural evening/dinner. Experiencing the local cuisine, customs and celebrations.</a:t>
            </a:r>
            <a:endParaRPr sz="1000"/>
          </a:p>
          <a:p>
            <a:pPr indent="0" lvl="0" marL="114300" rtl="0" algn="l">
              <a:lnSpc>
                <a:spcPct val="115000"/>
              </a:lnSpc>
              <a:spcBef>
                <a:spcPts val="0"/>
              </a:spcBef>
              <a:spcAft>
                <a:spcPts val="0"/>
              </a:spcAft>
              <a:buSzPts val="1100"/>
              <a:buNone/>
            </a:pPr>
            <a:r>
              <a:rPr lang="lv-LV" sz="1000"/>
              <a:t>Day3</a:t>
            </a:r>
            <a:endParaRPr sz="1000"/>
          </a:p>
          <a:p>
            <a:pPr indent="0" lvl="0" marL="114300" rtl="0" algn="l">
              <a:lnSpc>
                <a:spcPct val="115000"/>
              </a:lnSpc>
              <a:spcBef>
                <a:spcPts val="0"/>
              </a:spcBef>
              <a:spcAft>
                <a:spcPts val="0"/>
              </a:spcAft>
              <a:buSzPts val="1100"/>
              <a:buNone/>
            </a:pPr>
            <a:r>
              <a:rPr lang="lv-LV" sz="1000"/>
              <a:t>-Project work meeting with teachers. Review and assessment of the completed project activities and outcomes.</a:t>
            </a:r>
            <a:endParaRPr sz="1000"/>
          </a:p>
          <a:p>
            <a:pPr indent="0" lvl="0" marL="114300" rtl="0" algn="l">
              <a:lnSpc>
                <a:spcPct val="115000"/>
              </a:lnSpc>
              <a:spcBef>
                <a:spcPts val="0"/>
              </a:spcBef>
              <a:spcAft>
                <a:spcPts val="0"/>
              </a:spcAft>
              <a:buSzPts val="1100"/>
              <a:buNone/>
            </a:pPr>
            <a:r>
              <a:rPr lang="lv-LV" sz="1000"/>
              <a:t>- Workshop regarding project/research contest for students</a:t>
            </a:r>
            <a:endParaRPr sz="1000"/>
          </a:p>
          <a:p>
            <a:pPr indent="0" lvl="0" marL="114300" rtl="0" algn="l">
              <a:lnSpc>
                <a:spcPct val="115000"/>
              </a:lnSpc>
              <a:spcBef>
                <a:spcPts val="0"/>
              </a:spcBef>
              <a:spcAft>
                <a:spcPts val="0"/>
              </a:spcAft>
              <a:buSzPts val="1100"/>
              <a:buNone/>
            </a:pPr>
            <a:r>
              <a:rPr lang="lv-LV" sz="1000"/>
              <a:t>- Discussing the next activities and tasks according to the project plan.</a:t>
            </a:r>
            <a:endParaRPr sz="1000"/>
          </a:p>
          <a:p>
            <a:pPr indent="0" lvl="0" marL="114300" rtl="0" algn="l">
              <a:lnSpc>
                <a:spcPct val="115000"/>
              </a:lnSpc>
              <a:spcBef>
                <a:spcPts val="0"/>
              </a:spcBef>
              <a:spcAft>
                <a:spcPts val="0"/>
              </a:spcAft>
              <a:buSzPts val="1100"/>
              <a:buNone/>
            </a:pPr>
            <a:r>
              <a:t/>
            </a:r>
            <a:endParaRPr sz="1000"/>
          </a:p>
          <a:p>
            <a:pPr indent="0" lvl="0" marL="114300" rtl="0" algn="l">
              <a:lnSpc>
                <a:spcPct val="115000"/>
              </a:lnSpc>
              <a:spcBef>
                <a:spcPts val="0"/>
              </a:spcBef>
              <a:spcAft>
                <a:spcPts val="0"/>
              </a:spcAft>
              <a:buSzPts val="1100"/>
              <a:buNone/>
            </a:pPr>
            <a:r>
              <a:t/>
            </a:r>
            <a:endParaRPr sz="1000"/>
          </a:p>
          <a:p>
            <a:pPr indent="0" lvl="0" marL="114300" rtl="0" algn="l">
              <a:lnSpc>
                <a:spcPct val="115000"/>
              </a:lnSpc>
              <a:spcBef>
                <a:spcPts val="0"/>
              </a:spcBef>
              <a:spcAft>
                <a:spcPts val="0"/>
              </a:spcAft>
              <a:buSzPts val="1800"/>
              <a:buNone/>
            </a:pPr>
            <a:r>
              <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