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60" r:id="rId4"/>
    <p:sldId id="265" r:id="rId5"/>
    <p:sldId id="261" r:id="rId6"/>
    <p:sldId id="268" r:id="rId7"/>
    <p:sldId id="269" r:id="rId8"/>
    <p:sldId id="272" r:id="rId9"/>
    <p:sldId id="271" r:id="rId10"/>
    <p:sldId id="262" r:id="rId11"/>
    <p:sldId id="263" r:id="rId12"/>
    <p:sldId id="264" r:id="rId13"/>
    <p:sldId id="266" r:id="rId14"/>
    <p:sldId id="267"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96619aab8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96619aab8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141f3b9fc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141f3b9fc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141f3b9fc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141f3b9fc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41f3b9fc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141f3b9fc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41f3b9fc7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141f3b9fc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141f3b9fc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141f3b9fc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797175"/>
            <a:ext cx="8520600" cy="1584000"/>
          </a:xfrm>
          <a:prstGeom prst="rect">
            <a:avLst/>
          </a:prstGeom>
        </p:spPr>
        <p:txBody>
          <a:bodyPr spcFirstLastPara="1" wrap="square" lIns="91425" tIns="91425" rIns="91425" bIns="91425" anchor="t" anchorCtr="0">
            <a:normAutofit lnSpcReduction="10000"/>
          </a:bodyPr>
          <a:lstStyle/>
          <a:p>
            <a:pPr marL="0" lvl="0" indent="0" algn="ctr" rtl="0">
              <a:lnSpc>
                <a:spcPct val="90000"/>
              </a:lnSpc>
              <a:spcBef>
                <a:spcPts val="0"/>
              </a:spcBef>
              <a:spcAft>
                <a:spcPts val="0"/>
              </a:spcAft>
              <a:buNone/>
            </a:pPr>
            <a:r>
              <a:rPr lang="en" sz="2509" dirty="0">
                <a:solidFill>
                  <a:schemeClr val="dk1"/>
                </a:solidFill>
                <a:latin typeface="Calibri"/>
                <a:ea typeface="Calibri"/>
                <a:cs typeface="Calibri"/>
                <a:sym typeface="Calibri"/>
              </a:rPr>
              <a:t>Erasmus+ program KA229 School exchange partnership project</a:t>
            </a:r>
            <a:endParaRPr sz="2509" dirty="0">
              <a:solidFill>
                <a:schemeClr val="dk1"/>
              </a:solidFill>
              <a:latin typeface="Calibri"/>
              <a:ea typeface="Calibri"/>
              <a:cs typeface="Calibri"/>
              <a:sym typeface="Calibri"/>
            </a:endParaRPr>
          </a:p>
          <a:p>
            <a:pPr marL="0" lvl="0" indent="0" algn="ctr" rtl="0">
              <a:lnSpc>
                <a:spcPct val="90000"/>
              </a:lnSpc>
              <a:spcBef>
                <a:spcPts val="0"/>
              </a:spcBef>
              <a:spcAft>
                <a:spcPts val="0"/>
              </a:spcAft>
              <a:buNone/>
            </a:pPr>
            <a:endParaRPr sz="2509" dirty="0">
              <a:solidFill>
                <a:schemeClr val="dk1"/>
              </a:solidFill>
              <a:latin typeface="Calibri"/>
              <a:ea typeface="Calibri"/>
              <a:cs typeface="Calibri"/>
              <a:sym typeface="Calibri"/>
            </a:endParaRPr>
          </a:p>
          <a:p>
            <a:pPr marL="0" lvl="0" indent="0" algn="ctr" rtl="0">
              <a:lnSpc>
                <a:spcPct val="90000"/>
              </a:lnSpc>
              <a:spcBef>
                <a:spcPts val="0"/>
              </a:spcBef>
              <a:spcAft>
                <a:spcPts val="0"/>
              </a:spcAft>
              <a:buNone/>
            </a:pPr>
            <a:r>
              <a:rPr lang="en" sz="2291" b="1" dirty="0">
                <a:solidFill>
                  <a:schemeClr val="dk1"/>
                </a:solidFill>
                <a:latin typeface="Calibri"/>
                <a:ea typeface="Calibri"/>
                <a:cs typeface="Calibri"/>
                <a:sym typeface="Calibri"/>
              </a:rPr>
              <a:t>Slow down education in the nature</a:t>
            </a:r>
            <a:endParaRPr sz="2291" dirty="0">
              <a:solidFill>
                <a:schemeClr val="dk1"/>
              </a:solidFill>
              <a:latin typeface="Calibri"/>
              <a:ea typeface="Calibri"/>
              <a:cs typeface="Calibri"/>
              <a:sym typeface="Calibri"/>
            </a:endParaRPr>
          </a:p>
          <a:p>
            <a:pPr marL="0" lvl="0" indent="0" algn="ctr" rtl="0">
              <a:lnSpc>
                <a:spcPct val="90000"/>
              </a:lnSpc>
              <a:spcBef>
                <a:spcPts val="0"/>
              </a:spcBef>
              <a:spcAft>
                <a:spcPts val="0"/>
              </a:spcAft>
              <a:buClr>
                <a:schemeClr val="dk1"/>
              </a:buClr>
              <a:buSzPts val="4000"/>
              <a:buFont typeface="Calibri"/>
              <a:buNone/>
            </a:pPr>
            <a:r>
              <a:rPr lang="en" sz="2291" dirty="0">
                <a:solidFill>
                  <a:schemeClr val="dk1"/>
                </a:solidFill>
                <a:latin typeface="Calibri"/>
                <a:ea typeface="Calibri"/>
                <a:cs typeface="Calibri"/>
                <a:sym typeface="Calibri"/>
              </a:rPr>
              <a:t> Nr. 2020-1-LV01-KA229-077522_1</a:t>
            </a:r>
            <a:r>
              <a:rPr lang="en" sz="2400" dirty="0">
                <a:solidFill>
                  <a:schemeClr val="dk1"/>
                </a:solidFill>
                <a:latin typeface="Calibri"/>
                <a:ea typeface="Calibri"/>
                <a:cs typeface="Calibri"/>
                <a:sym typeface="Calibri"/>
              </a:rPr>
              <a:t>  </a:t>
            </a:r>
            <a:r>
              <a:rPr lang="en" sz="4000" dirty="0">
                <a:solidFill>
                  <a:schemeClr val="dk1"/>
                </a:solidFill>
                <a:latin typeface="Calibri"/>
                <a:ea typeface="Calibri"/>
                <a:cs typeface="Calibri"/>
                <a:sym typeface="Calibri"/>
              </a:rPr>
              <a:t> </a:t>
            </a:r>
            <a:endParaRPr dirty="0"/>
          </a:p>
        </p:txBody>
      </p:sp>
      <p:pic>
        <p:nvPicPr>
          <p:cNvPr id="55" name="Google Shape;55;p13" descr="Graphical user interface, text, application&#10;&#10;Description automatically generated"/>
          <p:cNvPicPr preferRelativeResize="0"/>
          <p:nvPr/>
        </p:nvPicPr>
        <p:blipFill rotWithShape="1">
          <a:blip r:embed="rId3">
            <a:alphaModFix/>
          </a:blip>
          <a:srcRect/>
          <a:stretch/>
        </p:blipFill>
        <p:spPr>
          <a:xfrm>
            <a:off x="2009500" y="531774"/>
            <a:ext cx="7134500" cy="2037925"/>
          </a:xfrm>
          <a:prstGeom prst="rect">
            <a:avLst/>
          </a:prstGeom>
          <a:noFill/>
          <a:ln>
            <a:noFill/>
          </a:ln>
        </p:spPr>
      </p:pic>
      <p:pic>
        <p:nvPicPr>
          <p:cNvPr id="56" name="Google Shape;56;p13"/>
          <p:cNvPicPr preferRelativeResize="0"/>
          <p:nvPr/>
        </p:nvPicPr>
        <p:blipFill>
          <a:blip r:embed="rId4">
            <a:alphaModFix/>
          </a:blip>
          <a:stretch>
            <a:fillRect/>
          </a:stretch>
        </p:blipFill>
        <p:spPr>
          <a:xfrm>
            <a:off x="266975" y="905875"/>
            <a:ext cx="1982349" cy="13723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49009"/>
              <a:buFont typeface="Arial"/>
              <a:buNone/>
            </a:pPr>
            <a:r>
              <a:rPr lang="en" sz="2244" b="1">
                <a:solidFill>
                  <a:schemeClr val="dk2"/>
                </a:solidFill>
              </a:rPr>
              <a:t>Posters for World Health day</a:t>
            </a:r>
            <a:endParaRPr sz="3244" b="1"/>
          </a:p>
        </p:txBody>
      </p:sp>
      <p:sp>
        <p:nvSpPr>
          <p:cNvPr id="92" name="Google Shape;9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Students from each partner school will create posters about Healthy Lifestyle, Slow Movement, Healthy Relationship, etc.</a:t>
            </a:r>
            <a:endParaRPr dirty="0"/>
          </a:p>
          <a:p>
            <a:pPr marL="457200" lvl="0" indent="0" algn="l" rtl="0">
              <a:spcBef>
                <a:spcPts val="1200"/>
              </a:spcBef>
              <a:spcAft>
                <a:spcPts val="0"/>
              </a:spcAft>
              <a:buNone/>
            </a:pPr>
            <a:endParaRPr dirty="0"/>
          </a:p>
          <a:p>
            <a:pPr marL="457200" lvl="0" indent="-342900" algn="l" rtl="0">
              <a:spcBef>
                <a:spcPts val="1200"/>
              </a:spcBef>
              <a:spcAft>
                <a:spcPts val="0"/>
              </a:spcAft>
              <a:buSzPts val="1800"/>
              <a:buChar char="●"/>
            </a:pPr>
            <a:r>
              <a:rPr lang="en" dirty="0"/>
              <a:t>Created posters will be published in TwinSpace.</a:t>
            </a:r>
            <a:endParaRPr lang="lv-LV" dirty="0"/>
          </a:p>
          <a:p>
            <a:pPr marL="457200" lvl="0" indent="-342900" algn="l" rtl="0">
              <a:spcBef>
                <a:spcPts val="1200"/>
              </a:spcBef>
              <a:spcAft>
                <a:spcPts val="0"/>
              </a:spcAft>
              <a:buSzPts val="1800"/>
              <a:buChar char="●"/>
            </a:pPr>
            <a:r>
              <a:rPr lang="lv-LV" b="1" dirty="0" err="1"/>
              <a:t>Publicity</a:t>
            </a:r>
            <a:r>
              <a:rPr lang="lv-LV" b="1" dirty="0"/>
              <a:t> </a:t>
            </a:r>
            <a:r>
              <a:rPr lang="lv-LV" b="1" dirty="0" err="1"/>
              <a:t>in</a:t>
            </a:r>
            <a:r>
              <a:rPr lang="lv-LV" b="1" dirty="0"/>
              <a:t> </a:t>
            </a:r>
            <a:r>
              <a:rPr lang="lv-LV" b="1" dirty="0" err="1"/>
              <a:t>school</a:t>
            </a:r>
            <a:r>
              <a:rPr lang="lv-LV" b="1" dirty="0"/>
              <a:t> </a:t>
            </a:r>
            <a:r>
              <a:rPr lang="lv-LV" b="1" dirty="0" err="1"/>
              <a:t>webpage</a:t>
            </a:r>
            <a:r>
              <a:rPr lang="lv-LV" b="1" dirty="0"/>
              <a:t> + FB </a:t>
            </a:r>
            <a:r>
              <a:rPr lang="lv-LV" b="1" dirty="0" err="1"/>
              <a:t>from</a:t>
            </a:r>
            <a:r>
              <a:rPr lang="lv-LV" b="1" dirty="0"/>
              <a:t> </a:t>
            </a:r>
            <a:r>
              <a:rPr lang="lv-LV" b="1" dirty="0" err="1"/>
              <a:t>each</a:t>
            </a:r>
            <a:r>
              <a:rPr lang="lv-LV" b="1" dirty="0"/>
              <a:t> </a:t>
            </a:r>
            <a:r>
              <a:rPr lang="lv-LV" b="1" dirty="0" err="1"/>
              <a:t>school</a:t>
            </a:r>
            <a:endParaRPr b="1" dirty="0"/>
          </a:p>
          <a:p>
            <a:pPr marL="457200" lvl="0" indent="0" algn="l" rtl="0">
              <a:spcBef>
                <a:spcPts val="1200"/>
              </a:spcBef>
              <a:spcAft>
                <a:spcPts val="0"/>
              </a:spcAft>
              <a:buNone/>
            </a:pPr>
            <a:endParaRPr dirty="0"/>
          </a:p>
          <a:p>
            <a:pPr marL="457200" lvl="0" indent="-342900" algn="l" rtl="0">
              <a:spcBef>
                <a:spcPts val="1200"/>
              </a:spcBef>
              <a:spcAft>
                <a:spcPts val="0"/>
              </a:spcAft>
              <a:buSzPts val="1800"/>
              <a:buChar char="●"/>
            </a:pPr>
            <a:r>
              <a:rPr lang="en" dirty="0"/>
              <a:t>Time: 03/2022 (07/04/2022)</a:t>
            </a:r>
            <a:endParaRPr dirty="0"/>
          </a:p>
          <a:p>
            <a:pPr marL="0" lvl="0" indent="0" algn="l" rtl="0">
              <a:spcBef>
                <a:spcPts val="1200"/>
              </a:spcBef>
              <a:spcAft>
                <a:spcPts val="12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42672"/>
              <a:buFont typeface="Arial"/>
              <a:buNone/>
            </a:pPr>
            <a:r>
              <a:rPr lang="en" sz="2577" b="1">
                <a:solidFill>
                  <a:schemeClr val="dk2"/>
                </a:solidFill>
              </a:rPr>
              <a:t>Activities for peers</a:t>
            </a:r>
            <a:endParaRPr sz="3577" b="1"/>
          </a:p>
        </p:txBody>
      </p:sp>
      <p:sp>
        <p:nvSpPr>
          <p:cNvPr id="98" name="Google Shape;9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Activities for peers organized and carried out by target group students to educate about healthy lifestyle (relationship, food, active leisure time, etc.). </a:t>
            </a:r>
            <a:endParaRPr dirty="0"/>
          </a:p>
          <a:p>
            <a:pPr marL="0" lvl="0" indent="0" algn="l" rtl="0">
              <a:spcBef>
                <a:spcPts val="1200"/>
              </a:spcBef>
              <a:spcAft>
                <a:spcPts val="0"/>
              </a:spcAft>
              <a:buClr>
                <a:schemeClr val="dk1"/>
              </a:buClr>
              <a:buSzPts val="1100"/>
              <a:buFont typeface="Arial"/>
              <a:buNone/>
            </a:pPr>
            <a:r>
              <a:rPr lang="en" dirty="0"/>
              <a:t>Local activity in each partner school.</a:t>
            </a:r>
            <a:endParaRPr lang="lv-LV" dirty="0"/>
          </a:p>
          <a:p>
            <a:pPr marL="0" lvl="0" indent="0" algn="l" rtl="0">
              <a:spcBef>
                <a:spcPts val="1200"/>
              </a:spcBef>
              <a:spcAft>
                <a:spcPts val="0"/>
              </a:spcAft>
              <a:buClr>
                <a:schemeClr val="dk1"/>
              </a:buClr>
              <a:buSzPts val="1100"/>
              <a:buFont typeface="Arial"/>
              <a:buNone/>
            </a:pPr>
            <a:endParaRPr lang="lv-LV" dirty="0"/>
          </a:p>
          <a:p>
            <a:pPr marL="0" lvl="0" indent="0" algn="l" rtl="0">
              <a:spcBef>
                <a:spcPts val="1200"/>
              </a:spcBef>
              <a:spcAft>
                <a:spcPts val="0"/>
              </a:spcAft>
              <a:buClr>
                <a:schemeClr val="dk1"/>
              </a:buClr>
              <a:buSzPts val="1100"/>
              <a:buFont typeface="Arial"/>
              <a:buNone/>
            </a:pPr>
            <a:r>
              <a:rPr lang="lv-LV" b="1" dirty="0" err="1"/>
              <a:t>Presentation</a:t>
            </a:r>
            <a:r>
              <a:rPr lang="lv-LV" b="1" dirty="0"/>
              <a:t> </a:t>
            </a:r>
            <a:r>
              <a:rPr lang="lv-LV" b="1" dirty="0" err="1"/>
              <a:t>about</a:t>
            </a:r>
            <a:r>
              <a:rPr lang="lv-LV" b="1" dirty="0"/>
              <a:t> </a:t>
            </a:r>
            <a:r>
              <a:rPr lang="lv-LV" b="1" dirty="0" err="1"/>
              <a:t>activity</a:t>
            </a:r>
            <a:r>
              <a:rPr lang="lv-LV" b="1" dirty="0"/>
              <a:t> + </a:t>
            </a:r>
            <a:r>
              <a:rPr lang="lv-LV" b="1" dirty="0" err="1"/>
              <a:t>photos</a:t>
            </a:r>
            <a:r>
              <a:rPr lang="lv-LV" b="1" dirty="0"/>
              <a:t>+ </a:t>
            </a:r>
            <a:r>
              <a:rPr lang="lv-LV" b="1" dirty="0" err="1"/>
              <a:t>publicity</a:t>
            </a:r>
            <a:r>
              <a:rPr lang="lv-LV" b="1" dirty="0"/>
              <a:t> </a:t>
            </a:r>
            <a:r>
              <a:rPr lang="lv-LV" b="1" dirty="0" err="1"/>
              <a:t>in</a:t>
            </a:r>
            <a:r>
              <a:rPr lang="lv-LV" b="1" dirty="0"/>
              <a:t> </a:t>
            </a:r>
            <a:r>
              <a:rPr lang="lv-LV" b="1" dirty="0" err="1"/>
              <a:t>webpage</a:t>
            </a:r>
            <a:r>
              <a:rPr lang="lv-LV" b="1" dirty="0"/>
              <a:t> </a:t>
            </a:r>
            <a:r>
              <a:rPr lang="lv-LV" b="1" dirty="0" err="1"/>
              <a:t>and</a:t>
            </a:r>
            <a:r>
              <a:rPr lang="lv-LV" b="1" dirty="0"/>
              <a:t> </a:t>
            </a:r>
            <a:r>
              <a:rPr lang="lv-LV" b="1" dirty="0" err="1"/>
              <a:t>project</a:t>
            </a:r>
            <a:r>
              <a:rPr lang="lv-LV" b="1" dirty="0"/>
              <a:t> FB</a:t>
            </a:r>
            <a:endParaRPr b="1" dirty="0"/>
          </a:p>
          <a:p>
            <a:pPr marL="0" lvl="0" indent="0" algn="l" rtl="0">
              <a:spcBef>
                <a:spcPts val="1200"/>
              </a:spcBef>
              <a:spcAft>
                <a:spcPts val="12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51562"/>
              <a:buFont typeface="Arial"/>
              <a:buNone/>
            </a:pPr>
            <a:r>
              <a:rPr lang="en" sz="2133" b="1">
                <a:solidFill>
                  <a:schemeClr val="dk2"/>
                </a:solidFill>
              </a:rPr>
              <a:t>Global Wellness Day </a:t>
            </a:r>
            <a:endParaRPr sz="3133" b="1"/>
          </a:p>
        </p:txBody>
      </p:sp>
      <p:sp>
        <p:nvSpPr>
          <p:cNvPr id="104" name="Google Shape;10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dirty="0"/>
              <a:t>Global Wellness Day (the second Saturday of June) with families. It could be Craft workshops, sport activities, etc. where will be involved project target group with their families.</a:t>
            </a:r>
            <a:endParaRPr dirty="0"/>
          </a:p>
          <a:p>
            <a:pPr marL="0" lvl="0" indent="0" algn="l" rtl="0">
              <a:spcBef>
                <a:spcPts val="1200"/>
              </a:spcBef>
              <a:spcAft>
                <a:spcPts val="0"/>
              </a:spcAft>
              <a:buNone/>
            </a:pPr>
            <a:r>
              <a:rPr lang="en" dirty="0"/>
              <a:t>This activity give understanding how to organize daily life more healthy and get to familiar with slow education idea, help to unite different generations of family by acting together.</a:t>
            </a:r>
            <a:endParaRPr dirty="0"/>
          </a:p>
          <a:p>
            <a:pPr marL="0" lvl="0" indent="0" algn="l" rtl="0">
              <a:spcBef>
                <a:spcPts val="1200"/>
              </a:spcBef>
              <a:spcAft>
                <a:spcPts val="0"/>
              </a:spcAft>
              <a:buClr>
                <a:schemeClr val="dk1"/>
              </a:buClr>
              <a:buSzPts val="1100"/>
              <a:buFont typeface="Arial"/>
              <a:buNone/>
            </a:pPr>
            <a:r>
              <a:rPr lang="lv-LV" dirty="0"/>
              <a:t>A</a:t>
            </a:r>
            <a:r>
              <a:rPr lang="en" dirty="0"/>
              <a:t>lso dissemination of project activities and result to local community.</a:t>
            </a:r>
            <a:endParaRPr lang="lv-LV" dirty="0"/>
          </a:p>
          <a:p>
            <a:pPr marL="0" indent="0">
              <a:spcBef>
                <a:spcPts val="1200"/>
              </a:spcBef>
              <a:buClr>
                <a:schemeClr val="dk1"/>
              </a:buClr>
              <a:buSzPts val="1100"/>
              <a:buNone/>
            </a:pPr>
            <a:r>
              <a:rPr lang="en-US" b="1" dirty="0"/>
              <a:t>Presentation about activity + photos+ publicity in webpage and project FB</a:t>
            </a:r>
          </a:p>
          <a:p>
            <a:pPr marL="0" lvl="0" indent="0" algn="l" rtl="0">
              <a:spcBef>
                <a:spcPts val="1200"/>
              </a:spcBef>
              <a:spcAft>
                <a:spcPts val="0"/>
              </a:spcAft>
              <a:buClr>
                <a:schemeClr val="dk1"/>
              </a:buClr>
              <a:buSzPts val="1100"/>
              <a:buFont typeface="Arial"/>
              <a:buNone/>
            </a:pPr>
            <a:endParaRPr dirty="0"/>
          </a:p>
          <a:p>
            <a:pPr marL="0" lvl="0" indent="0" algn="l" rtl="0">
              <a:spcBef>
                <a:spcPts val="1200"/>
              </a:spcBef>
              <a:spcAft>
                <a:spcPts val="120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DCB1-0413-49B8-A0DE-8F1CDBC3CABD}"/>
              </a:ext>
            </a:extLst>
          </p:cNvPr>
          <p:cNvSpPr>
            <a:spLocks noGrp="1"/>
          </p:cNvSpPr>
          <p:nvPr>
            <p:ph type="title"/>
          </p:nvPr>
        </p:nvSpPr>
        <p:spPr/>
        <p:txBody>
          <a:bodyPr>
            <a:normAutofit fontScale="90000"/>
          </a:bodyPr>
          <a:lstStyle/>
          <a:p>
            <a:pPr algn="l"/>
            <a:r>
              <a:rPr lang="en-US" dirty="0"/>
              <a:t>Mobility to Romania</a:t>
            </a:r>
            <a:r>
              <a:rPr lang="lv-LV" dirty="0"/>
              <a:t> C5 </a:t>
            </a:r>
            <a:r>
              <a:rPr lang="lv-LV" sz="1800" b="0" i="0" u="none" strike="noStrike" baseline="0" dirty="0">
                <a:latin typeface="FreeSans"/>
              </a:rPr>
              <a:t>Exchange </a:t>
            </a:r>
            <a:r>
              <a:rPr lang="lv-LV" sz="1800" b="0" i="0" u="none" strike="noStrike" baseline="0" dirty="0" err="1">
                <a:latin typeface="FreeSans"/>
              </a:rPr>
              <a:t>of</a:t>
            </a:r>
            <a:r>
              <a:rPr lang="lv-LV" sz="1800" b="0" i="0" u="none" strike="noStrike" baseline="0" dirty="0">
                <a:latin typeface="FreeSans"/>
              </a:rPr>
              <a:t> </a:t>
            </a:r>
            <a:r>
              <a:rPr lang="lv-LV" sz="1800" b="0" i="0" u="none" strike="noStrike" baseline="0" dirty="0" err="1">
                <a:latin typeface="FreeSans"/>
              </a:rPr>
              <a:t>best</a:t>
            </a:r>
            <a:r>
              <a:rPr lang="lv-LV" sz="1800" dirty="0">
                <a:latin typeface="FreeSans"/>
              </a:rPr>
              <a:t> </a:t>
            </a:r>
            <a:r>
              <a:rPr lang="lv-LV" sz="1800" b="0" i="0" u="none" strike="noStrike" baseline="0" dirty="0" err="1">
                <a:latin typeface="FreeSans"/>
              </a:rPr>
              <a:t>practice</a:t>
            </a:r>
            <a:endParaRPr lang="en-US" dirty="0"/>
          </a:p>
        </p:txBody>
      </p:sp>
      <p:sp>
        <p:nvSpPr>
          <p:cNvPr id="3" name="Text Placeholder 2">
            <a:extLst>
              <a:ext uri="{FF2B5EF4-FFF2-40B4-BE49-F238E27FC236}">
                <a16:creationId xmlns:a16="http://schemas.microsoft.com/office/drawing/2014/main" id="{4E1E595C-B267-4423-84CE-6F552C44CAB0}"/>
              </a:ext>
            </a:extLst>
          </p:cNvPr>
          <p:cNvSpPr>
            <a:spLocks noGrp="1"/>
          </p:cNvSpPr>
          <p:nvPr>
            <p:ph type="body" idx="1"/>
          </p:nvPr>
        </p:nvSpPr>
        <p:spPr/>
        <p:txBody>
          <a:bodyPr/>
          <a:lstStyle/>
          <a:p>
            <a:r>
              <a:rPr lang="lv-LV" dirty="0"/>
              <a:t>3 </a:t>
            </a:r>
            <a:r>
              <a:rPr lang="lv-LV" dirty="0" err="1"/>
              <a:t>days</a:t>
            </a:r>
            <a:r>
              <a:rPr lang="lv-LV" dirty="0"/>
              <a:t> </a:t>
            </a:r>
            <a:r>
              <a:rPr lang="lv-LV" dirty="0" err="1"/>
              <a:t>program</a:t>
            </a:r>
            <a:endParaRPr lang="lv-LV" dirty="0"/>
          </a:p>
          <a:p>
            <a:endParaRPr lang="en-US" dirty="0"/>
          </a:p>
          <a:p>
            <a:endParaRPr lang="en-US" dirty="0"/>
          </a:p>
          <a:p>
            <a:r>
              <a:rPr lang="en-US" dirty="0"/>
              <a:t>Dates 06/06 – 09/06 + extra day for round trip</a:t>
            </a:r>
            <a:r>
              <a:rPr lang="lv-LV"/>
              <a:t> 10/06</a:t>
            </a:r>
            <a:endParaRPr lang="en-US" dirty="0"/>
          </a:p>
          <a:p>
            <a:pPr marL="114300" indent="0">
              <a:buNone/>
            </a:pPr>
            <a:endParaRPr lang="lv-LV" dirty="0"/>
          </a:p>
        </p:txBody>
      </p:sp>
    </p:spTree>
    <p:extLst>
      <p:ext uri="{BB962C8B-B14F-4D97-AF65-F5344CB8AC3E}">
        <p14:creationId xmlns:p14="http://schemas.microsoft.com/office/powerpoint/2010/main" val="1331711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ABD8-688E-4B6A-999B-00B8E78D783E}"/>
              </a:ext>
            </a:extLst>
          </p:cNvPr>
          <p:cNvSpPr>
            <a:spLocks noGrp="1"/>
          </p:cNvSpPr>
          <p:nvPr>
            <p:ph type="title"/>
          </p:nvPr>
        </p:nvSpPr>
        <p:spPr>
          <a:xfrm>
            <a:off x="311700" y="218143"/>
            <a:ext cx="8520600" cy="572700"/>
          </a:xfrm>
        </p:spPr>
        <p:txBody>
          <a:bodyPr>
            <a:normAutofit fontScale="90000"/>
          </a:bodyPr>
          <a:lstStyle/>
          <a:p>
            <a:r>
              <a:rPr lang="lv-LV" dirty="0" err="1"/>
              <a:t>Program</a:t>
            </a:r>
            <a:r>
              <a:rPr lang="lv-LV" dirty="0"/>
              <a:t> </a:t>
            </a:r>
            <a:r>
              <a:rPr lang="lv-LV" dirty="0" err="1"/>
              <a:t>Romania</a:t>
            </a:r>
            <a:endParaRPr lang="lv-LV" dirty="0"/>
          </a:p>
        </p:txBody>
      </p:sp>
      <p:sp>
        <p:nvSpPr>
          <p:cNvPr id="3" name="Text Placeholder 2">
            <a:extLst>
              <a:ext uri="{FF2B5EF4-FFF2-40B4-BE49-F238E27FC236}">
                <a16:creationId xmlns:a16="http://schemas.microsoft.com/office/drawing/2014/main" id="{3E94E439-705B-42FC-9C27-D6F15BE9C652}"/>
              </a:ext>
            </a:extLst>
          </p:cNvPr>
          <p:cNvSpPr>
            <a:spLocks noGrp="1"/>
          </p:cNvSpPr>
          <p:nvPr>
            <p:ph type="body" idx="1"/>
          </p:nvPr>
        </p:nvSpPr>
        <p:spPr>
          <a:xfrm>
            <a:off x="311700" y="708144"/>
            <a:ext cx="8520600" cy="4145739"/>
          </a:xfrm>
        </p:spPr>
        <p:txBody>
          <a:bodyPr>
            <a:noAutofit/>
          </a:bodyPr>
          <a:lstStyle/>
          <a:p>
            <a:pPr marL="114300" indent="0" algn="l">
              <a:buNone/>
            </a:pPr>
            <a:r>
              <a:rPr lang="en-US" sz="1200" b="0" i="0" u="none" strike="noStrike" baseline="0" dirty="0">
                <a:latin typeface="FreeSans"/>
              </a:rPr>
              <a:t>• Presentation about Romanian education system, introduction with school and premises</a:t>
            </a:r>
          </a:p>
          <a:p>
            <a:pPr marL="114300" indent="0" algn="l">
              <a:buNone/>
            </a:pPr>
            <a:r>
              <a:rPr lang="en-US" sz="1200" b="0" i="0" u="none" strike="noStrike" baseline="0" dirty="0">
                <a:latin typeface="FreeSans"/>
              </a:rPr>
              <a:t>• Each partner will present their work in local activities (afterschool hobby group, STEM lessons in nature, active lessons breaks, students project works), best</a:t>
            </a:r>
            <a:r>
              <a:rPr lang="lv-LV" sz="1200" b="0" i="0" u="none" strike="noStrike" baseline="0" dirty="0">
                <a:latin typeface="FreeSans"/>
              </a:rPr>
              <a:t> </a:t>
            </a:r>
            <a:r>
              <a:rPr lang="en-US" sz="1200" b="0" i="0" u="none" strike="noStrike" baseline="0" dirty="0">
                <a:latin typeface="FreeSans"/>
              </a:rPr>
              <a:t>practice examples, tips and recommendations</a:t>
            </a:r>
          </a:p>
          <a:p>
            <a:pPr marL="114300" indent="0" algn="l">
              <a:buNone/>
            </a:pPr>
            <a:r>
              <a:rPr lang="en-US" sz="1200" b="0" i="0" u="none" strike="noStrike" baseline="0" dirty="0">
                <a:latin typeface="FreeSans"/>
              </a:rPr>
              <a:t>• Workshop to create questionnaire for survey for project target group to understand project activities impact to them</a:t>
            </a:r>
          </a:p>
          <a:p>
            <a:pPr marL="114300" indent="0" algn="l">
              <a:buNone/>
            </a:pPr>
            <a:r>
              <a:rPr lang="lv-LV" sz="1200" b="0" i="0" u="sng" strike="noStrike" baseline="0" dirty="0">
                <a:latin typeface="FreeSans"/>
              </a:rPr>
              <a:t>1st </a:t>
            </a:r>
            <a:r>
              <a:rPr lang="lv-LV" sz="1200" b="0" i="0" u="sng" strike="noStrike" baseline="0" dirty="0" err="1">
                <a:latin typeface="FreeSans"/>
              </a:rPr>
              <a:t>day</a:t>
            </a:r>
            <a:endParaRPr lang="lv-LV" sz="1200" b="0" i="0" u="sng" strike="noStrike" baseline="0" dirty="0">
              <a:latin typeface="FreeSans"/>
            </a:endParaRPr>
          </a:p>
          <a:p>
            <a:pPr marL="114300" indent="0" algn="l">
              <a:buNone/>
            </a:pPr>
            <a:r>
              <a:rPr lang="en-US" sz="1200" b="0" i="0" u="none" strike="noStrike" baseline="0" dirty="0">
                <a:latin typeface="FreeSans"/>
              </a:rPr>
              <a:t>Meeting with the School representatives, School visit</a:t>
            </a:r>
          </a:p>
          <a:p>
            <a:pPr marL="114300" indent="0" algn="l">
              <a:buNone/>
            </a:pPr>
            <a:r>
              <a:rPr lang="en-US" sz="1200" b="0" i="0" u="none" strike="noStrike" baseline="0" dirty="0">
                <a:latin typeface="FreeSans"/>
              </a:rPr>
              <a:t>Acquaintance with school teachers, school staff; School presentation; Presentation of Romanian school system</a:t>
            </a:r>
          </a:p>
          <a:p>
            <a:pPr marL="114300" indent="0" algn="l">
              <a:buNone/>
            </a:pPr>
            <a:r>
              <a:rPr lang="en-US" sz="1200" b="0" i="0" u="none" strike="noStrike" baseline="0" dirty="0">
                <a:latin typeface="FreeSans"/>
              </a:rPr>
              <a:t>Open discussions about project activities during the visit</a:t>
            </a:r>
          </a:p>
          <a:p>
            <a:pPr marL="114300" indent="0" algn="l">
              <a:buNone/>
            </a:pPr>
            <a:r>
              <a:rPr lang="en-US" sz="1200" b="0" i="0" u="none" strike="noStrike" baseline="0" dirty="0">
                <a:latin typeface="FreeSans"/>
              </a:rPr>
              <a:t>Presentation of each partner’s work in local activities with examples, tips and recommendations</a:t>
            </a:r>
          </a:p>
          <a:p>
            <a:pPr marL="114300" indent="0" algn="l">
              <a:buNone/>
            </a:pPr>
            <a:r>
              <a:rPr lang="en-US" sz="1200" b="0" i="0" u="none" strike="noStrike" baseline="0" dirty="0">
                <a:latin typeface="FreeSans"/>
              </a:rPr>
              <a:t>Sightseeing </a:t>
            </a:r>
            <a:r>
              <a:rPr lang="en-US" sz="1200" b="0" i="0" u="none" strike="noStrike" baseline="0" dirty="0" err="1">
                <a:latin typeface="FreeSans"/>
              </a:rPr>
              <a:t>Topoloveni</a:t>
            </a:r>
            <a:r>
              <a:rPr lang="en-US" sz="1200" b="0" i="0" u="none" strike="noStrike" baseline="0" dirty="0">
                <a:latin typeface="FreeSans"/>
              </a:rPr>
              <a:t>; The other educational Institutions in town; The town Cathedral; The newly opened hill park</a:t>
            </a:r>
          </a:p>
          <a:p>
            <a:pPr marL="114300" indent="0" algn="l">
              <a:buNone/>
            </a:pPr>
            <a:r>
              <a:rPr lang="lv-LV" sz="1200" b="0" i="0" u="sng" strike="noStrike" baseline="0" dirty="0">
                <a:latin typeface="FreeSans"/>
              </a:rPr>
              <a:t>2nd </a:t>
            </a:r>
            <a:r>
              <a:rPr lang="lv-LV" sz="1200" b="0" i="0" u="sng" strike="noStrike" baseline="0" dirty="0" err="1">
                <a:latin typeface="FreeSans"/>
              </a:rPr>
              <a:t>day</a:t>
            </a:r>
            <a:endParaRPr lang="lv-LV" sz="1200" b="0" i="0" u="sng" strike="noStrike" baseline="0" dirty="0">
              <a:latin typeface="FreeSans"/>
            </a:endParaRPr>
          </a:p>
          <a:p>
            <a:pPr marL="114300" indent="0" algn="l">
              <a:buNone/>
            </a:pPr>
            <a:r>
              <a:rPr lang="en-US" sz="1200" b="0" i="0" u="none" strike="noStrike" baseline="0" dirty="0">
                <a:latin typeface="FreeSans"/>
              </a:rPr>
              <a:t>Visit to the Local Council and meeting with local authorities representatives; discussions and presentation of educational issues in </a:t>
            </a:r>
            <a:r>
              <a:rPr lang="en-US" sz="1200" b="0" i="0" u="none" strike="noStrike" baseline="0" dirty="0" err="1">
                <a:latin typeface="FreeSans"/>
              </a:rPr>
              <a:t>Topoloveni</a:t>
            </a:r>
            <a:endParaRPr lang="en-US" sz="1200" b="0" i="0" u="none" strike="noStrike" baseline="0" dirty="0">
              <a:latin typeface="FreeSans"/>
            </a:endParaRPr>
          </a:p>
          <a:p>
            <a:pPr marL="114300" indent="0" algn="l">
              <a:buNone/>
            </a:pPr>
            <a:r>
              <a:rPr lang="en-US" sz="1200" b="0" i="0" u="none" strike="noStrike" baseline="0" dirty="0">
                <a:latin typeface="FreeSans"/>
              </a:rPr>
              <a:t>Participation to languages demonstrative lessons outside classroom with active lesson breaks for students and teachers;</a:t>
            </a:r>
          </a:p>
          <a:p>
            <a:pPr marL="114300" indent="0" algn="l">
              <a:buNone/>
            </a:pPr>
            <a:r>
              <a:rPr lang="lv-LV" sz="1200" b="0" i="0" u="none" strike="noStrike" baseline="0" dirty="0">
                <a:latin typeface="FreeSans"/>
              </a:rPr>
              <a:t>STEM </a:t>
            </a:r>
            <a:r>
              <a:rPr lang="lv-LV" sz="1200" b="0" i="0" u="none" strike="noStrike" baseline="0" dirty="0" err="1">
                <a:latin typeface="FreeSans"/>
              </a:rPr>
              <a:t>lessons</a:t>
            </a:r>
            <a:r>
              <a:rPr lang="lv-LV" sz="1200" b="0" i="0" u="none" strike="noStrike" baseline="0" dirty="0">
                <a:latin typeface="FreeSans"/>
              </a:rPr>
              <a:t> </a:t>
            </a:r>
            <a:r>
              <a:rPr lang="lv-LV" sz="1200" b="0" i="0" u="none" strike="noStrike" baseline="0" dirty="0" err="1">
                <a:latin typeface="FreeSans"/>
              </a:rPr>
              <a:t>in</a:t>
            </a:r>
            <a:r>
              <a:rPr lang="lv-LV" sz="1200" b="0" i="0" u="none" strike="noStrike" baseline="0" dirty="0">
                <a:latin typeface="FreeSans"/>
              </a:rPr>
              <a:t> </a:t>
            </a:r>
            <a:r>
              <a:rPr lang="lv-LV" sz="1200" b="0" i="0" u="none" strike="noStrike" baseline="0" dirty="0" err="1">
                <a:latin typeface="FreeSans"/>
              </a:rPr>
              <a:t>nature</a:t>
            </a:r>
            <a:endParaRPr lang="lv-LV" sz="1200" b="0" i="0" u="none" strike="noStrike" baseline="0" dirty="0">
              <a:latin typeface="FreeSans"/>
            </a:endParaRPr>
          </a:p>
          <a:p>
            <a:pPr marL="114300" indent="0" algn="l">
              <a:buNone/>
            </a:pPr>
            <a:r>
              <a:rPr lang="en-US" sz="1200" b="0" i="0" u="none" strike="noStrike" baseline="0" dirty="0">
                <a:latin typeface="FreeSans"/>
              </a:rPr>
              <a:t>Sports activities for a healthy lifestyle</a:t>
            </a:r>
          </a:p>
          <a:p>
            <a:pPr marL="114300" indent="0" algn="l">
              <a:buNone/>
            </a:pPr>
            <a:r>
              <a:rPr lang="lv-LV" sz="1200" b="0" i="0" u="sng" strike="noStrike" baseline="0" dirty="0">
                <a:latin typeface="FreeSans"/>
              </a:rPr>
              <a:t>3rd </a:t>
            </a:r>
            <a:r>
              <a:rPr lang="lv-LV" sz="1200" b="0" i="0" u="sng" strike="noStrike" baseline="0" dirty="0" err="1">
                <a:latin typeface="FreeSans"/>
              </a:rPr>
              <a:t>day</a:t>
            </a:r>
            <a:endParaRPr lang="lv-LV" sz="1200" b="0" i="0" u="sng" strike="noStrike" baseline="0" dirty="0">
              <a:latin typeface="FreeSans"/>
            </a:endParaRPr>
          </a:p>
          <a:p>
            <a:pPr marL="114300" indent="0" algn="l">
              <a:buNone/>
            </a:pPr>
            <a:r>
              <a:rPr lang="en-US" sz="1200" b="0" i="0" u="none" strike="noStrike" baseline="0" dirty="0">
                <a:latin typeface="FreeSans"/>
              </a:rPr>
              <a:t>Workshop to write down questionnaire for survey for project target group to understand project activities impact to them</a:t>
            </a:r>
          </a:p>
          <a:p>
            <a:pPr marL="114300" indent="0" algn="l">
              <a:buNone/>
            </a:pPr>
            <a:r>
              <a:rPr lang="en-US" sz="1200" b="0" i="0" u="none" strike="noStrike" baseline="0" dirty="0">
                <a:latin typeface="FreeSans"/>
              </a:rPr>
              <a:t>Participation to healthy lifestyle activities (preparing healthy food with students from target group, outdoor funny activities)</a:t>
            </a:r>
            <a:endParaRPr lang="lv-LV" sz="1200" dirty="0"/>
          </a:p>
        </p:txBody>
      </p:sp>
    </p:spTree>
    <p:extLst>
      <p:ext uri="{BB962C8B-B14F-4D97-AF65-F5344CB8AC3E}">
        <p14:creationId xmlns:p14="http://schemas.microsoft.com/office/powerpoint/2010/main" val="233141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A344A-E829-4977-B273-274F24FAADE2}"/>
              </a:ext>
            </a:extLst>
          </p:cNvPr>
          <p:cNvSpPr>
            <a:spLocks noGrp="1"/>
          </p:cNvSpPr>
          <p:nvPr>
            <p:ph type="title"/>
          </p:nvPr>
        </p:nvSpPr>
        <p:spPr/>
        <p:txBody>
          <a:bodyPr/>
          <a:lstStyle/>
          <a:p>
            <a:r>
              <a:rPr lang="lv-LV" sz="1800" b="0" i="0" u="none" strike="noStrike" dirty="0" err="1">
                <a:solidFill>
                  <a:srgbClr val="000000"/>
                </a:solidFill>
                <a:effectLst/>
                <a:latin typeface="Arial" panose="020B0604020202020204" pitchFamily="34" charset="0"/>
              </a:rPr>
              <a:t>Preparatory</a:t>
            </a:r>
            <a:r>
              <a:rPr lang="lv-LV" sz="1800" b="0" i="0" u="none" strike="noStrike" dirty="0">
                <a:solidFill>
                  <a:srgbClr val="000000"/>
                </a:solidFill>
                <a:effectLst/>
                <a:latin typeface="Arial" panose="020B0604020202020204" pitchFamily="34" charset="0"/>
              </a:rPr>
              <a:t> </a:t>
            </a:r>
            <a:r>
              <a:rPr lang="lv-LV" sz="1800" b="0" i="0" u="none" strike="noStrike" dirty="0" err="1">
                <a:solidFill>
                  <a:srgbClr val="000000"/>
                </a:solidFill>
                <a:effectLst/>
                <a:latin typeface="Arial" panose="020B0604020202020204" pitchFamily="34" charset="0"/>
              </a:rPr>
              <a:t>activities</a:t>
            </a:r>
            <a:r>
              <a:rPr lang="lv-LV" sz="1800" b="0" i="0" u="none" strike="noStrike" dirty="0">
                <a:solidFill>
                  <a:srgbClr val="000000"/>
                </a:solidFill>
                <a:effectLst/>
                <a:latin typeface="Arial" panose="020B0604020202020204" pitchFamily="34" charset="0"/>
              </a:rPr>
              <a:t> </a:t>
            </a:r>
            <a:r>
              <a:rPr lang="lv-LV" sz="1800" b="0" i="0" u="none" strike="noStrike" dirty="0" err="1">
                <a:solidFill>
                  <a:srgbClr val="000000"/>
                </a:solidFill>
                <a:effectLst/>
                <a:latin typeface="Arial" panose="020B0604020202020204" pitchFamily="34" charset="0"/>
              </a:rPr>
              <a:t>before</a:t>
            </a:r>
            <a:r>
              <a:rPr lang="lv-LV" sz="1800" b="0" i="0" u="none" strike="noStrike" dirty="0">
                <a:solidFill>
                  <a:srgbClr val="000000"/>
                </a:solidFill>
                <a:effectLst/>
                <a:latin typeface="Arial" panose="020B0604020202020204" pitchFamily="34" charset="0"/>
              </a:rPr>
              <a:t> </a:t>
            </a:r>
            <a:r>
              <a:rPr lang="lv-LV" sz="1800" b="0" i="0" u="none" strike="noStrike" dirty="0" err="1">
                <a:solidFill>
                  <a:srgbClr val="000000"/>
                </a:solidFill>
                <a:effectLst/>
                <a:latin typeface="Arial" panose="020B0604020202020204" pitchFamily="34" charset="0"/>
              </a:rPr>
              <a:t>mobility</a:t>
            </a:r>
            <a:endParaRPr lang="lv-LV" dirty="0"/>
          </a:p>
        </p:txBody>
      </p:sp>
      <p:sp>
        <p:nvSpPr>
          <p:cNvPr id="3" name="Text Placeholder 2">
            <a:extLst>
              <a:ext uri="{FF2B5EF4-FFF2-40B4-BE49-F238E27FC236}">
                <a16:creationId xmlns:a16="http://schemas.microsoft.com/office/drawing/2014/main" id="{525365F2-77EE-4B69-8129-6ECB9FD49CD8}"/>
              </a:ext>
            </a:extLst>
          </p:cNvPr>
          <p:cNvSpPr>
            <a:spLocks noGrp="1"/>
          </p:cNvSpPr>
          <p:nvPr>
            <p:ph type="body" idx="1"/>
          </p:nvPr>
        </p:nvSpPr>
        <p:spPr/>
        <p:txBody>
          <a:bodyPr/>
          <a:lstStyle/>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Administrative preparation for the activity (arranging transport, necessary documents for travel, agreements, etc.)</a:t>
            </a:r>
          </a:p>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Preparation of selected teachers (4)  for the mobility in each partner-school.</a:t>
            </a:r>
            <a:endParaRPr lang="lv-LV" sz="1800" b="0" i="0" u="none" strike="noStrike" dirty="0">
              <a:solidFill>
                <a:srgbClr val="000000"/>
              </a:solidFill>
              <a:effectLst/>
              <a:latin typeface="Arial" panose="020B0604020202020204" pitchFamily="34" charset="0"/>
            </a:endParaRPr>
          </a:p>
          <a:p>
            <a:pPr rtl="0" fontAlgn="base">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Prepare Europass Certificate (teachers)</a:t>
            </a:r>
          </a:p>
          <a:p>
            <a:pPr marL="114300" indent="0">
              <a:buNone/>
            </a:pPr>
            <a:endParaRPr lang="lv-LV" dirty="0"/>
          </a:p>
        </p:txBody>
      </p:sp>
    </p:spTree>
    <p:extLst>
      <p:ext uri="{BB962C8B-B14F-4D97-AF65-F5344CB8AC3E}">
        <p14:creationId xmlns:p14="http://schemas.microsoft.com/office/powerpoint/2010/main" val="384653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310825"/>
            <a:ext cx="8520600" cy="841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Partnerschool coordinator’s meeting 0</a:t>
            </a:r>
            <a:r>
              <a:rPr lang="lv-LV" b="1" dirty="0"/>
              <a:t>5</a:t>
            </a:r>
            <a:r>
              <a:rPr lang="en" b="1" dirty="0"/>
              <a:t>/0</a:t>
            </a:r>
            <a:r>
              <a:rPr lang="lv-LV" b="1" dirty="0"/>
              <a:t>4</a:t>
            </a:r>
            <a:r>
              <a:rPr lang="en" b="1" dirty="0"/>
              <a:t>/2022</a:t>
            </a:r>
            <a:br>
              <a:rPr lang="lv-LV" b="1" dirty="0"/>
            </a:br>
            <a:r>
              <a:rPr lang="lv-LV" b="1" dirty="0"/>
              <a:t>C1 </a:t>
            </a:r>
            <a:r>
              <a:rPr lang="lv-LV" b="1" dirty="0" err="1"/>
              <a:t>activity</a:t>
            </a:r>
            <a:r>
              <a:rPr lang="lv-LV" b="1" dirty="0"/>
              <a:t> </a:t>
            </a:r>
            <a:r>
              <a:rPr lang="lv-LV" b="1" dirty="0" err="1"/>
              <a:t>Palade</a:t>
            </a:r>
            <a:r>
              <a:rPr lang="lv-LV" b="1" dirty="0"/>
              <a:t> School</a:t>
            </a:r>
            <a:endParaRPr b="1" dirty="0"/>
          </a:p>
          <a:p>
            <a:pPr marL="0" lvl="0" indent="0" algn="l" rtl="0">
              <a:spcBef>
                <a:spcPts val="0"/>
              </a:spcBef>
              <a:spcAft>
                <a:spcPts val="0"/>
              </a:spcAft>
              <a:buNone/>
            </a:pPr>
            <a:r>
              <a:rPr lang="en" dirty="0"/>
              <a:t>Agenda</a:t>
            </a:r>
            <a:endParaRPr dirty="0"/>
          </a:p>
        </p:txBody>
      </p:sp>
      <p:sp>
        <p:nvSpPr>
          <p:cNvPr id="62" name="Google Shape;62;p14"/>
          <p:cNvSpPr txBox="1">
            <a:spLocks noGrp="1"/>
          </p:cNvSpPr>
          <p:nvPr>
            <p:ph type="body" idx="1"/>
          </p:nvPr>
        </p:nvSpPr>
        <p:spPr>
          <a:xfrm>
            <a:off x="311700" y="1584800"/>
            <a:ext cx="8520600" cy="3411000"/>
          </a:xfrm>
          <a:prstGeom prst="rect">
            <a:avLst/>
          </a:prstGeom>
        </p:spPr>
        <p:txBody>
          <a:bodyPr spcFirstLastPara="1" wrap="square" lIns="91425" tIns="91425" rIns="91425" bIns="91425" anchor="t" anchorCtr="0">
            <a:noAutofit/>
          </a:bodyPr>
          <a:lstStyle/>
          <a:p>
            <a:pPr indent="-381000">
              <a:buClr>
                <a:srgbClr val="222222"/>
              </a:buClr>
              <a:buSzPts val="2400"/>
            </a:pPr>
            <a:r>
              <a:rPr lang="en-US" sz="2400" dirty="0">
                <a:solidFill>
                  <a:srgbClr val="222222"/>
                </a:solidFill>
                <a:highlight>
                  <a:srgbClr val="FFFFFF"/>
                </a:highlight>
              </a:rPr>
              <a:t>Activities after Mobility</a:t>
            </a:r>
          </a:p>
          <a:p>
            <a:pPr marL="457200" marR="0" lvl="0" indent="-381000" algn="l" rtl="0">
              <a:lnSpc>
                <a:spcPct val="115000"/>
              </a:lnSpc>
              <a:spcBef>
                <a:spcPts val="0"/>
              </a:spcBef>
              <a:spcAft>
                <a:spcPts val="0"/>
              </a:spcAft>
              <a:buClr>
                <a:srgbClr val="222222"/>
              </a:buClr>
              <a:buSzPts val="2400"/>
              <a:buChar char="●"/>
            </a:pPr>
            <a:r>
              <a:rPr lang="en-US" sz="2400" dirty="0">
                <a:solidFill>
                  <a:srgbClr val="222222"/>
                </a:solidFill>
                <a:highlight>
                  <a:srgbClr val="FFFFFF"/>
                </a:highlight>
              </a:rPr>
              <a:t>Local activities </a:t>
            </a:r>
          </a:p>
          <a:p>
            <a:pPr marL="457200" marR="0" lvl="0" indent="-381000" algn="l" rtl="0">
              <a:lnSpc>
                <a:spcPct val="115000"/>
              </a:lnSpc>
              <a:spcBef>
                <a:spcPts val="0"/>
              </a:spcBef>
              <a:spcAft>
                <a:spcPts val="0"/>
              </a:spcAft>
              <a:buClr>
                <a:srgbClr val="222222"/>
              </a:buClr>
              <a:buSzPts val="2400"/>
              <a:buChar char="●"/>
            </a:pPr>
            <a:r>
              <a:rPr lang="en-US" sz="2400" dirty="0" err="1">
                <a:solidFill>
                  <a:srgbClr val="222222"/>
                </a:solidFill>
                <a:highlight>
                  <a:srgbClr val="FFFFFF"/>
                </a:highlight>
              </a:rPr>
              <a:t>Twinspace</a:t>
            </a:r>
            <a:endParaRPr lang="en-US" sz="2400" dirty="0">
              <a:solidFill>
                <a:srgbClr val="222222"/>
              </a:solidFill>
              <a:highlight>
                <a:srgbClr val="FFFFFF"/>
              </a:highlight>
            </a:endParaRPr>
          </a:p>
          <a:p>
            <a:pPr marL="457200" marR="0" lvl="0" indent="-381000" algn="l" rtl="0">
              <a:lnSpc>
                <a:spcPct val="115000"/>
              </a:lnSpc>
              <a:spcBef>
                <a:spcPts val="0"/>
              </a:spcBef>
              <a:spcAft>
                <a:spcPts val="0"/>
              </a:spcAft>
              <a:buClr>
                <a:srgbClr val="222222"/>
              </a:buClr>
              <a:buSzPts val="2400"/>
              <a:buChar char="●"/>
            </a:pPr>
            <a:r>
              <a:rPr lang="en-US" sz="2400" dirty="0">
                <a:solidFill>
                  <a:srgbClr val="222222"/>
                </a:solidFill>
                <a:highlight>
                  <a:srgbClr val="FFFFFF"/>
                </a:highlight>
              </a:rPr>
              <a:t>Mobility to </a:t>
            </a:r>
            <a:r>
              <a:rPr lang="lv-LV" sz="2400" dirty="0" err="1">
                <a:solidFill>
                  <a:srgbClr val="222222"/>
                </a:solidFill>
                <a:highlight>
                  <a:srgbClr val="FFFFFF"/>
                </a:highlight>
              </a:rPr>
              <a:t>Romania</a:t>
            </a:r>
            <a:r>
              <a:rPr lang="lv-LV" sz="2400" dirty="0">
                <a:solidFill>
                  <a:srgbClr val="222222"/>
                </a:solidFill>
                <a:highlight>
                  <a:srgbClr val="FFFFFF"/>
                </a:highlight>
              </a:rPr>
              <a:t> (</a:t>
            </a:r>
            <a:r>
              <a:rPr lang="lv-LV" sz="2400" dirty="0" err="1">
                <a:solidFill>
                  <a:srgbClr val="222222"/>
                </a:solidFill>
                <a:highlight>
                  <a:srgbClr val="FFFFFF"/>
                </a:highlight>
              </a:rPr>
              <a:t>preporatory</a:t>
            </a:r>
            <a:r>
              <a:rPr lang="lv-LV" sz="2400" dirty="0">
                <a:solidFill>
                  <a:srgbClr val="222222"/>
                </a:solidFill>
                <a:highlight>
                  <a:srgbClr val="FFFFFF"/>
                </a:highlight>
              </a:rPr>
              <a:t> </a:t>
            </a:r>
            <a:r>
              <a:rPr lang="lv-LV" sz="2400" dirty="0" err="1">
                <a:solidFill>
                  <a:srgbClr val="222222"/>
                </a:solidFill>
                <a:highlight>
                  <a:srgbClr val="FFFFFF"/>
                </a:highlight>
              </a:rPr>
              <a:t>activities</a:t>
            </a:r>
            <a:r>
              <a:rPr lang="lv-LV" sz="2400" dirty="0">
                <a:solidFill>
                  <a:srgbClr val="222222"/>
                </a:solidFill>
                <a:highlight>
                  <a:srgbClr val="FFFFFF"/>
                </a:highlight>
              </a:rPr>
              <a:t> + </a:t>
            </a:r>
            <a:r>
              <a:rPr lang="lv-LV" sz="2400" dirty="0" err="1">
                <a:solidFill>
                  <a:srgbClr val="222222"/>
                </a:solidFill>
                <a:highlight>
                  <a:srgbClr val="FFFFFF"/>
                </a:highlight>
              </a:rPr>
              <a:t>program</a:t>
            </a:r>
            <a:r>
              <a:rPr lang="lv-LV" sz="2400" dirty="0">
                <a:solidFill>
                  <a:srgbClr val="222222"/>
                </a:solidFill>
                <a:highlight>
                  <a:srgbClr val="FFFFFF"/>
                </a:highlight>
              </a:rPr>
              <a:t>)</a:t>
            </a:r>
            <a:endParaRPr lang="en-US" sz="2400" dirty="0">
              <a:solidFill>
                <a:srgbClr val="222222"/>
              </a:solidFill>
              <a:highlight>
                <a:srgbClr val="FFFFFF"/>
              </a:highlight>
            </a:endParaRPr>
          </a:p>
          <a:p>
            <a:pPr marL="457200" marR="0" lvl="0" indent="0" algn="l" rtl="0">
              <a:lnSpc>
                <a:spcPct val="115000"/>
              </a:lnSpc>
              <a:spcBef>
                <a:spcPts val="1000"/>
              </a:spcBef>
              <a:spcAft>
                <a:spcPts val="0"/>
              </a:spcAft>
              <a:buNone/>
            </a:pPr>
            <a:endParaRPr sz="2400" dirty="0">
              <a:solidFill>
                <a:srgbClr val="222222"/>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Activities after mobility</a:t>
            </a:r>
            <a:endParaRPr dirty="0"/>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Students will introduce their peers about activities what was carried out in mobility and knowledge and skills what they got.(presentation +list of participants +photo)</a:t>
            </a:r>
            <a:endParaRPr dirty="0"/>
          </a:p>
          <a:p>
            <a:pPr marL="457200" lvl="0" indent="-342900" algn="l" rtl="0">
              <a:spcBef>
                <a:spcPts val="0"/>
              </a:spcBef>
              <a:spcAft>
                <a:spcPts val="0"/>
              </a:spcAft>
              <a:buSzPts val="1800"/>
              <a:buChar char="●"/>
            </a:pPr>
            <a:r>
              <a:rPr lang="en" dirty="0"/>
              <a:t>Teachers will prepare presentation and introduce colleagues (presentation +list of participants +photo)</a:t>
            </a:r>
            <a:endParaRPr dirty="0"/>
          </a:p>
          <a:p>
            <a:pPr marL="457200" lvl="0" indent="-342900" algn="l" rtl="0">
              <a:spcBef>
                <a:spcPts val="0"/>
              </a:spcBef>
              <a:spcAft>
                <a:spcPts val="0"/>
              </a:spcAft>
              <a:buSzPts val="1800"/>
              <a:buChar char="●"/>
            </a:pPr>
            <a:r>
              <a:rPr lang="en" dirty="0"/>
              <a:t>Preparing articles about the mobility for the school digital newspapers, social media or sharing articles about the mobility in the media (Romania in FB)</a:t>
            </a:r>
            <a:endParaRPr dirty="0"/>
          </a:p>
          <a:p>
            <a:pPr marL="457200" lvl="0" indent="-342900" algn="l" rtl="0">
              <a:spcBef>
                <a:spcPts val="0"/>
              </a:spcBef>
              <a:spcAft>
                <a:spcPts val="0"/>
              </a:spcAft>
              <a:buSzPts val="1800"/>
              <a:buChar char="●"/>
            </a:pPr>
            <a:r>
              <a:rPr lang="en" dirty="0"/>
              <a:t>After each mobility, the impact on direct beneficiaries will be assessed by applying questionnaires. (Estonia)</a:t>
            </a:r>
            <a:endParaRPr dirty="0"/>
          </a:p>
          <a:p>
            <a:pPr marL="457200" lvl="0" indent="-342900" algn="l" rtl="0">
              <a:spcBef>
                <a:spcPts val="0"/>
              </a:spcBef>
              <a:spcAft>
                <a:spcPts val="0"/>
              </a:spcAft>
              <a:buSzPts val="1800"/>
              <a:buChar char="●"/>
            </a:pPr>
            <a:r>
              <a:rPr lang="en" dirty="0"/>
              <a:t>After each mobility, a monitoring report will be made (Latvia)</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B4A6-6963-45AB-BEFD-1D265C2BBF96}"/>
              </a:ext>
            </a:extLst>
          </p:cNvPr>
          <p:cNvSpPr>
            <a:spLocks noGrp="1"/>
          </p:cNvSpPr>
          <p:nvPr>
            <p:ph type="title"/>
          </p:nvPr>
        </p:nvSpPr>
        <p:spPr>
          <a:xfrm>
            <a:off x="311700" y="445024"/>
            <a:ext cx="8520600" cy="840635"/>
          </a:xfrm>
        </p:spPr>
        <p:txBody>
          <a:bodyPr>
            <a:normAutofit fontScale="90000"/>
          </a:bodyPr>
          <a:lstStyle/>
          <a:p>
            <a:r>
              <a:rPr lang="en-US" dirty="0"/>
              <a:t>Activities after mobility – evidences in the google drive till Mobility to Romania</a:t>
            </a:r>
          </a:p>
        </p:txBody>
      </p:sp>
      <p:sp>
        <p:nvSpPr>
          <p:cNvPr id="3" name="Text Placeholder 2">
            <a:extLst>
              <a:ext uri="{FF2B5EF4-FFF2-40B4-BE49-F238E27FC236}">
                <a16:creationId xmlns:a16="http://schemas.microsoft.com/office/drawing/2014/main" id="{04255478-D12E-4FB8-BE7C-6D9EC62ABF7B}"/>
              </a:ext>
            </a:extLst>
          </p:cNvPr>
          <p:cNvSpPr>
            <a:spLocks noGrp="1"/>
          </p:cNvSpPr>
          <p:nvPr>
            <p:ph type="body" idx="1"/>
          </p:nvPr>
        </p:nvSpPr>
        <p:spPr>
          <a:xfrm>
            <a:off x="311700" y="1471289"/>
            <a:ext cx="8520600" cy="3097585"/>
          </a:xfrm>
        </p:spPr>
        <p:txBody>
          <a:bodyPr/>
          <a:lstStyle/>
          <a:p>
            <a:r>
              <a:rPr lang="en-US" dirty="0"/>
              <a:t>Filled evaluation form (folder: Mobility to Estonia)</a:t>
            </a:r>
          </a:p>
          <a:p>
            <a:r>
              <a:rPr lang="en-US" dirty="0"/>
              <a:t>Link to publicity about mobility in the school webpage (folder: Publicity and Dissemination Materials</a:t>
            </a:r>
          </a:p>
          <a:p>
            <a:r>
              <a:rPr lang="en-US" dirty="0"/>
              <a:t>Photos + presentation+ list of participants from meeting with teachers and students after mobility (folder: Publicity and Dissemination Materials)</a:t>
            </a:r>
          </a:p>
          <a:p>
            <a:endParaRPr lang="lv-LV" dirty="0"/>
          </a:p>
        </p:txBody>
      </p:sp>
    </p:spTree>
    <p:extLst>
      <p:ext uri="{BB962C8B-B14F-4D97-AF65-F5344CB8AC3E}">
        <p14:creationId xmlns:p14="http://schemas.microsoft.com/office/powerpoint/2010/main" val="15592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Local Activities (March, April, May)</a:t>
            </a:r>
            <a:endParaRPr dirty="0"/>
          </a:p>
        </p:txBody>
      </p:sp>
      <p:sp>
        <p:nvSpPr>
          <p:cNvPr id="86" name="Google Shape;8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dirty="0"/>
              <a:t>Active lesson breaks (Tips and suggestions)</a:t>
            </a:r>
            <a:endParaRPr dirty="0"/>
          </a:p>
          <a:p>
            <a:pPr marL="457200" lvl="0" indent="-342900" algn="l" rtl="0">
              <a:spcBef>
                <a:spcPts val="0"/>
              </a:spcBef>
              <a:spcAft>
                <a:spcPts val="0"/>
              </a:spcAft>
              <a:buSzPts val="1800"/>
              <a:buChar char="●"/>
            </a:pPr>
            <a:r>
              <a:rPr lang="en" dirty="0"/>
              <a:t>Hobby group activities (Evaluation)</a:t>
            </a:r>
            <a:endParaRPr dirty="0"/>
          </a:p>
          <a:p>
            <a:pPr marL="457200" lvl="0" indent="-342900" algn="l" rtl="0">
              <a:spcBef>
                <a:spcPts val="0"/>
              </a:spcBef>
              <a:spcAft>
                <a:spcPts val="0"/>
              </a:spcAft>
              <a:buSzPts val="1800"/>
              <a:buChar char="●"/>
            </a:pPr>
            <a:r>
              <a:rPr lang="en" dirty="0"/>
              <a:t>STEM lessons in nature (good examples)</a:t>
            </a:r>
            <a:endParaRPr dirty="0"/>
          </a:p>
          <a:p>
            <a:pPr marL="457200" lvl="0" indent="-342900" algn="l" rtl="0">
              <a:spcBef>
                <a:spcPts val="0"/>
              </a:spcBef>
              <a:spcAft>
                <a:spcPts val="0"/>
              </a:spcAft>
              <a:buSzPts val="1800"/>
              <a:buChar char="●"/>
            </a:pPr>
            <a:r>
              <a:rPr lang="en" dirty="0"/>
              <a:t>Posters for World Health day (03/2022)</a:t>
            </a:r>
            <a:endParaRPr dirty="0"/>
          </a:p>
          <a:p>
            <a:pPr marL="457200" lvl="0" indent="-342900" algn="l" rtl="0">
              <a:spcBef>
                <a:spcPts val="0"/>
              </a:spcBef>
              <a:spcAft>
                <a:spcPts val="0"/>
              </a:spcAft>
              <a:buSzPts val="1800"/>
              <a:buChar char="●"/>
            </a:pPr>
            <a:r>
              <a:rPr lang="en" dirty="0"/>
              <a:t>Activities of peers (04/2022)</a:t>
            </a:r>
            <a:endParaRPr lang="lv-LV" dirty="0"/>
          </a:p>
          <a:p>
            <a:pPr marL="114300" lvl="0" indent="0" algn="l" rtl="0">
              <a:spcBef>
                <a:spcPts val="0"/>
              </a:spcBef>
              <a:spcAft>
                <a:spcPts val="0"/>
              </a:spcAft>
              <a:buSzPts val="1800"/>
              <a:buNone/>
            </a:pPr>
            <a:endParaRPr lang="lv-LV" dirty="0"/>
          </a:p>
          <a:p>
            <a:pPr marL="114300" lvl="0" indent="0" algn="l" rtl="0">
              <a:spcBef>
                <a:spcPts val="0"/>
              </a:spcBef>
              <a:spcAft>
                <a:spcPts val="0"/>
              </a:spcAft>
              <a:buSzPts val="1800"/>
              <a:buNone/>
            </a:pPr>
            <a:endParaRPr dirty="0"/>
          </a:p>
          <a:p>
            <a:pPr marL="457200" lvl="0" indent="-342900" algn="l" rtl="0">
              <a:spcBef>
                <a:spcPts val="0"/>
              </a:spcBef>
              <a:spcAft>
                <a:spcPts val="0"/>
              </a:spcAft>
              <a:buSzPts val="1800"/>
              <a:buChar char="●"/>
            </a:pPr>
            <a:r>
              <a:rPr lang="en" dirty="0"/>
              <a:t>At the end of school year - questionnaire to students (05/2022)</a:t>
            </a:r>
            <a:endParaRPr dirty="0"/>
          </a:p>
          <a:p>
            <a:pPr marL="457200" lvl="0" indent="-342900" algn="l" rtl="0">
              <a:spcBef>
                <a:spcPts val="0"/>
              </a:spcBef>
              <a:spcAft>
                <a:spcPts val="0"/>
              </a:spcAft>
              <a:buSzPts val="1800"/>
              <a:buChar char="●"/>
            </a:pPr>
            <a:r>
              <a:rPr lang="en" dirty="0"/>
              <a:t>Global Wellness Day (06/2022)</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E15B-1456-489D-A05B-E785D41678E0}"/>
              </a:ext>
            </a:extLst>
          </p:cNvPr>
          <p:cNvSpPr>
            <a:spLocks noGrp="1"/>
          </p:cNvSpPr>
          <p:nvPr>
            <p:ph type="title"/>
          </p:nvPr>
        </p:nvSpPr>
        <p:spPr/>
        <p:txBody>
          <a:bodyPr>
            <a:normAutofit fontScale="90000"/>
          </a:bodyPr>
          <a:lstStyle/>
          <a:p>
            <a:r>
              <a:rPr lang="lv-LV" dirty="0" err="1"/>
              <a:t>Active</a:t>
            </a:r>
            <a:r>
              <a:rPr lang="lv-LV" dirty="0"/>
              <a:t> </a:t>
            </a:r>
            <a:r>
              <a:rPr lang="lv-LV" dirty="0" err="1"/>
              <a:t>lesson</a:t>
            </a:r>
            <a:r>
              <a:rPr lang="lv-LV" dirty="0"/>
              <a:t> </a:t>
            </a:r>
            <a:r>
              <a:rPr lang="lv-LV" dirty="0" err="1"/>
              <a:t>break</a:t>
            </a:r>
            <a:endParaRPr lang="lv-LV" dirty="0"/>
          </a:p>
        </p:txBody>
      </p:sp>
      <p:graphicFrame>
        <p:nvGraphicFramePr>
          <p:cNvPr id="4" name="Table 3">
            <a:extLst>
              <a:ext uri="{FF2B5EF4-FFF2-40B4-BE49-F238E27FC236}">
                <a16:creationId xmlns:a16="http://schemas.microsoft.com/office/drawing/2014/main" id="{B62B31EB-4E66-475B-95B2-393A1959D714}"/>
              </a:ext>
            </a:extLst>
          </p:cNvPr>
          <p:cNvGraphicFramePr>
            <a:graphicFrameLocks noGrp="1"/>
          </p:cNvGraphicFramePr>
          <p:nvPr>
            <p:extLst>
              <p:ext uri="{D42A27DB-BD31-4B8C-83A1-F6EECF244321}">
                <p14:modId xmlns:p14="http://schemas.microsoft.com/office/powerpoint/2010/main" val="1112824049"/>
              </p:ext>
            </p:extLst>
          </p:nvPr>
        </p:nvGraphicFramePr>
        <p:xfrm>
          <a:off x="811272" y="1097295"/>
          <a:ext cx="7102070" cy="3453122"/>
        </p:xfrm>
        <a:graphic>
          <a:graphicData uri="http://schemas.openxmlformats.org/drawingml/2006/table">
            <a:tbl>
              <a:tblPr/>
              <a:tblGrid>
                <a:gridCol w="691518">
                  <a:extLst>
                    <a:ext uri="{9D8B030D-6E8A-4147-A177-3AD203B41FA5}">
                      <a16:colId xmlns:a16="http://schemas.microsoft.com/office/drawing/2014/main" val="3705721329"/>
                    </a:ext>
                  </a:extLst>
                </a:gridCol>
                <a:gridCol w="4046311">
                  <a:extLst>
                    <a:ext uri="{9D8B030D-6E8A-4147-A177-3AD203B41FA5}">
                      <a16:colId xmlns:a16="http://schemas.microsoft.com/office/drawing/2014/main" val="1639876852"/>
                    </a:ext>
                  </a:extLst>
                </a:gridCol>
                <a:gridCol w="2364241">
                  <a:extLst>
                    <a:ext uri="{9D8B030D-6E8A-4147-A177-3AD203B41FA5}">
                      <a16:colId xmlns:a16="http://schemas.microsoft.com/office/drawing/2014/main" val="3601367636"/>
                    </a:ext>
                  </a:extLst>
                </a:gridCol>
              </a:tblGrid>
              <a:tr h="332227">
                <a:tc>
                  <a:txBody>
                    <a:bodyPr/>
                    <a:lstStyle/>
                    <a:p>
                      <a:pPr fontAlgn="t"/>
                      <a:r>
                        <a:rPr lang="lv-LV" sz="1200">
                          <a:effectLst/>
                        </a:rPr>
                        <a:t> </a:t>
                      </a: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lv-LV" sz="1200" b="0" i="0" u="none" strike="noStrike">
                          <a:solidFill>
                            <a:srgbClr val="000000"/>
                          </a:solidFill>
                          <a:effectLst/>
                          <a:latin typeface="Arial" panose="020B0604020202020204" pitchFamily="34" charset="0"/>
                        </a:rPr>
                        <a:t>Activity</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t">
                        <a:spcBef>
                          <a:spcPts val="0"/>
                        </a:spcBef>
                        <a:spcAft>
                          <a:spcPts val="0"/>
                        </a:spcAft>
                      </a:pPr>
                      <a:r>
                        <a:rPr lang="lv-LV" sz="1200" b="0" i="0" u="none" strike="noStrike">
                          <a:solidFill>
                            <a:srgbClr val="000000"/>
                          </a:solidFill>
                          <a:effectLst/>
                          <a:latin typeface="Arial" panose="020B0604020202020204" pitchFamily="34" charset="0"/>
                        </a:rPr>
                        <a:t>Deadline</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67420649"/>
                  </a:ext>
                </a:extLst>
              </a:tr>
              <a:tr h="1034293">
                <a:tc>
                  <a:txBody>
                    <a:bodyPr/>
                    <a:lstStyle/>
                    <a:p>
                      <a:pPr fontAlgn="t"/>
                      <a:r>
                        <a:rPr lang="lv-LV" sz="1200">
                          <a:effectLst/>
                        </a:rPr>
                        <a:t> </a:t>
                      </a: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000000"/>
                          </a:solidFill>
                          <a:effectLst/>
                          <a:latin typeface="Arial" panose="020B0604020202020204" pitchFamily="34" charset="0"/>
                        </a:rPr>
                        <a:t>Every partner test 1 activity to make lesson break more active for at least 2-3 days  (for 1 day all lesson breaks outside school or different plays organized by student group during lesson breaks, etc.). Evaluate this activity.</a:t>
                      </a:r>
                      <a:endParaRPr lang="en-US" sz="1200" dirty="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200" b="0" i="0" u="none" strike="noStrike">
                          <a:solidFill>
                            <a:srgbClr val="000000"/>
                          </a:solidFill>
                          <a:effectLst/>
                          <a:latin typeface="Arial" panose="020B0604020202020204" pitchFamily="34" charset="0"/>
                        </a:rPr>
                        <a:t>12/11/2021, </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899194670"/>
                  </a:ext>
                </a:extLst>
              </a:tr>
              <a:tr h="507744">
                <a:tc>
                  <a:txBody>
                    <a:bodyPr/>
                    <a:lstStyle/>
                    <a:p>
                      <a:pPr rtl="0" fontAlgn="t">
                        <a:spcBef>
                          <a:spcPts val="0"/>
                        </a:spcBef>
                        <a:spcAft>
                          <a:spcPts val="0"/>
                        </a:spcAft>
                      </a:pPr>
                      <a:r>
                        <a:rPr lang="lv-LV" sz="1200" b="0" i="0" u="none" strike="noStrike">
                          <a:solidFill>
                            <a:srgbClr val="000000"/>
                          </a:solidFill>
                          <a:effectLst/>
                          <a:latin typeface="Arial" panose="020B0604020202020204" pitchFamily="34" charset="0"/>
                        </a:rPr>
                        <a:t>2. </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0000"/>
                          </a:solidFill>
                          <a:effectLst/>
                          <a:latin typeface="Arial" panose="020B0604020202020204" pitchFamily="34" charset="0"/>
                        </a:rPr>
                        <a:t>Share with activity and results during online meeting (unit presentation form)</a:t>
                      </a:r>
                      <a:endParaRPr lang="en-US"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200" b="0" i="0" u="none" strike="noStrike">
                          <a:solidFill>
                            <a:srgbClr val="000000"/>
                          </a:solidFill>
                          <a:effectLst/>
                          <a:latin typeface="Arial" panose="020B0604020202020204" pitchFamily="34" charset="0"/>
                        </a:rPr>
                        <a:t>12/11/2021, </a:t>
                      </a:r>
                      <a:endParaRPr lang="lv-LV" sz="1200">
                        <a:effectLst/>
                      </a:endParaRPr>
                    </a:p>
                    <a:p>
                      <a:pPr rtl="0" fontAlgn="t">
                        <a:spcBef>
                          <a:spcPts val="0"/>
                        </a:spcBef>
                        <a:spcAft>
                          <a:spcPts val="0"/>
                        </a:spcAft>
                      </a:pPr>
                      <a:r>
                        <a:rPr lang="lv-LV" sz="1200" b="0" i="0" u="none" strike="noStrike">
                          <a:solidFill>
                            <a:srgbClr val="000000"/>
                          </a:solidFill>
                          <a:effectLst/>
                          <a:latin typeface="Arial" panose="020B0604020202020204" pitchFamily="34" charset="0"/>
                        </a:rPr>
                        <a:t>NM, RO - 22.10.</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362555077"/>
                  </a:ext>
                </a:extLst>
              </a:tr>
              <a:tr h="1034293">
                <a:tc>
                  <a:txBody>
                    <a:bodyPr/>
                    <a:lstStyle/>
                    <a:p>
                      <a:pPr rtl="0" fontAlgn="t">
                        <a:spcBef>
                          <a:spcPts val="0"/>
                        </a:spcBef>
                        <a:spcAft>
                          <a:spcPts val="0"/>
                        </a:spcAft>
                      </a:pPr>
                      <a:r>
                        <a:rPr lang="lv-LV" sz="1200" b="0" i="0" u="none" strike="noStrike">
                          <a:solidFill>
                            <a:srgbClr val="000000"/>
                          </a:solidFill>
                          <a:effectLst/>
                          <a:latin typeface="Arial" panose="020B0604020202020204" pitchFamily="34" charset="0"/>
                        </a:rPr>
                        <a:t>3. </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0000"/>
                          </a:solidFill>
                          <a:effectLst/>
                          <a:latin typeface="Arial" panose="020B0604020202020204" pitchFamily="34" charset="0"/>
                        </a:rPr>
                        <a:t>Every partner test 1 activity to make lesson break more active for at least 2-3 days  (for 1 day all lesson breaks outside school or different plays organized by student group during lesson breaks, etc.). Evaluate this activity.</a:t>
                      </a:r>
                      <a:endParaRPr lang="en-US"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200" b="0" i="0" u="none" strike="noStrike">
                          <a:solidFill>
                            <a:srgbClr val="000000"/>
                          </a:solidFill>
                          <a:effectLst/>
                          <a:latin typeface="Arial" panose="020B0604020202020204" pitchFamily="34" charset="0"/>
                        </a:rPr>
                        <a:t>January</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4131050973"/>
                  </a:ext>
                </a:extLst>
              </a:tr>
              <a:tr h="507744">
                <a:tc>
                  <a:txBody>
                    <a:bodyPr/>
                    <a:lstStyle/>
                    <a:p>
                      <a:pPr rtl="0" fontAlgn="t">
                        <a:spcBef>
                          <a:spcPts val="0"/>
                        </a:spcBef>
                        <a:spcAft>
                          <a:spcPts val="0"/>
                        </a:spcAft>
                      </a:pPr>
                      <a:r>
                        <a:rPr lang="lv-LV" sz="1200" b="0" i="0" u="none" strike="noStrike">
                          <a:solidFill>
                            <a:srgbClr val="000000"/>
                          </a:solidFill>
                          <a:effectLst/>
                          <a:latin typeface="Arial" panose="020B0604020202020204" pitchFamily="34" charset="0"/>
                        </a:rPr>
                        <a:t>4.</a:t>
                      </a:r>
                      <a:endParaRPr lang="lv-LV"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0000"/>
                          </a:solidFill>
                          <a:effectLst/>
                          <a:latin typeface="Arial" panose="020B0604020202020204" pitchFamily="34" charset="0"/>
                        </a:rPr>
                        <a:t>Share with activity and results during online meeting (unit presentation form)</a:t>
                      </a:r>
                      <a:endParaRPr lang="en-US" sz="120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200" b="0" i="0" u="none" strike="noStrike" dirty="0" err="1">
                          <a:solidFill>
                            <a:srgbClr val="000000"/>
                          </a:solidFill>
                          <a:effectLst/>
                          <a:latin typeface="Arial" panose="020B0604020202020204" pitchFamily="34" charset="0"/>
                        </a:rPr>
                        <a:t>January</a:t>
                      </a:r>
                      <a:endParaRPr lang="lv-LV" sz="1200" dirty="0">
                        <a:effectLst/>
                      </a:endParaRPr>
                    </a:p>
                  </a:txBody>
                  <a:tcPr marL="78356" marR="78356" marT="78356" marB="78356">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26822015"/>
                  </a:ext>
                </a:extLst>
              </a:tr>
            </a:tbl>
          </a:graphicData>
        </a:graphic>
      </p:graphicFrame>
    </p:spTree>
    <p:extLst>
      <p:ext uri="{BB962C8B-B14F-4D97-AF65-F5344CB8AC3E}">
        <p14:creationId xmlns:p14="http://schemas.microsoft.com/office/powerpoint/2010/main" val="382111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2039D-070D-4B4A-BE5F-C69663209F93}"/>
              </a:ext>
            </a:extLst>
          </p:cNvPr>
          <p:cNvSpPr>
            <a:spLocks noGrp="1"/>
          </p:cNvSpPr>
          <p:nvPr>
            <p:ph type="title"/>
          </p:nvPr>
        </p:nvSpPr>
        <p:spPr/>
        <p:txBody>
          <a:bodyPr>
            <a:normAutofit fontScale="90000"/>
          </a:bodyPr>
          <a:lstStyle/>
          <a:p>
            <a:r>
              <a:rPr lang="lv-LV" dirty="0" err="1"/>
              <a:t>Active</a:t>
            </a:r>
            <a:r>
              <a:rPr lang="lv-LV" dirty="0"/>
              <a:t> </a:t>
            </a:r>
            <a:r>
              <a:rPr lang="lv-LV" dirty="0" err="1"/>
              <a:t>lesson</a:t>
            </a:r>
            <a:r>
              <a:rPr lang="lv-LV" dirty="0"/>
              <a:t> </a:t>
            </a:r>
            <a:r>
              <a:rPr lang="lv-LV" dirty="0" err="1"/>
              <a:t>break</a:t>
            </a:r>
            <a:r>
              <a:rPr lang="lv-LV" dirty="0"/>
              <a:t> – </a:t>
            </a:r>
            <a:r>
              <a:rPr lang="lv-LV" dirty="0" err="1"/>
              <a:t>Result</a:t>
            </a:r>
            <a:r>
              <a:rPr lang="lv-LV" dirty="0"/>
              <a:t> RECOMMENDATIONS, TIPS</a:t>
            </a:r>
          </a:p>
        </p:txBody>
      </p:sp>
      <p:sp>
        <p:nvSpPr>
          <p:cNvPr id="3" name="Text Placeholder 2">
            <a:extLst>
              <a:ext uri="{FF2B5EF4-FFF2-40B4-BE49-F238E27FC236}">
                <a16:creationId xmlns:a16="http://schemas.microsoft.com/office/drawing/2014/main" id="{43181C91-522D-4811-859D-143BC87A799D}"/>
              </a:ext>
            </a:extLst>
          </p:cNvPr>
          <p:cNvSpPr>
            <a:spLocks noGrp="1"/>
          </p:cNvSpPr>
          <p:nvPr>
            <p:ph type="body" idx="1"/>
          </p:nvPr>
        </p:nvSpPr>
        <p:spPr/>
        <p:txBody>
          <a:bodyPr/>
          <a:lstStyle/>
          <a:p>
            <a:pPr algn="l"/>
            <a:r>
              <a:rPr lang="en-US" sz="1800" b="0" i="0" u="none" strike="noStrike" baseline="0" dirty="0">
                <a:latin typeface="FreeSans"/>
              </a:rPr>
              <a:t>At the end of this activity each partner will develop tips and recommendations for other colleagues how to encourage students and teachers for outdoor activities for teenagers. Prepared tips and recommendations also will be published in e-book.</a:t>
            </a:r>
            <a:endParaRPr lang="lv-LV" sz="1800" b="0" i="0" u="none" strike="noStrike" baseline="0" dirty="0">
              <a:latin typeface="FreeSans"/>
            </a:endParaRPr>
          </a:p>
          <a:p>
            <a:pPr algn="l"/>
            <a:endParaRPr lang="lv-LV" dirty="0">
              <a:latin typeface="FreeSans"/>
            </a:endParaRPr>
          </a:p>
          <a:p>
            <a:pPr algn="l"/>
            <a:r>
              <a:rPr lang="lv-LV" dirty="0" err="1">
                <a:latin typeface="FreeSans"/>
              </a:rPr>
              <a:t>Good</a:t>
            </a:r>
            <a:r>
              <a:rPr lang="lv-LV" dirty="0">
                <a:latin typeface="FreeSans"/>
              </a:rPr>
              <a:t> </a:t>
            </a:r>
            <a:r>
              <a:rPr lang="lv-LV" dirty="0" err="1">
                <a:latin typeface="FreeSans"/>
              </a:rPr>
              <a:t>practice</a:t>
            </a:r>
            <a:r>
              <a:rPr lang="lv-LV" dirty="0">
                <a:latin typeface="FreeSans"/>
              </a:rPr>
              <a:t> </a:t>
            </a:r>
            <a:r>
              <a:rPr lang="lv-LV" dirty="0" err="1">
                <a:latin typeface="FreeSans"/>
              </a:rPr>
              <a:t>example</a:t>
            </a:r>
            <a:endParaRPr lang="lv-LV" dirty="0">
              <a:latin typeface="FreeSans"/>
            </a:endParaRPr>
          </a:p>
          <a:p>
            <a:pPr algn="l"/>
            <a:r>
              <a:rPr lang="lv-LV" dirty="0">
                <a:latin typeface="FreeSans"/>
              </a:rPr>
              <a:t>Tips </a:t>
            </a:r>
            <a:r>
              <a:rPr lang="lv-LV" dirty="0" err="1">
                <a:latin typeface="FreeSans"/>
              </a:rPr>
              <a:t>and</a:t>
            </a:r>
            <a:r>
              <a:rPr lang="lv-LV" dirty="0">
                <a:latin typeface="FreeSans"/>
              </a:rPr>
              <a:t> </a:t>
            </a:r>
            <a:r>
              <a:rPr lang="lv-LV" dirty="0" err="1">
                <a:latin typeface="FreeSans"/>
              </a:rPr>
              <a:t>Recomendations</a:t>
            </a:r>
            <a:r>
              <a:rPr lang="lv-LV" dirty="0">
                <a:latin typeface="FreeSans"/>
              </a:rPr>
              <a:t> (</a:t>
            </a:r>
            <a:r>
              <a:rPr lang="lv-LV" dirty="0" err="1">
                <a:latin typeface="FreeSans"/>
              </a:rPr>
              <a:t>not</a:t>
            </a:r>
            <a:r>
              <a:rPr lang="lv-LV" dirty="0">
                <a:latin typeface="FreeSans"/>
              </a:rPr>
              <a:t> less </a:t>
            </a:r>
            <a:r>
              <a:rPr lang="lv-LV" dirty="0" err="1">
                <a:latin typeface="FreeSans"/>
              </a:rPr>
              <a:t>than</a:t>
            </a:r>
            <a:r>
              <a:rPr lang="lv-LV" dirty="0">
                <a:latin typeface="FreeSans"/>
              </a:rPr>
              <a:t> 5)</a:t>
            </a:r>
          </a:p>
        </p:txBody>
      </p:sp>
    </p:spTree>
    <p:extLst>
      <p:ext uri="{BB962C8B-B14F-4D97-AF65-F5344CB8AC3E}">
        <p14:creationId xmlns:p14="http://schemas.microsoft.com/office/powerpoint/2010/main" val="1211744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ACCA-55DB-436E-9B5B-5C0C4DC601D6}"/>
              </a:ext>
            </a:extLst>
          </p:cNvPr>
          <p:cNvSpPr>
            <a:spLocks noGrp="1"/>
          </p:cNvSpPr>
          <p:nvPr>
            <p:ph type="title"/>
          </p:nvPr>
        </p:nvSpPr>
        <p:spPr/>
        <p:txBody>
          <a:bodyPr>
            <a:normAutofit fontScale="90000"/>
          </a:bodyPr>
          <a:lstStyle/>
          <a:p>
            <a:r>
              <a:rPr lang="lv-LV" dirty="0" err="1"/>
              <a:t>Hobby</a:t>
            </a:r>
            <a:r>
              <a:rPr lang="lv-LV" dirty="0"/>
              <a:t> </a:t>
            </a:r>
            <a:r>
              <a:rPr lang="lv-LV" dirty="0" err="1"/>
              <a:t>group</a:t>
            </a:r>
            <a:endParaRPr lang="lv-LV" dirty="0"/>
          </a:p>
        </p:txBody>
      </p:sp>
      <p:sp>
        <p:nvSpPr>
          <p:cNvPr id="3" name="Text Placeholder 2">
            <a:extLst>
              <a:ext uri="{FF2B5EF4-FFF2-40B4-BE49-F238E27FC236}">
                <a16:creationId xmlns:a16="http://schemas.microsoft.com/office/drawing/2014/main" id="{BA1FB786-2635-467C-9309-C5768A105BAD}"/>
              </a:ext>
            </a:extLst>
          </p:cNvPr>
          <p:cNvSpPr>
            <a:spLocks noGrp="1"/>
          </p:cNvSpPr>
          <p:nvPr>
            <p:ph type="body" idx="1"/>
          </p:nvPr>
        </p:nvSpPr>
        <p:spPr/>
        <p:txBody>
          <a:bodyPr/>
          <a:lstStyle/>
          <a:p>
            <a:pPr algn="l"/>
            <a:r>
              <a:rPr lang="en-US" sz="1800" b="0" i="0" u="none" strike="noStrike" baseline="0" dirty="0">
                <a:latin typeface="FreeSans"/>
              </a:rPr>
              <a:t>At the June, 2020 evaluation will be done by participants. Non - formal education programs and evaluation of</a:t>
            </a:r>
            <a:r>
              <a:rPr lang="lv-LV" sz="1800" b="0" i="0" u="none" strike="noStrike" baseline="0" dirty="0">
                <a:latin typeface="FreeSans"/>
              </a:rPr>
              <a:t> </a:t>
            </a:r>
            <a:r>
              <a:rPr lang="en-US" sz="1800" b="0" i="0" u="none" strike="noStrike" baseline="0" dirty="0">
                <a:latin typeface="FreeSans"/>
              </a:rPr>
              <a:t>program implementation will be added to e-book and presented to colleagues from other schools</a:t>
            </a:r>
            <a:endParaRPr lang="lv-LV" sz="1800" b="0" i="0" u="none" strike="noStrike" baseline="0" dirty="0">
              <a:latin typeface="FreeSans"/>
            </a:endParaRPr>
          </a:p>
          <a:p>
            <a:pPr marL="114300" indent="0" algn="l">
              <a:buNone/>
            </a:pPr>
            <a:endParaRPr lang="lv-LV" dirty="0">
              <a:latin typeface="FreeSans"/>
            </a:endParaRPr>
          </a:p>
          <a:p>
            <a:pPr marL="114300" indent="0" algn="l">
              <a:buNone/>
            </a:pPr>
            <a:endParaRPr lang="lv-LV" dirty="0">
              <a:latin typeface="FreeSans"/>
            </a:endParaRPr>
          </a:p>
          <a:p>
            <a:pPr algn="l"/>
            <a:r>
              <a:rPr lang="lv-LV" dirty="0" err="1">
                <a:latin typeface="FreeSans"/>
              </a:rPr>
              <a:t>Impemented</a:t>
            </a:r>
            <a:r>
              <a:rPr lang="lv-LV" dirty="0">
                <a:latin typeface="FreeSans"/>
              </a:rPr>
              <a:t> </a:t>
            </a:r>
            <a:r>
              <a:rPr lang="lv-LV" dirty="0" err="1">
                <a:latin typeface="FreeSans"/>
              </a:rPr>
              <a:t>program</a:t>
            </a:r>
            <a:r>
              <a:rPr lang="lv-LV" dirty="0">
                <a:latin typeface="FreeSans"/>
              </a:rPr>
              <a:t> (2 </a:t>
            </a:r>
            <a:r>
              <a:rPr lang="lv-LV" dirty="0" err="1">
                <a:latin typeface="FreeSans"/>
              </a:rPr>
              <a:t>years</a:t>
            </a:r>
            <a:r>
              <a:rPr lang="lv-LV" dirty="0">
                <a:latin typeface="FreeSans"/>
              </a:rPr>
              <a:t>)</a:t>
            </a:r>
          </a:p>
          <a:p>
            <a:pPr algn="l"/>
            <a:r>
              <a:rPr lang="lv-LV" dirty="0" err="1">
                <a:latin typeface="FreeSans"/>
              </a:rPr>
              <a:t>Evaluation</a:t>
            </a:r>
            <a:r>
              <a:rPr lang="lv-LV" dirty="0">
                <a:latin typeface="FreeSans"/>
              </a:rPr>
              <a:t> (</a:t>
            </a:r>
            <a:r>
              <a:rPr lang="lv-LV" dirty="0" err="1">
                <a:latin typeface="FreeSans"/>
              </a:rPr>
              <a:t>feedback</a:t>
            </a:r>
            <a:r>
              <a:rPr lang="lv-LV" dirty="0">
                <a:latin typeface="FreeSans"/>
              </a:rPr>
              <a:t> </a:t>
            </a:r>
            <a:r>
              <a:rPr lang="lv-LV" dirty="0" err="1">
                <a:latin typeface="FreeSans"/>
              </a:rPr>
              <a:t>from</a:t>
            </a:r>
            <a:r>
              <a:rPr lang="lv-LV" dirty="0">
                <a:latin typeface="FreeSans"/>
              </a:rPr>
              <a:t> students) (2 </a:t>
            </a:r>
            <a:r>
              <a:rPr lang="lv-LV" dirty="0" err="1">
                <a:latin typeface="FreeSans"/>
              </a:rPr>
              <a:t>times</a:t>
            </a:r>
            <a:r>
              <a:rPr lang="lv-LV" dirty="0">
                <a:latin typeface="FreeSans"/>
              </a:rPr>
              <a:t>)</a:t>
            </a:r>
            <a:endParaRPr lang="lv-LV" dirty="0"/>
          </a:p>
        </p:txBody>
      </p:sp>
    </p:spTree>
    <p:extLst>
      <p:ext uri="{BB962C8B-B14F-4D97-AF65-F5344CB8AC3E}">
        <p14:creationId xmlns:p14="http://schemas.microsoft.com/office/powerpoint/2010/main" val="340780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924B-F755-416A-8C88-88F8F1B06186}"/>
              </a:ext>
            </a:extLst>
          </p:cNvPr>
          <p:cNvSpPr>
            <a:spLocks noGrp="1"/>
          </p:cNvSpPr>
          <p:nvPr>
            <p:ph type="title"/>
          </p:nvPr>
        </p:nvSpPr>
        <p:spPr/>
        <p:txBody>
          <a:bodyPr/>
          <a:lstStyle/>
          <a:p>
            <a:r>
              <a:rPr lang="en-US" sz="1800" b="0" i="0" u="none" strike="noStrike" dirty="0">
                <a:solidFill>
                  <a:srgbClr val="000000"/>
                </a:solidFill>
                <a:effectLst/>
                <a:latin typeface="Arial" panose="020B0604020202020204" pitchFamily="34" charset="0"/>
              </a:rPr>
              <a:t>STEM lessons in nature (till May, 2022 - Mobility Romania)</a:t>
            </a:r>
            <a:endParaRPr lang="lv-LV" dirty="0"/>
          </a:p>
        </p:txBody>
      </p:sp>
      <p:graphicFrame>
        <p:nvGraphicFramePr>
          <p:cNvPr id="6" name="Table 5">
            <a:extLst>
              <a:ext uri="{FF2B5EF4-FFF2-40B4-BE49-F238E27FC236}">
                <a16:creationId xmlns:a16="http://schemas.microsoft.com/office/drawing/2014/main" id="{FB52FC57-15E2-427A-87FD-0EB0F143C08F}"/>
              </a:ext>
            </a:extLst>
          </p:cNvPr>
          <p:cNvGraphicFramePr>
            <a:graphicFrameLocks noGrp="1"/>
          </p:cNvGraphicFramePr>
          <p:nvPr>
            <p:extLst>
              <p:ext uri="{D42A27DB-BD31-4B8C-83A1-F6EECF244321}">
                <p14:modId xmlns:p14="http://schemas.microsoft.com/office/powerpoint/2010/main" val="2352064552"/>
              </p:ext>
            </p:extLst>
          </p:nvPr>
        </p:nvGraphicFramePr>
        <p:xfrm>
          <a:off x="952500" y="1424305"/>
          <a:ext cx="7239000" cy="2872740"/>
        </p:xfrm>
        <a:graphic>
          <a:graphicData uri="http://schemas.openxmlformats.org/drawingml/2006/table">
            <a:tbl>
              <a:tblPr/>
              <a:tblGrid>
                <a:gridCol w="561975">
                  <a:extLst>
                    <a:ext uri="{9D8B030D-6E8A-4147-A177-3AD203B41FA5}">
                      <a16:colId xmlns:a16="http://schemas.microsoft.com/office/drawing/2014/main" val="2182345017"/>
                    </a:ext>
                  </a:extLst>
                </a:gridCol>
                <a:gridCol w="4733925">
                  <a:extLst>
                    <a:ext uri="{9D8B030D-6E8A-4147-A177-3AD203B41FA5}">
                      <a16:colId xmlns:a16="http://schemas.microsoft.com/office/drawing/2014/main" val="3049698289"/>
                    </a:ext>
                  </a:extLst>
                </a:gridCol>
                <a:gridCol w="1943100">
                  <a:extLst>
                    <a:ext uri="{9D8B030D-6E8A-4147-A177-3AD203B41FA5}">
                      <a16:colId xmlns:a16="http://schemas.microsoft.com/office/drawing/2014/main" val="3287778516"/>
                    </a:ext>
                  </a:extLst>
                </a:gridCol>
              </a:tblGrid>
              <a:tr h="381000">
                <a:tc>
                  <a:txBody>
                    <a:bodyPr/>
                    <a:lstStyle/>
                    <a:p>
                      <a:pPr fontAlgn="t"/>
                      <a:r>
                        <a:rPr lang="lv-LV">
                          <a:effectLst/>
                        </a:rPr>
                        <a:t> </a:t>
                      </a: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Activity</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Result</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78851664"/>
                  </a:ext>
                </a:extLst>
              </a:tr>
              <a:tr h="381000">
                <a:tc>
                  <a:txBody>
                    <a:bodyPr/>
                    <a:lstStyle/>
                    <a:p>
                      <a:pPr fontAlgn="t"/>
                      <a:r>
                        <a:rPr lang="lv-LV" dirty="0">
                          <a:effectLst/>
                        </a:rPr>
                        <a:t> 1.</a:t>
                      </a: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a:solidFill>
                            <a:srgbClr val="000000"/>
                          </a:solidFill>
                          <a:effectLst/>
                          <a:latin typeface="Arial" panose="020B0604020202020204" pitchFamily="34" charset="0"/>
                        </a:rPr>
                        <a:t>Selection of topics from STEM subjects what to teach outside premises</a:t>
                      </a:r>
                      <a:endParaRPr lang="en-US">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List of topics</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667678509"/>
                  </a:ext>
                </a:extLst>
              </a:tr>
              <a:tr h="381000">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2.</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1200"/>
                        </a:spcAft>
                      </a:pPr>
                      <a:r>
                        <a:rPr lang="en-US" sz="1400" b="0" i="0" u="none" strike="noStrike">
                          <a:solidFill>
                            <a:srgbClr val="000000"/>
                          </a:solidFill>
                          <a:effectLst/>
                          <a:latin typeface="Arial" panose="020B0604020202020204" pitchFamily="34" charset="0"/>
                        </a:rPr>
                        <a:t>Open lesson for colleagues from school and other schools in municipality to show teaching possibilities in nature</a:t>
                      </a:r>
                      <a:endParaRPr lang="en-US">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1 presentation, + list of participants + photos + publicity</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279122037"/>
                  </a:ext>
                </a:extLst>
              </a:tr>
              <a:tr h="381000">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3.</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1200"/>
                        </a:spcAft>
                      </a:pPr>
                      <a:r>
                        <a:rPr lang="en-US" sz="1400" b="0" i="0" u="none" strike="noStrike" dirty="0">
                          <a:solidFill>
                            <a:srgbClr val="000000"/>
                          </a:solidFill>
                          <a:effectLst/>
                          <a:latin typeface="Arial" panose="020B0604020202020204" pitchFamily="34" charset="0"/>
                        </a:rPr>
                        <a:t>Interdisciplinary activity - STEM, language, sports</a:t>
                      </a:r>
                      <a:endParaRPr lang="en-US" dirty="0">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1 presentation</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4018360834"/>
                  </a:ext>
                </a:extLst>
              </a:tr>
              <a:tr h="381000">
                <a:tc>
                  <a:txBody>
                    <a:bodyPr/>
                    <a:lstStyle/>
                    <a:p>
                      <a:pPr rtl="0" fontAlgn="t">
                        <a:spcBef>
                          <a:spcPts val="0"/>
                        </a:spcBef>
                        <a:spcAft>
                          <a:spcPts val="0"/>
                        </a:spcAft>
                      </a:pPr>
                      <a:r>
                        <a:rPr lang="lv-LV" sz="1400" b="0" i="0" u="none" strike="noStrike">
                          <a:solidFill>
                            <a:srgbClr val="000000"/>
                          </a:solidFill>
                          <a:effectLst/>
                          <a:latin typeface="Arial" panose="020B0604020202020204" pitchFamily="34" charset="0"/>
                        </a:rPr>
                        <a:t>4. </a:t>
                      </a:r>
                      <a:endParaRPr lang="lv-LV">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400" b="0" i="0" u="none" strike="noStrike">
                          <a:solidFill>
                            <a:srgbClr val="000000"/>
                          </a:solidFill>
                          <a:effectLst/>
                          <a:latin typeface="Arial" panose="020B0604020202020204" pitchFamily="34" charset="0"/>
                        </a:rPr>
                        <a:t>STEM lessons in the nature - unit presentation form with students feedback </a:t>
                      </a:r>
                      <a:endParaRPr lang="en-US">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lv-LV" sz="1400" b="0" i="0" u="none" strike="noStrike" dirty="0">
                          <a:solidFill>
                            <a:srgbClr val="000000"/>
                          </a:solidFill>
                          <a:effectLst/>
                          <a:latin typeface="Arial" panose="020B0604020202020204" pitchFamily="34" charset="0"/>
                        </a:rPr>
                        <a:t>4 </a:t>
                      </a:r>
                      <a:r>
                        <a:rPr lang="lv-LV" sz="1400" b="0" i="0" u="none" strike="noStrike" dirty="0" err="1">
                          <a:solidFill>
                            <a:srgbClr val="000000"/>
                          </a:solidFill>
                          <a:effectLst/>
                          <a:latin typeface="Arial" panose="020B0604020202020204" pitchFamily="34" charset="0"/>
                        </a:rPr>
                        <a:t>presentations</a:t>
                      </a:r>
                      <a:endParaRPr lang="lv-LV" dirty="0">
                        <a:effectLst/>
                      </a:endParaRPr>
                    </a:p>
                  </a:txBody>
                  <a:tcPr marL="95250" marR="95250" marT="95250" marB="952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381492771"/>
                  </a:ext>
                </a:extLst>
              </a:tr>
            </a:tbl>
          </a:graphicData>
        </a:graphic>
      </p:graphicFrame>
      <p:sp>
        <p:nvSpPr>
          <p:cNvPr id="7" name="Rectangle 2">
            <a:extLst>
              <a:ext uri="{FF2B5EF4-FFF2-40B4-BE49-F238E27FC236}">
                <a16:creationId xmlns:a16="http://schemas.microsoft.com/office/drawing/2014/main" id="{C292C64E-46C1-4546-8DC6-A4FF438677DA}"/>
              </a:ext>
            </a:extLst>
          </p:cNvPr>
          <p:cNvSpPr>
            <a:spLocks noChangeArrowheads="1"/>
          </p:cNvSpPr>
          <p:nvPr/>
        </p:nvSpPr>
        <p:spPr bwMode="auto">
          <a:xfrm>
            <a:off x="952500" y="1423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Tree>
    <p:extLst>
      <p:ext uri="{BB962C8B-B14F-4D97-AF65-F5344CB8AC3E}">
        <p14:creationId xmlns:p14="http://schemas.microsoft.com/office/powerpoint/2010/main" val="318516301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1092</Words>
  <Application>Microsoft Office PowerPoint</Application>
  <PresentationFormat>On-screen Show (16:9)</PresentationFormat>
  <Paragraphs>118</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FreeSans</vt:lpstr>
      <vt:lpstr>Simple Light</vt:lpstr>
      <vt:lpstr>PowerPoint Presentation</vt:lpstr>
      <vt:lpstr>Partnerschool coordinator’s meeting 05/04/2022 C1 activity Palade School Agenda</vt:lpstr>
      <vt:lpstr>Activities after mobility</vt:lpstr>
      <vt:lpstr>Activities after mobility – evidences in the google drive till Mobility to Romania</vt:lpstr>
      <vt:lpstr>Local Activities (March, April, May)</vt:lpstr>
      <vt:lpstr>Active lesson break</vt:lpstr>
      <vt:lpstr>Active lesson break – Result RECOMMENDATIONS, TIPS</vt:lpstr>
      <vt:lpstr>Hobby group</vt:lpstr>
      <vt:lpstr>STEM lessons in nature (till May, 2022 - Mobility Romania)</vt:lpstr>
      <vt:lpstr>Posters for World Health day</vt:lpstr>
      <vt:lpstr>Activities for peers</vt:lpstr>
      <vt:lpstr>Global Wellness Day </vt:lpstr>
      <vt:lpstr>Mobility to Romania C5 Exchange of best practice</vt:lpstr>
      <vt:lpstr>Program Romania</vt:lpstr>
      <vt:lpstr>Preparatory activities before mobility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dc:creator>
  <cp:lastModifiedBy>Елена Кузманова</cp:lastModifiedBy>
  <cp:revision>2</cp:revision>
  <dcterms:modified xsi:type="dcterms:W3CDTF">2022-05-18T09:52:04Z</dcterms:modified>
</cp:coreProperties>
</file>