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0" r:id="rId2"/>
    <p:sldId id="256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FF66"/>
    <a:srgbClr val="CCFF33"/>
    <a:srgbClr val="CCFFCC"/>
    <a:srgbClr val="FF7C80"/>
    <a:srgbClr val="FF5050"/>
    <a:srgbClr val="FFF0C1"/>
    <a:srgbClr val="EBE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32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895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241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1668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584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7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4513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2522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28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436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7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73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205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43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68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60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77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A9978BA-89F5-4E87-B380-CD928BCEBD1E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2A0AF6E-4B6E-4627-8D66-E0F27A3EBD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209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511" y="5863882"/>
            <a:ext cx="11738919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MEDITERRÁNEO SCHOOL. </a:t>
            </a:r>
            <a:r>
              <a:rPr lang="es-ES" sz="4000" dirty="0" smtClean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ERASMUS + 2020-2023</a:t>
            </a:r>
            <a:endParaRPr lang="es-ES" sz="4000" dirty="0">
              <a:solidFill>
                <a:schemeClr val="accent6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13487" y="63310"/>
            <a:ext cx="108265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dirty="0" smtClean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PLANTING SEEDS. 4th PRIMARY </a:t>
            </a:r>
            <a:r>
              <a:rPr lang="es-ES" sz="4000" dirty="0" smtClean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D</a:t>
            </a:r>
            <a:endParaRPr lang="es-ES" sz="4000" dirty="0">
              <a:solidFill>
                <a:schemeClr val="accent6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813487" y="5314623"/>
            <a:ext cx="108265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dirty="0" smtClean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AWARENESS IS POWER</a:t>
            </a:r>
            <a:endParaRPr lang="es-ES" sz="4000" dirty="0">
              <a:solidFill>
                <a:schemeClr val="accent6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85" y="144937"/>
            <a:ext cx="964825" cy="109096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11" y="145241"/>
            <a:ext cx="1227952" cy="103393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21" y="1050148"/>
            <a:ext cx="4635843" cy="46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51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6269" y="10029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287618" y="220417"/>
            <a:ext cx="66737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If it had the acronym DB, it is that they have not been treated.</a:t>
            </a:r>
          </a:p>
          <a:p>
            <a:r>
              <a:rPr lang="en-US" sz="3600" b="1" dirty="0">
                <a:solidFill>
                  <a:srgbClr val="000000"/>
                </a:solidFill>
              </a:rPr>
              <a:t>We should never </a:t>
            </a:r>
            <a:r>
              <a:rPr lang="en-US" sz="3600" b="1" dirty="0" smtClean="0">
                <a:solidFill>
                  <a:srgbClr val="000000"/>
                </a:solidFill>
              </a:rPr>
              <a:t>use in our gardens pallets </a:t>
            </a:r>
            <a:r>
              <a:rPr lang="en-US" sz="3600" b="1" dirty="0">
                <a:solidFill>
                  <a:srgbClr val="000000"/>
                </a:solidFill>
              </a:rPr>
              <a:t>with the acronym MB (methyl bromide)</a:t>
            </a:r>
            <a:endParaRPr lang="es-ES" sz="3600" b="1" dirty="0">
              <a:solidFill>
                <a:srgbClr val="00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08669" y="115531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endParaRPr lang="es-E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61069" y="130771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1167" y="2216452"/>
            <a:ext cx="4518991" cy="33892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9602" y="4074723"/>
            <a:ext cx="3034580" cy="22759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3383" y="3763280"/>
            <a:ext cx="3390516" cy="25428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7904" y="3640097"/>
            <a:ext cx="3571127" cy="26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6269" y="10029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6987834" y="0"/>
            <a:ext cx="497350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Once the </a:t>
            </a:r>
            <a:r>
              <a:rPr lang="en-US" sz="3200" b="1" dirty="0" smtClean="0">
                <a:solidFill>
                  <a:srgbClr val="000000"/>
                </a:solidFill>
              </a:rPr>
              <a:t>seedbeds were transplanted</a:t>
            </a:r>
            <a:r>
              <a:rPr lang="en-US" sz="3200" b="1" dirty="0">
                <a:solidFill>
                  <a:srgbClr val="000000"/>
                </a:solidFill>
              </a:rPr>
              <a:t>, we have taken advantage of the liquid hummus that our friends, the Californian red </a:t>
            </a:r>
            <a:r>
              <a:rPr lang="en-US" sz="3200" b="1" dirty="0" smtClean="0">
                <a:solidFill>
                  <a:srgbClr val="000000"/>
                </a:solidFill>
              </a:rPr>
              <a:t>worms that </a:t>
            </a:r>
            <a:r>
              <a:rPr lang="en-US" sz="3200" b="1" dirty="0">
                <a:solidFill>
                  <a:srgbClr val="000000"/>
                </a:solidFill>
              </a:rPr>
              <a:t>live happily in our homemade compost </a:t>
            </a:r>
            <a:r>
              <a:rPr lang="en-US" sz="3200" b="1" dirty="0" smtClean="0">
                <a:solidFill>
                  <a:srgbClr val="000000"/>
                </a:solidFill>
              </a:rPr>
              <a:t>heap, have made.</a:t>
            </a:r>
            <a:endParaRPr lang="es-ES" sz="36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08669" y="115531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endParaRPr lang="es-E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61069" y="130771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8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6269" y="10029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08669" y="115531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endParaRPr lang="es-E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61069" y="130771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2" y="0"/>
            <a:ext cx="6051133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68" y="0"/>
            <a:ext cx="6211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66806" y="3908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853514" y="1232889"/>
            <a:ext cx="8546755" cy="96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8331" y="1603968"/>
            <a:ext cx="6004607" cy="45034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89552"/>
            <a:ext cx="6705600" cy="4168447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424617" y="-40908"/>
            <a:ext cx="642551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First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brought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plastic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jugs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from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home to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reuse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along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with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vegetable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trays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and yogurt cups, in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order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to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create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our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home-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made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greenhouses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On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February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26,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planted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seeds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of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coriander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oregano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, chives,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parsley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and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basil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974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6269" y="10029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853514" y="1232889"/>
            <a:ext cx="8546755" cy="96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0" y="1524625"/>
            <a:ext cx="5588969" cy="41917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55" y="168663"/>
            <a:ext cx="5704702" cy="40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6269" y="10029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853514" y="1232889"/>
            <a:ext cx="8546755" cy="96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90" y="528553"/>
            <a:ext cx="4831088" cy="36233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" y="1482770"/>
            <a:ext cx="5700584" cy="42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6269" y="10029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-2161895" y="2293063"/>
            <a:ext cx="8546755" cy="96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2" y="857252"/>
            <a:ext cx="6857998" cy="5143498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2896" y="1545513"/>
            <a:ext cx="573010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We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have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added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dry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green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leaves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waste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of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fruit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from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our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lunches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and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crushed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eggshell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s-ES" altLang="es-ES" sz="4000" b="1" dirty="0">
                <a:solidFill>
                  <a:srgbClr val="000000"/>
                </a:solidFill>
              </a:rPr>
              <a:t>t</a:t>
            </a:r>
            <a:r>
              <a:rPr lang="es-ES" altLang="es-ES" sz="4000" b="1" dirty="0" smtClean="0">
                <a:solidFill>
                  <a:srgbClr val="000000"/>
                </a:solidFill>
              </a:rPr>
              <a:t>o </a:t>
            </a:r>
            <a:r>
              <a:rPr lang="es-ES" altLang="es-ES" sz="4000" b="1" dirty="0" err="1">
                <a:solidFill>
                  <a:srgbClr val="000000"/>
                </a:solidFill>
              </a:rPr>
              <a:t>the</a:t>
            </a:r>
            <a:r>
              <a:rPr lang="es-ES" altLang="es-ES" sz="4000" b="1" dirty="0">
                <a:solidFill>
                  <a:srgbClr val="000000"/>
                </a:solidFill>
              </a:rPr>
              <a:t> </a:t>
            </a:r>
            <a:r>
              <a:rPr lang="es-ES" altLang="es-ES" sz="4000" b="1" dirty="0" smtClean="0">
                <a:solidFill>
                  <a:srgbClr val="000000"/>
                </a:solidFill>
              </a:rPr>
              <a:t>compost. </a:t>
            </a:r>
            <a:r>
              <a:rPr lang="es-ES" altLang="es-ES" sz="4000" b="1" dirty="0" err="1" smtClean="0">
                <a:solidFill>
                  <a:srgbClr val="000000"/>
                </a:solidFill>
              </a:rPr>
              <a:t>We</a:t>
            </a:r>
            <a:r>
              <a:rPr lang="es-ES" altLang="es-ES" sz="4000" b="1" dirty="0" smtClean="0">
                <a:solidFill>
                  <a:srgbClr val="000000"/>
                </a:solidFill>
              </a:rPr>
              <a:t> do </a:t>
            </a:r>
            <a:r>
              <a:rPr lang="es-ES" altLang="es-ES" sz="4000" b="1" dirty="0" err="1" smtClean="0">
                <a:solidFill>
                  <a:srgbClr val="000000"/>
                </a:solidFill>
              </a:rPr>
              <a:t>that</a:t>
            </a:r>
            <a:r>
              <a:rPr lang="es-ES" altLang="es-ES" sz="4000" b="1" dirty="0" smtClean="0">
                <a:solidFill>
                  <a:srgbClr val="000000"/>
                </a:solidFill>
              </a:rPr>
              <a:t> 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to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enrich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fertile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soil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with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calcium</a:t>
            </a:r>
            <a:r>
              <a:rPr kumimoji="0" lang="es-ES" altLang="es-E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802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769" y="18157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-2161895" y="2293063"/>
            <a:ext cx="8546755" cy="96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3203" y="811031"/>
            <a:ext cx="6878625" cy="5158969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4569" y="1466013"/>
            <a:ext cx="591496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With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all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that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have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taken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advantage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of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liquid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worm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hummus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as a natural and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ecological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fertilizer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for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our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aromatic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plants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garden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Throughout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process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we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kept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in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mind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rule of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three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"Ms" in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our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farmland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: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M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icroorganisms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Organic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M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aterial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M</a:t>
            </a:r>
            <a:r>
              <a:rPr kumimoji="0" lang="es-ES" altLang="es-E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inerals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671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6269" y="10029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069"/>
            <a:ext cx="6182912" cy="4637184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573794" y="263427"/>
            <a:ext cx="525162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Our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intention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is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to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create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a vertical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garden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aromatic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herbs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that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altLang="es-ES" sz="4000" b="1" dirty="0" err="1" smtClean="0">
                <a:solidFill>
                  <a:srgbClr val="000000"/>
                </a:solidFill>
                <a:latin typeface="+mj-lt"/>
              </a:rPr>
              <a:t>goes</a:t>
            </a:r>
            <a:r>
              <a:rPr lang="es-ES" altLang="es-ES" sz="40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s-ES" altLang="es-ES" sz="4000" b="1" dirty="0" err="1" smtClean="0">
                <a:solidFill>
                  <a:srgbClr val="000000"/>
                </a:solidFill>
                <a:latin typeface="+mj-lt"/>
              </a:rPr>
              <a:t>with</a:t>
            </a:r>
            <a:r>
              <a:rPr lang="es-ES" altLang="es-ES" sz="40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crops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zucchini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green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altLang="es-ES" sz="4000" b="1" dirty="0" err="1">
                <a:solidFill>
                  <a:srgbClr val="000000"/>
                </a:solidFill>
                <a:latin typeface="+mj-lt"/>
              </a:rPr>
              <a:t>beans</a:t>
            </a:r>
            <a:r>
              <a:rPr lang="es-ES" altLang="es-ES" sz="4000" b="1" dirty="0">
                <a:solidFill>
                  <a:srgbClr val="000000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47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6269" y="10029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6162260" y="220417"/>
            <a:ext cx="5844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Conclusion: </a:t>
            </a:r>
            <a:r>
              <a:rPr lang="en-US" sz="4000" b="1" dirty="0">
                <a:solidFill>
                  <a:srgbClr val="000000"/>
                </a:solidFill>
              </a:rPr>
              <a:t>the seeds that germinated before were those of oregano and coriander.</a:t>
            </a:r>
          </a:p>
          <a:p>
            <a:pPr algn="ctr"/>
            <a:r>
              <a:rPr lang="en-US" sz="4000" b="1" dirty="0">
                <a:solidFill>
                  <a:srgbClr val="000000"/>
                </a:solidFill>
              </a:rPr>
              <a:t>They germinated </a:t>
            </a:r>
            <a:r>
              <a:rPr lang="en-US" sz="4000" b="1" dirty="0" smtClean="0">
                <a:solidFill>
                  <a:srgbClr val="000000"/>
                </a:solidFill>
              </a:rPr>
              <a:t>after </a:t>
            </a:r>
            <a:r>
              <a:rPr lang="en-US" sz="4000" b="1" dirty="0">
                <a:solidFill>
                  <a:srgbClr val="000000"/>
                </a:solidFill>
              </a:rPr>
              <a:t>9 days.</a:t>
            </a:r>
            <a:endParaRPr lang="es-ES" sz="4000" b="1" dirty="0">
              <a:solidFill>
                <a:srgbClr val="0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9052" y="699052"/>
            <a:ext cx="6858000" cy="54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6269" y="10029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658678" y="220417"/>
            <a:ext cx="63026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</a:rPr>
              <a:t>Yesterday, March 15, the whole class went to the </a:t>
            </a:r>
            <a:r>
              <a:rPr lang="en-US" sz="3600" b="1" dirty="0" smtClean="0">
                <a:solidFill>
                  <a:srgbClr val="000000"/>
                </a:solidFill>
              </a:rPr>
              <a:t>garden </a:t>
            </a:r>
            <a:r>
              <a:rPr lang="en-US" sz="3600" b="1" dirty="0">
                <a:solidFill>
                  <a:srgbClr val="000000"/>
                </a:solidFill>
              </a:rPr>
              <a:t>to plant our coriander </a:t>
            </a:r>
            <a:r>
              <a:rPr lang="en-US" sz="3600" b="1" dirty="0" smtClean="0">
                <a:solidFill>
                  <a:srgbClr val="000000"/>
                </a:solidFill>
              </a:rPr>
              <a:t>seedbeds, </a:t>
            </a:r>
            <a:r>
              <a:rPr lang="en-US" sz="3600" b="1" dirty="0">
                <a:solidFill>
                  <a:srgbClr val="000000"/>
                </a:solidFill>
              </a:rPr>
              <a:t>after preparing the wooden pallet (always with the initials HT or EPAL, which means that the pallet has been treated and has been disinfected with heat).</a:t>
            </a:r>
            <a:endParaRPr lang="es-ES" sz="3600" b="1" dirty="0">
              <a:solidFill>
                <a:srgbClr val="00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08669" y="115531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endParaRPr lang="es-E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61069" y="130771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5435" y="745435"/>
            <a:ext cx="6858000" cy="53671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69" y="4746673"/>
            <a:ext cx="3313044" cy="211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Personalizado 5">
      <a:dk1>
        <a:srgbClr val="00B050"/>
      </a:dk1>
      <a:lt1>
        <a:srgbClr val="00B050"/>
      </a:lt1>
      <a:dk2>
        <a:srgbClr val="00B050"/>
      </a:dk2>
      <a:lt2>
        <a:srgbClr val="00B050"/>
      </a:lt2>
      <a:accent1>
        <a:srgbClr val="00B050"/>
      </a:accent1>
      <a:accent2>
        <a:srgbClr val="00B050"/>
      </a:accent2>
      <a:accent3>
        <a:srgbClr val="00B050"/>
      </a:accent3>
      <a:accent4>
        <a:srgbClr val="00B050"/>
      </a:accent4>
      <a:accent5>
        <a:srgbClr val="00B050"/>
      </a:accent5>
      <a:accent6>
        <a:srgbClr val="00B050"/>
      </a:accent6>
      <a:hlink>
        <a:srgbClr val="00B050"/>
      </a:hlink>
      <a:folHlink>
        <a:srgbClr val="00B050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428</TotalTime>
  <Words>297</Words>
  <Application>Microsoft Office PowerPoint</Application>
  <PresentationFormat>Panorámica</PresentationFormat>
  <Paragraphs>35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Berlin Sans FB Demi</vt:lpstr>
      <vt:lpstr>Tw Cen MT</vt:lpstr>
      <vt:lpstr>Wingdings</vt:lpstr>
      <vt:lpstr>Gota</vt:lpstr>
      <vt:lpstr>MEDITERRÁNEO SCHOOL. ERASMUS + 2020-2023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Albaladejo</dc:creator>
  <cp:lastModifiedBy>Ana Albaladejo</cp:lastModifiedBy>
  <cp:revision>51</cp:revision>
  <dcterms:created xsi:type="dcterms:W3CDTF">2015-09-02T14:15:54Z</dcterms:created>
  <dcterms:modified xsi:type="dcterms:W3CDTF">2021-03-16T10:38:04Z</dcterms:modified>
</cp:coreProperties>
</file>