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embeddedFontLst>
    <p:embeddedFont>
      <p:font typeface="Dancing Script" panose="020B0604020202020204" charset="0"/>
      <p:regular r:id="rId19"/>
      <p:bold r:id="rId20"/>
    </p:embeddedFont>
    <p:embeddedFont>
      <p:font typeface="Nunito" panose="020B0604020202020204" charset="0"/>
      <p:regular r:id="rId21"/>
      <p:bold r:id="rId22"/>
      <p:italic r:id="rId23"/>
      <p:boldItalic r:id="rId24"/>
    </p:embeddedFont>
    <p:embeddedFont>
      <p:font typeface="Lobster" panose="020B0604020202020204" charset="0"/>
      <p:regular r:id="rId25"/>
    </p:embeddedFont>
    <p:embeddedFont>
      <p:font typeface="Nunito Black" panose="020B0604020202020204" charset="0"/>
      <p:bold r:id="rId26"/>
      <p:boldItalic r:id="rId27"/>
    </p:embeddedFont>
    <p:embeddedFont>
      <p:font typeface="Oswald" panose="020B0604020202020204" charset="0"/>
      <p:regular r:id="rId28"/>
      <p:bold r:id="rId29"/>
    </p:embeddedFont>
    <p:embeddedFont>
      <p:font typeface="Lora" panose="020B060402020202020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ATIMA Pérez Pérez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786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02-01T16:29:51.875" idx="1">
    <p:pos x="6000" y="0"/>
    <p:text>Chic@s!!!! Ya he comenzado la presentación. Podéis ir añadiendo diapositivas con vuestras fotos y comentarios.
Lo ideal es que lo hagamos en orden: A, B, D y D.
Por favor, Bea y Javi, añadid algún comentario en inglés para completar la presentación.
A ver si lo tenemos terminado el viernes y una cosa menos de la que estar pendiente.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047803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5919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b9f2422f68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b9f2422f68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9260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b9f2422f68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b9f2422f68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9732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b9f2422f68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b9f2422f68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8953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b9f2422f6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b9f2422f6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2289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b9f2422f68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b9f2422f68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92962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b9f2422f68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b9f2422f68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80607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5b3e21f8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5b3e21f8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5447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b9f2422f68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b9f2422f68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0869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b9e325395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b9e325395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3048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9e325395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9e325395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9515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b9e325395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b9e3253951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5499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b5d78c1aed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b5d78c1aed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3660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5b3e21f81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b5b3e21f81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29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b5b3e21f81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b5b3e21f81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3676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ba8b9f776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ba8b9f776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806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0" y="173525"/>
            <a:ext cx="8520600" cy="461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911">
                <a:latin typeface="Lobster"/>
                <a:ea typeface="Lobster"/>
                <a:cs typeface="Lobster"/>
                <a:sym typeface="Lobst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es/diccionario/ingles-espanol/in" TargetMode="External"/><Relationship Id="rId3" Type="http://schemas.openxmlformats.org/officeDocument/2006/relationships/image" Target="../media/image24.jpg"/><Relationship Id="rId7" Type="http://schemas.openxmlformats.org/officeDocument/2006/relationships/hyperlink" Target="https://dictionary.cambridge.org/es/diccionario/ingles-espanol/collaborate" TargetMode="External"/><Relationship Id="rId12" Type="http://schemas.openxmlformats.org/officeDocument/2006/relationships/comments" Target="../comments/commen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ictionary.cambridge.org/es/diccionario/ingles-espanol/we" TargetMode="External"/><Relationship Id="rId11" Type="http://schemas.openxmlformats.org/officeDocument/2006/relationships/hyperlink" Target="https://dictionary.cambridge.org/es/diccionario/ingles-espanol/of" TargetMode="External"/><Relationship Id="rId5" Type="http://schemas.openxmlformats.org/officeDocument/2006/relationships/image" Target="../media/image26.jpg"/><Relationship Id="rId10" Type="http://schemas.openxmlformats.org/officeDocument/2006/relationships/hyperlink" Target="https://dictionary.cambridge.org/es/diccionario/ingles-espanol/recycling" TargetMode="External"/><Relationship Id="rId4" Type="http://schemas.openxmlformats.org/officeDocument/2006/relationships/image" Target="../media/image25.jpg"/><Relationship Id="rId9" Type="http://schemas.openxmlformats.org/officeDocument/2006/relationships/hyperlink" Target="https://dictionary.cambridge.org/es/diccionario/ingles-espanol/th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ictionary.cambridge.org/es/diccionario/ingles-espanol/recycle" TargetMode="External"/><Relationship Id="rId4" Type="http://schemas.openxmlformats.org/officeDocument/2006/relationships/hyperlink" Target="https://dictionary.cambridge.org/es/diccionario/ingles-espanol/we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es/diccionario/ingles-espanol/care" TargetMode="External"/><Relationship Id="rId3" Type="http://schemas.openxmlformats.org/officeDocument/2006/relationships/hyperlink" Target="https://dictionary.cambridge.org/es/diccionario/ingles-espanol/we" TargetMode="External"/><Relationship Id="rId7" Type="http://schemas.openxmlformats.org/officeDocument/2006/relationships/hyperlink" Target="https://dictionary.cambridge.org/es/diccionario/ingles-espanol/about" TargetMode="External"/><Relationship Id="rId12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ictionary.cambridge.org/es/diccionario/ingles-espanol/concerned" TargetMode="External"/><Relationship Id="rId11" Type="http://schemas.openxmlformats.org/officeDocument/2006/relationships/hyperlink" Target="https://dictionary.cambridge.org/es/diccionario/ingles-espanol/planet" TargetMode="External"/><Relationship Id="rId5" Type="http://schemas.openxmlformats.org/officeDocument/2006/relationships/hyperlink" Target="https://dictionary.cambridge.org/es/diccionario/ingles-espanol/very" TargetMode="External"/><Relationship Id="rId10" Type="http://schemas.openxmlformats.org/officeDocument/2006/relationships/hyperlink" Target="https://dictionary.cambridge.org/es/diccionario/ingles-espanol/our" TargetMode="External"/><Relationship Id="rId4" Type="http://schemas.openxmlformats.org/officeDocument/2006/relationships/hyperlink" Target="https://dictionary.cambridge.org/es/diccionario/ingles-espanol/are" TargetMode="External"/><Relationship Id="rId9" Type="http://schemas.openxmlformats.org/officeDocument/2006/relationships/hyperlink" Target="https://dictionary.cambridge.org/es/diccionario/ingles-espanol/o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ictionary.cambridge.org/es/diccionario/ingles-espanol/slogan" TargetMode="External"/><Relationship Id="rId5" Type="http://schemas.openxmlformats.org/officeDocument/2006/relationships/hyperlink" Target="https://dictionary.cambridge.org/es/diccionario/ingles-espanol/class" TargetMode="External"/><Relationship Id="rId4" Type="http://schemas.openxmlformats.org/officeDocument/2006/relationships/hyperlink" Target="https://dictionary.cambridge.org/es/diccionario/ingles-espanol/our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591875" y="1924400"/>
            <a:ext cx="581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/>
          <p:nvPr/>
        </p:nvSpPr>
        <p:spPr>
          <a:xfrm>
            <a:off x="1862400" y="1896150"/>
            <a:ext cx="5419200" cy="135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i="1">
                <a:latin typeface="Times New Roman"/>
                <a:ea typeface="Times New Roman"/>
                <a:cs typeface="Times New Roman"/>
                <a:sym typeface="Times New Roman"/>
              </a:rPr>
              <a:t>Actividades Erasmus</a:t>
            </a:r>
            <a:r>
              <a:rPr lang="es" sz="2800" b="1" i="1">
                <a:latin typeface="Times New Roman"/>
                <a:ea typeface="Times New Roman"/>
                <a:cs typeface="Times New Roman"/>
                <a:sym typeface="Times New Roman"/>
              </a:rPr>
              <a:t>+ </a:t>
            </a:r>
            <a:r>
              <a:rPr lang="es" sz="2800" i="1">
                <a:latin typeface="Times New Roman"/>
                <a:ea typeface="Times New Roman"/>
                <a:cs typeface="Times New Roman"/>
                <a:sym typeface="Times New Roman"/>
              </a:rPr>
              <a:t>3º Primaria</a:t>
            </a:r>
            <a:endParaRPr sz="2800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i="1">
                <a:latin typeface="Times New Roman"/>
                <a:ea typeface="Times New Roman"/>
                <a:cs typeface="Times New Roman"/>
                <a:sym typeface="Times New Roman"/>
              </a:rPr>
              <a:t>Erasmus</a:t>
            </a:r>
            <a:r>
              <a:rPr lang="es" sz="2800" b="1" i="1"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lang="es" sz="2800" i="1">
                <a:latin typeface="Times New Roman"/>
                <a:ea typeface="Times New Roman"/>
                <a:cs typeface="Times New Roman"/>
                <a:sym typeface="Times New Roman"/>
              </a:rPr>
              <a:t> Activities 3rd Primary</a:t>
            </a:r>
            <a:endParaRPr sz="2800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1928797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8275" y="531001"/>
            <a:ext cx="1683176" cy="224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30919" y="1198313"/>
            <a:ext cx="2060156" cy="274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0550" y="0"/>
            <a:ext cx="1732005" cy="230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09076" y="2410451"/>
            <a:ext cx="1928801" cy="257172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2"/>
          <p:cNvSpPr txBox="1"/>
          <p:nvPr/>
        </p:nvSpPr>
        <p:spPr>
          <a:xfrm>
            <a:off x="4617100" y="368725"/>
            <a:ext cx="1087800" cy="723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500">
                <a:latin typeface="Lobster"/>
                <a:ea typeface="Lobster"/>
                <a:cs typeface="Lobster"/>
                <a:sym typeface="Lobster"/>
              </a:rPr>
              <a:t>3º C</a:t>
            </a:r>
            <a:endParaRPr sz="35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21" name="Google Shape;121;p22"/>
          <p:cNvSpPr txBox="1"/>
          <p:nvPr/>
        </p:nvSpPr>
        <p:spPr>
          <a:xfrm>
            <a:off x="6450550" y="4162775"/>
            <a:ext cx="2994900" cy="92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latin typeface="Lobster"/>
                <a:ea typeface="Lobster"/>
                <a:cs typeface="Lobster"/>
                <a:sym typeface="Lobster"/>
              </a:rPr>
              <a:t>Construimos nuestro molino de viento</a:t>
            </a:r>
            <a:endParaRPr sz="24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22" name="Google Shape;122;p22"/>
          <p:cNvSpPr txBox="1"/>
          <p:nvPr/>
        </p:nvSpPr>
        <p:spPr>
          <a:xfrm>
            <a:off x="2766675" y="4001075"/>
            <a:ext cx="40464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300">
                <a:solidFill>
                  <a:srgbClr val="FFFF00"/>
                </a:solidFill>
                <a:latin typeface="Nunito Black"/>
                <a:ea typeface="Nunito Black"/>
                <a:cs typeface="Nunito Black"/>
                <a:sym typeface="Nunito Black"/>
              </a:rPr>
              <a:t>We are crafting windmills to learn about wind energy...</a:t>
            </a:r>
            <a:endParaRPr sz="2300">
              <a:solidFill>
                <a:srgbClr val="FFFF00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2300" y="1954576"/>
            <a:ext cx="2391702" cy="318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4889" y="1355019"/>
            <a:ext cx="2186926" cy="2915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06125" y="636634"/>
            <a:ext cx="2017686" cy="2690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2060148" cy="274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8300" y="125776"/>
            <a:ext cx="2428550" cy="3238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4788" y="1511701"/>
            <a:ext cx="2540425" cy="3387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3001702" cy="2251277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4"/>
          <p:cNvSpPr txBox="1"/>
          <p:nvPr/>
        </p:nvSpPr>
        <p:spPr>
          <a:xfrm>
            <a:off x="3506700" y="125775"/>
            <a:ext cx="2428500" cy="129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latin typeface="Lobster"/>
                <a:ea typeface="Lobster"/>
                <a:cs typeface="Lobster"/>
                <a:sym typeface="Lobster"/>
              </a:rPr>
              <a:t>Colaboramos en el reciclaje de plásticos.</a:t>
            </a:r>
            <a:endParaRPr sz="24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39" name="Google Shape;139;p24"/>
          <p:cNvSpPr txBox="1"/>
          <p:nvPr/>
        </p:nvSpPr>
        <p:spPr>
          <a:xfrm>
            <a:off x="6034600" y="3234900"/>
            <a:ext cx="27807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>
                <a:solidFill>
                  <a:srgbClr val="FFFF00"/>
                </a:solidFill>
                <a:uFill>
                  <a:noFill/>
                </a:uFill>
                <a:latin typeface="Nunito Black"/>
                <a:ea typeface="Nunito Black"/>
                <a:cs typeface="Nunito Black"/>
                <a:sym typeface="Nunito Black"/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We</a:t>
            </a:r>
            <a:r>
              <a:rPr lang="es" sz="2800">
                <a:solidFill>
                  <a:srgbClr val="FFFF00"/>
                </a:solidFill>
                <a:latin typeface="Nunito Black"/>
                <a:ea typeface="Nunito Black"/>
                <a:cs typeface="Nunito Black"/>
                <a:sym typeface="Nunito Black"/>
              </a:rPr>
              <a:t> </a:t>
            </a:r>
            <a:r>
              <a:rPr lang="es" sz="2800">
                <a:solidFill>
                  <a:srgbClr val="FFFF00"/>
                </a:solidFill>
                <a:uFill>
                  <a:noFill/>
                </a:uFill>
                <a:latin typeface="Nunito Black"/>
                <a:ea typeface="Nunito Black"/>
                <a:cs typeface="Nunito Black"/>
                <a:sym typeface="Nunito Black"/>
                <a:hlinkClick r:id="rId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collaborate</a:t>
            </a:r>
            <a:r>
              <a:rPr lang="es" sz="2800">
                <a:solidFill>
                  <a:srgbClr val="FFFF00"/>
                </a:solidFill>
                <a:latin typeface="Nunito Black"/>
                <a:ea typeface="Nunito Black"/>
                <a:cs typeface="Nunito Black"/>
                <a:sym typeface="Nunito Black"/>
              </a:rPr>
              <a:t> </a:t>
            </a:r>
            <a:r>
              <a:rPr lang="es" sz="2800">
                <a:solidFill>
                  <a:srgbClr val="FFFF00"/>
                </a:solidFill>
                <a:uFill>
                  <a:noFill/>
                </a:uFill>
                <a:latin typeface="Nunito Black"/>
                <a:ea typeface="Nunito Black"/>
                <a:cs typeface="Nunito Black"/>
                <a:sym typeface="Nunito Black"/>
                <a:hlinkClick r:id="rId8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in</a:t>
            </a:r>
            <a:r>
              <a:rPr lang="es" sz="2800">
                <a:solidFill>
                  <a:srgbClr val="FFFF00"/>
                </a:solidFill>
                <a:latin typeface="Nunito Black"/>
                <a:ea typeface="Nunito Black"/>
                <a:cs typeface="Nunito Black"/>
                <a:sym typeface="Nunito Black"/>
              </a:rPr>
              <a:t> </a:t>
            </a:r>
            <a:r>
              <a:rPr lang="es" sz="2800">
                <a:solidFill>
                  <a:srgbClr val="FFFF00"/>
                </a:solidFill>
                <a:uFill>
                  <a:noFill/>
                </a:uFill>
                <a:latin typeface="Nunito Black"/>
                <a:ea typeface="Nunito Black"/>
                <a:cs typeface="Nunito Black"/>
                <a:sym typeface="Nunito Black"/>
                <a:hlinkClick r:id="rId9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the</a:t>
            </a:r>
            <a:r>
              <a:rPr lang="es" sz="2800">
                <a:solidFill>
                  <a:srgbClr val="FFFF00"/>
                </a:solidFill>
                <a:latin typeface="Nunito Black"/>
                <a:ea typeface="Nunito Black"/>
                <a:cs typeface="Nunito Black"/>
                <a:sym typeface="Nunito Black"/>
              </a:rPr>
              <a:t> </a:t>
            </a:r>
            <a:r>
              <a:rPr lang="es" sz="2800">
                <a:solidFill>
                  <a:srgbClr val="FFFF00"/>
                </a:solidFill>
                <a:uFill>
                  <a:noFill/>
                </a:uFill>
                <a:latin typeface="Nunito Black"/>
                <a:ea typeface="Nunito Black"/>
                <a:cs typeface="Nunito Black"/>
                <a:sym typeface="Nunito Black"/>
                <a:hlinkClick r:id="rId10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recycling</a:t>
            </a:r>
            <a:r>
              <a:rPr lang="es" sz="2800">
                <a:solidFill>
                  <a:srgbClr val="FFFF00"/>
                </a:solidFill>
                <a:latin typeface="Nunito Black"/>
                <a:ea typeface="Nunito Black"/>
                <a:cs typeface="Nunito Black"/>
                <a:sym typeface="Nunito Black"/>
              </a:rPr>
              <a:t> </a:t>
            </a:r>
            <a:r>
              <a:rPr lang="es" sz="2800">
                <a:solidFill>
                  <a:srgbClr val="FFFF00"/>
                </a:solidFill>
                <a:uFill>
                  <a:noFill/>
                </a:uFill>
                <a:latin typeface="Nunito Black"/>
                <a:ea typeface="Nunito Black"/>
                <a:cs typeface="Nunito Black"/>
                <a:sym typeface="Nunito Black"/>
                <a:hlinkClick r:id="rId11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of</a:t>
            </a:r>
            <a:r>
              <a:rPr lang="es" sz="2800">
                <a:solidFill>
                  <a:srgbClr val="FFFF00"/>
                </a:solidFill>
                <a:latin typeface="Nunito Black"/>
                <a:ea typeface="Nunito Black"/>
                <a:cs typeface="Nunito Black"/>
                <a:sym typeface="Nunito Black"/>
              </a:rPr>
              <a:t> plastics</a:t>
            </a:r>
            <a:endParaRPr sz="2700">
              <a:solidFill>
                <a:srgbClr val="FFFF00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6125" y="434975"/>
            <a:ext cx="3205202" cy="4273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5925" y="434963"/>
            <a:ext cx="3205202" cy="4273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 txBox="1"/>
          <p:nvPr/>
        </p:nvSpPr>
        <p:spPr>
          <a:xfrm>
            <a:off x="3664050" y="287600"/>
            <a:ext cx="1815900" cy="7233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500">
                <a:latin typeface="Lobster"/>
                <a:ea typeface="Lobster"/>
                <a:cs typeface="Lobster"/>
                <a:sym typeface="Lobster"/>
              </a:rPr>
              <a:t>3º D</a:t>
            </a:r>
            <a:endParaRPr sz="35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51" name="Google Shape;151;p26"/>
          <p:cNvPicPr preferRelativeResize="0"/>
          <p:nvPr/>
        </p:nvPicPr>
        <p:blipFill rotWithShape="1">
          <a:blip r:embed="rId3">
            <a:alphaModFix/>
          </a:blip>
          <a:srcRect t="15096" b="11048"/>
          <a:stretch/>
        </p:blipFill>
        <p:spPr>
          <a:xfrm>
            <a:off x="4910518" y="1299800"/>
            <a:ext cx="3317057" cy="326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6"/>
          <p:cNvPicPr preferRelativeResize="0"/>
          <p:nvPr/>
        </p:nvPicPr>
        <p:blipFill rotWithShape="1">
          <a:blip r:embed="rId4">
            <a:alphaModFix/>
          </a:blip>
          <a:srcRect b="12380"/>
          <a:stretch/>
        </p:blipFill>
        <p:spPr>
          <a:xfrm>
            <a:off x="1421100" y="1299800"/>
            <a:ext cx="2795850" cy="3266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7"/>
          <p:cNvPicPr preferRelativeResize="0"/>
          <p:nvPr/>
        </p:nvPicPr>
        <p:blipFill rotWithShape="1">
          <a:blip r:embed="rId3">
            <a:alphaModFix/>
          </a:blip>
          <a:srcRect b="7355"/>
          <a:stretch/>
        </p:blipFill>
        <p:spPr>
          <a:xfrm>
            <a:off x="499600" y="459574"/>
            <a:ext cx="3419950" cy="4224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7"/>
          <p:cNvPicPr preferRelativeResize="0"/>
          <p:nvPr/>
        </p:nvPicPr>
        <p:blipFill rotWithShape="1">
          <a:blip r:embed="rId4">
            <a:alphaModFix/>
          </a:blip>
          <a:srcRect b="8441"/>
          <a:stretch/>
        </p:blipFill>
        <p:spPr>
          <a:xfrm>
            <a:off x="5025526" y="459550"/>
            <a:ext cx="3460504" cy="4224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8"/>
          <p:cNvPicPr preferRelativeResize="0"/>
          <p:nvPr/>
        </p:nvPicPr>
        <p:blipFill rotWithShape="1">
          <a:blip r:embed="rId3">
            <a:alphaModFix/>
          </a:blip>
          <a:srcRect t="1010" b="-1010"/>
          <a:stretch/>
        </p:blipFill>
        <p:spPr>
          <a:xfrm>
            <a:off x="4740225" y="279124"/>
            <a:ext cx="3438950" cy="4585252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8"/>
          <p:cNvSpPr txBox="1"/>
          <p:nvPr/>
        </p:nvSpPr>
        <p:spPr>
          <a:xfrm>
            <a:off x="108300" y="794100"/>
            <a:ext cx="4463700" cy="61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>
                <a:latin typeface="Lobster"/>
                <a:ea typeface="Lobster"/>
                <a:cs typeface="Lobster"/>
                <a:sym typeface="Lobster"/>
              </a:rPr>
              <a:t>¡NOSOTROS RECICLAMOS!</a:t>
            </a:r>
            <a:endParaRPr sz="28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65" name="Google Shape;165;p28"/>
          <p:cNvSpPr txBox="1"/>
          <p:nvPr/>
        </p:nvSpPr>
        <p:spPr>
          <a:xfrm>
            <a:off x="757200" y="1553675"/>
            <a:ext cx="3165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200">
                <a:solidFill>
                  <a:srgbClr val="00FF00"/>
                </a:solidFill>
                <a:uFill>
                  <a:noFill/>
                </a:uFill>
                <a:latin typeface="Nunito Black"/>
                <a:ea typeface="Nunito Black"/>
                <a:cs typeface="Nunito Black"/>
                <a:sym typeface="Nunito Black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We</a:t>
            </a:r>
            <a:r>
              <a:rPr lang="es" sz="4200">
                <a:solidFill>
                  <a:srgbClr val="00FF00"/>
                </a:solidFill>
                <a:latin typeface="Nunito Black"/>
                <a:ea typeface="Nunito Black"/>
                <a:cs typeface="Nunito Black"/>
                <a:sym typeface="Nunito Black"/>
              </a:rPr>
              <a:t> </a:t>
            </a:r>
            <a:r>
              <a:rPr lang="es" sz="4200">
                <a:solidFill>
                  <a:srgbClr val="00FF00"/>
                </a:solidFill>
                <a:uFill>
                  <a:noFill/>
                </a:uFill>
                <a:latin typeface="Nunito Black"/>
                <a:ea typeface="Nunito Black"/>
                <a:cs typeface="Nunito Black"/>
                <a:sym typeface="Nunito Black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recycle</a:t>
            </a:r>
            <a:r>
              <a:rPr lang="es" sz="4200">
                <a:solidFill>
                  <a:srgbClr val="00FF00"/>
                </a:solidFill>
                <a:latin typeface="Nunito Black"/>
                <a:ea typeface="Nunito Black"/>
                <a:cs typeface="Nunito Black"/>
                <a:sym typeface="Nunito Black"/>
              </a:rPr>
              <a:t>!</a:t>
            </a:r>
            <a:endParaRPr sz="4200">
              <a:solidFill>
                <a:srgbClr val="00FF00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185150" y="355475"/>
            <a:ext cx="1815900" cy="7233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500">
                <a:latin typeface="Lobster"/>
                <a:ea typeface="Lobster"/>
                <a:cs typeface="Lobster"/>
                <a:sym typeface="Lobster"/>
              </a:rPr>
              <a:t>3º A</a:t>
            </a:r>
            <a:endParaRPr sz="35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3430975" y="3925850"/>
            <a:ext cx="46851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rgbClr val="4A86E8"/>
                </a:solidFill>
                <a:uFill>
                  <a:noFill/>
                </a:uFill>
                <a:latin typeface="Nunito Black"/>
                <a:ea typeface="Nunito Black"/>
                <a:cs typeface="Nunito Black"/>
                <a:sym typeface="Nunito Black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We</a:t>
            </a:r>
            <a:r>
              <a:rPr lang="es" sz="2500">
                <a:solidFill>
                  <a:srgbClr val="4A86E8"/>
                </a:solidFill>
                <a:latin typeface="Nunito Black"/>
                <a:ea typeface="Nunito Black"/>
                <a:cs typeface="Nunito Black"/>
                <a:sym typeface="Nunito Black"/>
              </a:rPr>
              <a:t> </a:t>
            </a:r>
            <a:r>
              <a:rPr lang="es" sz="2500">
                <a:solidFill>
                  <a:srgbClr val="4A86E8"/>
                </a:solidFill>
                <a:uFill>
                  <a:noFill/>
                </a:uFill>
                <a:latin typeface="Nunito Black"/>
                <a:ea typeface="Nunito Black"/>
                <a:cs typeface="Nunito Black"/>
                <a:sym typeface="Nunito Black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are</a:t>
            </a:r>
            <a:r>
              <a:rPr lang="es" sz="2500">
                <a:solidFill>
                  <a:srgbClr val="4A86E8"/>
                </a:solidFill>
                <a:latin typeface="Nunito Black"/>
                <a:ea typeface="Nunito Black"/>
                <a:cs typeface="Nunito Black"/>
                <a:sym typeface="Nunito Black"/>
              </a:rPr>
              <a:t> </a:t>
            </a:r>
            <a:r>
              <a:rPr lang="es" sz="2500">
                <a:solidFill>
                  <a:srgbClr val="4A86E8"/>
                </a:solidFill>
                <a:uFill>
                  <a:noFill/>
                </a:uFill>
                <a:latin typeface="Nunito Black"/>
                <a:ea typeface="Nunito Black"/>
                <a:cs typeface="Nunito Black"/>
                <a:sym typeface="Nunito Black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very</a:t>
            </a:r>
            <a:r>
              <a:rPr lang="es" sz="2500">
                <a:solidFill>
                  <a:srgbClr val="4A86E8"/>
                </a:solidFill>
                <a:latin typeface="Nunito Black"/>
                <a:ea typeface="Nunito Black"/>
                <a:cs typeface="Nunito Black"/>
                <a:sym typeface="Nunito Black"/>
              </a:rPr>
              <a:t> </a:t>
            </a:r>
            <a:r>
              <a:rPr lang="es" sz="2500">
                <a:solidFill>
                  <a:srgbClr val="4A86E8"/>
                </a:solidFill>
                <a:uFill>
                  <a:noFill/>
                </a:uFill>
                <a:latin typeface="Nunito Black"/>
                <a:ea typeface="Nunito Black"/>
                <a:cs typeface="Nunito Black"/>
                <a:sym typeface="Nunito Black"/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concerned</a:t>
            </a:r>
            <a:r>
              <a:rPr lang="es" sz="2500">
                <a:solidFill>
                  <a:srgbClr val="4A86E8"/>
                </a:solidFill>
                <a:latin typeface="Nunito Black"/>
                <a:ea typeface="Nunito Black"/>
                <a:cs typeface="Nunito Black"/>
                <a:sym typeface="Nunito Black"/>
              </a:rPr>
              <a:t> </a:t>
            </a:r>
            <a:r>
              <a:rPr lang="es" sz="2500">
                <a:solidFill>
                  <a:srgbClr val="4A86E8"/>
                </a:solidFill>
                <a:uFill>
                  <a:noFill/>
                </a:uFill>
                <a:latin typeface="Nunito Black"/>
                <a:ea typeface="Nunito Black"/>
                <a:cs typeface="Nunito Black"/>
                <a:sym typeface="Nunito Black"/>
                <a:hlinkClick r:id="rId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about</a:t>
            </a:r>
            <a:r>
              <a:rPr lang="es" sz="2500">
                <a:solidFill>
                  <a:srgbClr val="4A86E8"/>
                </a:solidFill>
                <a:latin typeface="Nunito Black"/>
                <a:ea typeface="Nunito Black"/>
                <a:cs typeface="Nunito Black"/>
                <a:sym typeface="Nunito Black"/>
              </a:rPr>
              <a:t> taking </a:t>
            </a:r>
            <a:r>
              <a:rPr lang="es" sz="2500">
                <a:solidFill>
                  <a:srgbClr val="4A86E8"/>
                </a:solidFill>
                <a:uFill>
                  <a:noFill/>
                </a:uFill>
                <a:latin typeface="Nunito Black"/>
                <a:ea typeface="Nunito Black"/>
                <a:cs typeface="Nunito Black"/>
                <a:sym typeface="Nunito Black"/>
                <a:hlinkClick r:id="rId8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care</a:t>
            </a:r>
            <a:r>
              <a:rPr lang="es" sz="2500">
                <a:solidFill>
                  <a:srgbClr val="4A86E8"/>
                </a:solidFill>
                <a:latin typeface="Nunito Black"/>
                <a:ea typeface="Nunito Black"/>
                <a:cs typeface="Nunito Black"/>
                <a:sym typeface="Nunito Black"/>
              </a:rPr>
              <a:t> </a:t>
            </a:r>
            <a:r>
              <a:rPr lang="es" sz="2500">
                <a:solidFill>
                  <a:srgbClr val="4A86E8"/>
                </a:solidFill>
                <a:uFill>
                  <a:noFill/>
                </a:uFill>
                <a:latin typeface="Nunito Black"/>
                <a:ea typeface="Nunito Black"/>
                <a:cs typeface="Nunito Black"/>
                <a:sym typeface="Nunito Black"/>
                <a:hlinkClick r:id="rId9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of</a:t>
            </a:r>
            <a:r>
              <a:rPr lang="es" sz="2500">
                <a:solidFill>
                  <a:srgbClr val="4A86E8"/>
                </a:solidFill>
                <a:latin typeface="Nunito Black"/>
                <a:ea typeface="Nunito Black"/>
                <a:cs typeface="Nunito Black"/>
                <a:sym typeface="Nunito Black"/>
              </a:rPr>
              <a:t> </a:t>
            </a:r>
            <a:r>
              <a:rPr lang="es" sz="2500">
                <a:solidFill>
                  <a:srgbClr val="4A86E8"/>
                </a:solidFill>
                <a:uFill>
                  <a:noFill/>
                </a:uFill>
                <a:latin typeface="Nunito Black"/>
                <a:ea typeface="Nunito Black"/>
                <a:cs typeface="Nunito Black"/>
                <a:sym typeface="Nunito Black"/>
                <a:hlinkClick r:id="rId10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our</a:t>
            </a:r>
            <a:r>
              <a:rPr lang="es" sz="2500">
                <a:solidFill>
                  <a:srgbClr val="4A86E8"/>
                </a:solidFill>
                <a:latin typeface="Nunito Black"/>
                <a:ea typeface="Nunito Black"/>
                <a:cs typeface="Nunito Black"/>
                <a:sym typeface="Nunito Black"/>
              </a:rPr>
              <a:t> </a:t>
            </a:r>
            <a:r>
              <a:rPr lang="es" sz="2500">
                <a:solidFill>
                  <a:srgbClr val="4A86E8"/>
                </a:solidFill>
                <a:uFill>
                  <a:noFill/>
                </a:uFill>
                <a:latin typeface="Nunito Black"/>
                <a:ea typeface="Nunito Black"/>
                <a:cs typeface="Nunito Black"/>
                <a:sym typeface="Nunito Black"/>
                <a:hlinkClick r:id="rId11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planet</a:t>
            </a:r>
            <a:r>
              <a:rPr lang="es" sz="2500">
                <a:solidFill>
                  <a:srgbClr val="4A86E8"/>
                </a:solidFill>
                <a:latin typeface="Nunito Black"/>
                <a:ea typeface="Nunito Black"/>
                <a:cs typeface="Nunito Black"/>
                <a:sym typeface="Nunito Black"/>
              </a:rPr>
              <a:t> ...</a:t>
            </a:r>
            <a:endParaRPr sz="2500">
              <a:solidFill>
                <a:srgbClr val="4A86E8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556713" y="439925"/>
            <a:ext cx="4433628" cy="3325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subTitle" idx="1"/>
          </p:nvPr>
        </p:nvSpPr>
        <p:spPr>
          <a:xfrm>
            <a:off x="311700" y="339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>
                <a:latin typeface="Nunito"/>
                <a:ea typeface="Nunito"/>
                <a:cs typeface="Nunito"/>
                <a:sym typeface="Nunito"/>
              </a:rPr>
              <a:t>In Spain 4,5 tons of paper and cardboard are recycled.</a:t>
            </a:r>
            <a:endParaRPr sz="24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1"/>
          </p:nvPr>
        </p:nvSpPr>
        <p:spPr>
          <a:xfrm>
            <a:off x="805050" y="930400"/>
            <a:ext cx="7533900" cy="6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s" sz="2420" b="1">
                <a:latin typeface="Nunito"/>
                <a:ea typeface="Nunito"/>
                <a:cs typeface="Nunito"/>
                <a:sym typeface="Nunito"/>
              </a:rPr>
              <a:t>20% of the waste are recycled in blue containers.</a:t>
            </a:r>
            <a:endParaRPr sz="2420" b="1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375" y="1714150"/>
            <a:ext cx="3869228" cy="2901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2350" y="1714150"/>
            <a:ext cx="3869228" cy="2901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subTitle" idx="1"/>
          </p:nvPr>
        </p:nvSpPr>
        <p:spPr>
          <a:xfrm>
            <a:off x="311700" y="2316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Nunito"/>
                <a:ea typeface="Nunito"/>
                <a:cs typeface="Nunito"/>
                <a:sym typeface="Nunito"/>
              </a:rPr>
              <a:t>We have built an airplane powered by a renewable source of energy: The solar light.</a:t>
            </a:r>
            <a:endParaRPr b="1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283" y="1343450"/>
            <a:ext cx="3910092" cy="2932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 rotWithShape="1">
          <a:blip r:embed="rId4">
            <a:alphaModFix/>
          </a:blip>
          <a:srcRect t="13800" r="8408"/>
          <a:stretch/>
        </p:blipFill>
        <p:spPr>
          <a:xfrm>
            <a:off x="4736250" y="1343450"/>
            <a:ext cx="4154875" cy="2932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subTitle" idx="1"/>
          </p:nvPr>
        </p:nvSpPr>
        <p:spPr>
          <a:xfrm>
            <a:off x="311700" y="147200"/>
            <a:ext cx="8520600" cy="9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s" sz="2297" b="1">
                <a:latin typeface="Nunito"/>
                <a:ea typeface="Nunito"/>
                <a:cs typeface="Nunito"/>
                <a:sym typeface="Nunito"/>
              </a:rPr>
              <a:t>CEIP Mediterráneo holds a recycling project. In every class we have boxes in order to</a:t>
            </a:r>
            <a:r>
              <a:rPr lang="es" sz="2390" b="1">
                <a:latin typeface="Nunito"/>
                <a:ea typeface="Nunito"/>
                <a:cs typeface="Nunito"/>
                <a:sym typeface="Nunito"/>
              </a:rPr>
              <a:t> recycle paper and cardboard, plastic and other waste.</a:t>
            </a:r>
            <a:endParaRPr sz="2390" b="1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3600" y="1143800"/>
            <a:ext cx="5136798" cy="3852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subTitle" idx="1"/>
          </p:nvPr>
        </p:nvSpPr>
        <p:spPr>
          <a:xfrm>
            <a:off x="311700" y="0"/>
            <a:ext cx="85206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700" b="1">
                <a:latin typeface="Nunito"/>
                <a:ea typeface="Nunito"/>
                <a:cs typeface="Nunito"/>
                <a:sym typeface="Nunito"/>
              </a:rPr>
              <a:t>Recycle  Reuse  Reduce</a:t>
            </a:r>
            <a:endParaRPr sz="2700" b="1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89" name="Google Shape;89;p18"/>
          <p:cNvPicPr preferRelativeResize="0"/>
          <p:nvPr/>
        </p:nvPicPr>
        <p:blipFill rotWithShape="1">
          <a:blip r:embed="rId3">
            <a:alphaModFix/>
          </a:blip>
          <a:srcRect l="2145" t="3892" r="7315"/>
          <a:stretch/>
        </p:blipFill>
        <p:spPr>
          <a:xfrm>
            <a:off x="3622375" y="841925"/>
            <a:ext cx="4825125" cy="3841327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8"/>
          <p:cNvSpPr txBox="1"/>
          <p:nvPr/>
        </p:nvSpPr>
        <p:spPr>
          <a:xfrm>
            <a:off x="240550" y="1330100"/>
            <a:ext cx="31131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>
                <a:latin typeface="Lora"/>
                <a:ea typeface="Lora"/>
                <a:cs typeface="Lora"/>
                <a:sym typeface="Lora"/>
              </a:rPr>
              <a:t>Reuse is helping...</a:t>
            </a:r>
            <a:endParaRPr sz="26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/>
          <p:nvPr/>
        </p:nvSpPr>
        <p:spPr>
          <a:xfrm>
            <a:off x="7135850" y="189075"/>
            <a:ext cx="1815900" cy="7233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500">
                <a:latin typeface="Lobster"/>
                <a:ea typeface="Lobster"/>
                <a:cs typeface="Lobster"/>
                <a:sym typeface="Lobster"/>
              </a:rPr>
              <a:t>3º B</a:t>
            </a:r>
            <a:endParaRPr sz="35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96" name="Google Shape;96;p19"/>
          <p:cNvPicPr preferRelativeResize="0"/>
          <p:nvPr/>
        </p:nvPicPr>
        <p:blipFill rotWithShape="1">
          <a:blip r:embed="rId3">
            <a:alphaModFix/>
          </a:blip>
          <a:srcRect l="18986" r="2716" b="20603"/>
          <a:stretch/>
        </p:blipFill>
        <p:spPr>
          <a:xfrm>
            <a:off x="3738113" y="1523250"/>
            <a:ext cx="4246175" cy="3099126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9"/>
          <p:cNvSpPr txBox="1"/>
          <p:nvPr/>
        </p:nvSpPr>
        <p:spPr>
          <a:xfrm>
            <a:off x="364425" y="450850"/>
            <a:ext cx="2454000" cy="20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100">
                <a:solidFill>
                  <a:srgbClr val="FF0000"/>
                </a:solidFill>
                <a:latin typeface="Nunito Black"/>
                <a:ea typeface="Nunito Black"/>
                <a:cs typeface="Nunito Black"/>
                <a:sym typeface="Nunito Black"/>
              </a:rPr>
              <a:t>This is o</a:t>
            </a:r>
            <a:r>
              <a:rPr lang="es" sz="4100">
                <a:solidFill>
                  <a:srgbClr val="FF0000"/>
                </a:solidFill>
                <a:uFill>
                  <a:noFill/>
                </a:uFill>
                <a:latin typeface="Nunito Black"/>
                <a:ea typeface="Nunito Black"/>
                <a:cs typeface="Nunito Black"/>
                <a:sym typeface="Nunito Black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ur</a:t>
            </a:r>
            <a:r>
              <a:rPr lang="es" sz="4100">
                <a:solidFill>
                  <a:srgbClr val="FF0000"/>
                </a:solidFill>
                <a:latin typeface="Nunito Black"/>
                <a:ea typeface="Nunito Black"/>
                <a:cs typeface="Nunito Black"/>
                <a:sym typeface="Nunito Black"/>
              </a:rPr>
              <a:t> </a:t>
            </a:r>
            <a:r>
              <a:rPr lang="es" sz="4100">
                <a:solidFill>
                  <a:srgbClr val="FF0000"/>
                </a:solidFill>
                <a:uFill>
                  <a:noFill/>
                </a:uFill>
                <a:latin typeface="Nunito Black"/>
                <a:ea typeface="Nunito Black"/>
                <a:cs typeface="Nunito Black"/>
                <a:sym typeface="Nunito Black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class</a:t>
            </a:r>
            <a:r>
              <a:rPr lang="es" sz="4100">
                <a:solidFill>
                  <a:srgbClr val="FF0000"/>
                </a:solidFill>
                <a:latin typeface="Nunito Black"/>
                <a:ea typeface="Nunito Black"/>
                <a:cs typeface="Nunito Black"/>
                <a:sym typeface="Nunito Black"/>
              </a:rPr>
              <a:t> </a:t>
            </a:r>
            <a:r>
              <a:rPr lang="es" sz="4100">
                <a:solidFill>
                  <a:srgbClr val="FF0000"/>
                </a:solidFill>
                <a:uFill>
                  <a:noFill/>
                </a:uFill>
                <a:latin typeface="Nunito Black"/>
                <a:ea typeface="Nunito Black"/>
                <a:cs typeface="Nunito Black"/>
                <a:sym typeface="Nunito Black"/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slogan</a:t>
            </a:r>
            <a:r>
              <a:rPr lang="es" sz="4100" b="1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sz="4000" b="1">
              <a:solidFill>
                <a:srgbClr val="FF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0"/>
          <p:cNvPicPr preferRelativeResize="0"/>
          <p:nvPr/>
        </p:nvPicPr>
        <p:blipFill rotWithShape="1">
          <a:blip r:embed="rId3">
            <a:alphaModFix/>
          </a:blip>
          <a:srcRect t="7604" b="7900"/>
          <a:stretch/>
        </p:blipFill>
        <p:spPr>
          <a:xfrm>
            <a:off x="6314601" y="687700"/>
            <a:ext cx="2631825" cy="296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0"/>
          <p:cNvPicPr preferRelativeResize="0"/>
          <p:nvPr/>
        </p:nvPicPr>
        <p:blipFill rotWithShape="1">
          <a:blip r:embed="rId4">
            <a:alphaModFix/>
          </a:blip>
          <a:srcRect t="10835" b="8603"/>
          <a:stretch/>
        </p:blipFill>
        <p:spPr>
          <a:xfrm>
            <a:off x="3221725" y="687700"/>
            <a:ext cx="2760545" cy="296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0"/>
          <p:cNvPicPr preferRelativeResize="0"/>
          <p:nvPr/>
        </p:nvPicPr>
        <p:blipFill rotWithShape="1">
          <a:blip r:embed="rId5">
            <a:alphaModFix/>
          </a:blip>
          <a:srcRect t="5760" b="10396"/>
          <a:stretch/>
        </p:blipFill>
        <p:spPr>
          <a:xfrm>
            <a:off x="190000" y="654175"/>
            <a:ext cx="2699401" cy="3017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8625" y="499575"/>
            <a:ext cx="2950476" cy="3933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8250" y="499562"/>
            <a:ext cx="2950476" cy="3933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</Words>
  <Application>Microsoft Office PowerPoint</Application>
  <PresentationFormat>Presentación en pantalla (16:9)</PresentationFormat>
  <Paragraphs>21</Paragraphs>
  <Slides>16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5" baseType="lpstr">
      <vt:lpstr>Times New Roman</vt:lpstr>
      <vt:lpstr>Dancing Script</vt:lpstr>
      <vt:lpstr>Nunito</vt:lpstr>
      <vt:lpstr>Lobster</vt:lpstr>
      <vt:lpstr>Arial</vt:lpstr>
      <vt:lpstr>Nunito Black</vt:lpstr>
      <vt:lpstr>Oswald</vt:lpstr>
      <vt:lpstr>Lora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Ana Albaladejo</cp:lastModifiedBy>
  <cp:revision>1</cp:revision>
  <dcterms:modified xsi:type="dcterms:W3CDTF">2021-02-04T13:37:34Z</dcterms:modified>
</cp:coreProperties>
</file>