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Economica"/>
      <p:regular r:id="rId20"/>
      <p:bold r:id="rId21"/>
      <p:italic r:id="rId22"/>
      <p:boldItalic r:id="rId23"/>
    </p:embeddedFont>
    <p:embeddedFont>
      <p:font typeface="Source Code Pro"/>
      <p:regular r:id="rId24"/>
      <p:bold r:id="rId25"/>
    </p:embeddedFont>
    <p:embeddedFont>
      <p:font typeface="Oswald"/>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Economica-regular.fntdata"/><Relationship Id="rId22" Type="http://schemas.openxmlformats.org/officeDocument/2006/relationships/font" Target="fonts/Economica-italic.fntdata"/><Relationship Id="rId21" Type="http://schemas.openxmlformats.org/officeDocument/2006/relationships/font" Target="fonts/Economica-bold.fntdata"/><Relationship Id="rId24" Type="http://schemas.openxmlformats.org/officeDocument/2006/relationships/font" Target="fonts/SourceCodePro-regular.fntdata"/><Relationship Id="rId23" Type="http://schemas.openxmlformats.org/officeDocument/2006/relationships/font" Target="fonts/Economica-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swald-regular.fntdata"/><Relationship Id="rId25" Type="http://schemas.openxmlformats.org/officeDocument/2006/relationships/font" Target="fonts/SourceCodePro-bold.fntdata"/><Relationship Id="rId27"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572fae3b1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572fae3b1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572fae3b1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572fae3b1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572fae3b1e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572fae3b1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59dc8d71c6_3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59dc8d71c6_3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5b85b5625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5b85b5625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5708264852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5708264852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5708264852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5708264852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5708264852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5708264852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572f04fe1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572f04fe1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572f04fe1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572f04fe1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572f04fe1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572f04fe1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572f04fe18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572f04fe18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572fae3b1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572fae3b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5" y="0"/>
            <a:ext cx="9144000" cy="3124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411175" y="644300"/>
            <a:ext cx="8282400" cy="21090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13" name="Google Shape;13;p2"/>
          <p:cNvSpPr txBox="1"/>
          <p:nvPr>
            <p:ph idx="1" type="subTitle"/>
          </p:nvPr>
        </p:nvSpPr>
        <p:spPr>
          <a:xfrm>
            <a:off x="411175" y="3398250"/>
            <a:ext cx="8282400" cy="12606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cap="flat" cmpd="sng" w="28575">
            <a:solidFill>
              <a:schemeClr val="dk1"/>
            </a:solidFill>
            <a:prstDash val="lgDash"/>
            <a:round/>
            <a:headEnd len="sm" w="sm" type="none"/>
            <a:tailEnd len="sm" w="sm" type="none"/>
          </a:ln>
        </p:spPr>
      </p:cxnSp>
      <p:sp>
        <p:nvSpPr>
          <p:cNvPr id="53" name="Google Shape;5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Google Shape;54;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430800" y="1889700"/>
            <a:ext cx="8282400" cy="15165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1" name="Google Shape;21;p4"/>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6" name="Google Shape;26;p5"/>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7" name="Google Shape;27;p5"/>
          <p:cNvSpPr txBox="1"/>
          <p:nvPr>
            <p:ph idx="1" type="body"/>
          </p:nvPr>
        </p:nvSpPr>
        <p:spPr>
          <a:xfrm>
            <a:off x="311700" y="1468825"/>
            <a:ext cx="3999900" cy="3099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468825"/>
            <a:ext cx="3999900" cy="3099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3"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35" name="Google Shape;35;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Google Shape;36;p7"/>
          <p:cNvSpPr txBox="1"/>
          <p:nvPr>
            <p:ph idx="1" type="body"/>
          </p:nvPr>
        </p:nvSpPr>
        <p:spPr>
          <a:xfrm>
            <a:off x="311700" y="1618204"/>
            <a:ext cx="2808000" cy="29508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8" name="Shape 38"/>
        <p:cNvGrpSpPr/>
        <p:nvPr/>
      </p:nvGrpSpPr>
      <p:grpSpPr>
        <a:xfrm>
          <a:off x="0" y="0"/>
          <a:ext cx="0" cy="0"/>
          <a:chOff x="0" y="0"/>
          <a:chExt cx="0" cy="0"/>
        </a:xfrm>
      </p:grpSpPr>
      <p:sp>
        <p:nvSpPr>
          <p:cNvPr id="39" name="Google Shape;39;p8"/>
          <p:cNvSpPr txBox="1"/>
          <p:nvPr>
            <p:ph type="title"/>
          </p:nvPr>
        </p:nvSpPr>
        <p:spPr>
          <a:xfrm>
            <a:off x="490250" y="528900"/>
            <a:ext cx="5678100" cy="40857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1"/>
        </a:solidFill>
      </p:bgPr>
    </p:bg>
    <p:spTree>
      <p:nvGrpSpPr>
        <p:cNvPr id="4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577200" cy="0"/>
          </a:xfrm>
          <a:prstGeom prst="straightConnector1">
            <a:avLst/>
          </a:prstGeom>
          <a:noFill/>
          <a:ln cap="flat" cmpd="sng" w="19050">
            <a:solidFill>
              <a:schemeClr val="dk1"/>
            </a:solidFill>
            <a:prstDash val="lgDash"/>
            <a:round/>
            <a:headEnd len="sm" w="sm" type="none"/>
            <a:tailEnd len="sm" w="sm" type="none"/>
          </a:ln>
        </p:spPr>
      </p:cxnSp>
      <p:sp>
        <p:nvSpPr>
          <p:cNvPr id="44" name="Google Shape;44;p9"/>
          <p:cNvSpPr txBox="1"/>
          <p:nvPr>
            <p:ph type="title"/>
          </p:nvPr>
        </p:nvSpPr>
        <p:spPr>
          <a:xfrm>
            <a:off x="265500" y="1078750"/>
            <a:ext cx="4045200" cy="1789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p:txBody>
      </p:sp>
      <p:sp>
        <p:nvSpPr>
          <p:cNvPr id="45" name="Google Shape;45;p9"/>
          <p:cNvSpPr txBox="1"/>
          <p:nvPr>
            <p:ph idx="1" type="subTitle"/>
          </p:nvPr>
        </p:nvSpPr>
        <p:spPr>
          <a:xfrm>
            <a:off x="265500" y="29214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dern-writer">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7" name="Google Shape;7;p1"/>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hyperlink" Target="http://www.youtube.com/watch?v=cmVy_ZP8BQE" TargetMode="External"/><Relationship Id="rId5"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hyperlink" Target="http://www.youtube.com/watch?v=NxdBXtNcYgc" TargetMode="External"/><Relationship Id="rId5"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17.png"/><Relationship Id="rId6" Type="http://schemas.openxmlformats.org/officeDocument/2006/relationships/image" Target="../media/image3.png"/><Relationship Id="rId7"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hyperlink" Target="https://www.youtube.com/watch?v=DTe_PJ6Ubu8" TargetMode="Externa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9.png"/><Relationship Id="rId4" Type="http://schemas.openxmlformats.org/officeDocument/2006/relationships/hyperlink" Target="http://www.youtube.com/watch?v=njt667Jaxd0" TargetMode="External"/><Relationship Id="rId5"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2.png"/><Relationship Id="rId4" Type="http://schemas.openxmlformats.org/officeDocument/2006/relationships/hyperlink" Target="http://www.youtube.com/watch?v=iw2P0-syk1k" TargetMode="External"/><Relationship Id="rId5"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www.youtube.com/watch?v=pvlkYYdIBV0" TargetMode="Externa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www.youtube.com/watch?v=XPbsGHPm8ss"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hyperlink" Target="http://www.youtube.com/watch?v=RQEiY24c1Zc" TargetMode="External"/><Relationship Id="rId5"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3"/>
          <p:cNvSpPr txBox="1"/>
          <p:nvPr>
            <p:ph type="ctrTitle"/>
          </p:nvPr>
        </p:nvSpPr>
        <p:spPr>
          <a:xfrm>
            <a:off x="411175" y="644300"/>
            <a:ext cx="8282400" cy="210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s"/>
              <a:t>RECETAS TÍPICAS DE EXTREMADURA</a:t>
            </a:r>
            <a:endParaRPr/>
          </a:p>
        </p:txBody>
      </p:sp>
      <p:sp>
        <p:nvSpPr>
          <p:cNvPr id="63" name="Google Shape;63;p13"/>
          <p:cNvSpPr txBox="1"/>
          <p:nvPr>
            <p:ph idx="1" type="subTitle"/>
          </p:nvPr>
        </p:nvSpPr>
        <p:spPr>
          <a:xfrm>
            <a:off x="411175" y="3398250"/>
            <a:ext cx="8282400" cy="126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t>HECHO POR</a:t>
            </a:r>
            <a:r>
              <a:rPr lang="es" sz="3700"/>
              <a:t>: ARIADNA Y CLAUDIA</a:t>
            </a:r>
            <a:endParaRPr baseline="30000" sz="3700"/>
          </a:p>
        </p:txBody>
      </p:sp>
      <p:pic>
        <p:nvPicPr>
          <p:cNvPr id="64" name="Google Shape;64;p13"/>
          <p:cNvPicPr preferRelativeResize="0"/>
          <p:nvPr/>
        </p:nvPicPr>
        <p:blipFill>
          <a:blip r:embed="rId3">
            <a:alphaModFix/>
          </a:blip>
          <a:stretch>
            <a:fillRect/>
          </a:stretch>
        </p:blipFill>
        <p:spPr>
          <a:xfrm>
            <a:off x="6596950" y="570125"/>
            <a:ext cx="2547050" cy="2183175"/>
          </a:xfrm>
          <a:prstGeom prst="rect">
            <a:avLst/>
          </a:prstGeom>
          <a:noFill/>
          <a:ln>
            <a:noFill/>
          </a:ln>
        </p:spPr>
      </p:pic>
    </p:spTree>
  </p:cSld>
  <p:clrMapOvr>
    <a:masterClrMapping/>
  </p:clrMapOvr>
  <mc:AlternateContent>
    <mc:Choice Requires="p14">
      <p:transition spd="slow" p14:dur="3500">
        <p14:prism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2"/>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Queso</a:t>
            </a:r>
            <a:endParaRPr/>
          </a:p>
        </p:txBody>
      </p:sp>
      <p:sp>
        <p:nvSpPr>
          <p:cNvPr id="137" name="Google Shape;137;p22"/>
          <p:cNvSpPr txBox="1"/>
          <p:nvPr>
            <p:ph idx="1" type="body"/>
          </p:nvPr>
        </p:nvSpPr>
        <p:spPr>
          <a:xfrm>
            <a:off x="311700" y="1468825"/>
            <a:ext cx="39999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38" name="Google Shape;138;p22"/>
          <p:cNvSpPr txBox="1"/>
          <p:nvPr>
            <p:ph idx="2" type="body"/>
          </p:nvPr>
        </p:nvSpPr>
        <p:spPr>
          <a:xfrm>
            <a:off x="4832400" y="1435900"/>
            <a:ext cx="39999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a:t>El </a:t>
            </a:r>
            <a:r>
              <a:rPr b="1" lang="es"/>
              <a:t>queso</a:t>
            </a:r>
            <a:r>
              <a:rPr lang="es"/>
              <a:t> es un alimento sólido que se obtiene por maduración de la </a:t>
            </a:r>
            <a:r>
              <a:rPr b="1" lang="es">
                <a:solidFill>
                  <a:srgbClr val="FF9900"/>
                </a:solidFill>
              </a:rPr>
              <a:t>cuajada de la leche</a:t>
            </a:r>
            <a:r>
              <a:rPr lang="es"/>
              <a:t> una vez </a:t>
            </a:r>
            <a:r>
              <a:rPr lang="es">
                <a:solidFill>
                  <a:srgbClr val="00FFFF"/>
                </a:solidFill>
              </a:rPr>
              <a:t>eliminado el suero;</a:t>
            </a:r>
            <a:r>
              <a:rPr lang="es"/>
              <a:t> sus diferentes variedades dependen del origen de la leche empleada, de los métodos de elaboración seguidos y del grado de </a:t>
            </a:r>
            <a:r>
              <a:rPr lang="es">
                <a:solidFill>
                  <a:srgbClr val="1C4587"/>
                </a:solidFill>
              </a:rPr>
              <a:t>madurez alcanzada.</a:t>
            </a:r>
            <a:endParaRPr>
              <a:solidFill>
                <a:srgbClr val="1C4587"/>
              </a:solidFill>
            </a:endParaRPr>
          </a:p>
        </p:txBody>
      </p:sp>
      <p:pic>
        <p:nvPicPr>
          <p:cNvPr id="139" name="Google Shape;139;p22"/>
          <p:cNvPicPr preferRelativeResize="0"/>
          <p:nvPr/>
        </p:nvPicPr>
        <p:blipFill>
          <a:blip r:embed="rId3">
            <a:alphaModFix/>
          </a:blip>
          <a:stretch>
            <a:fillRect/>
          </a:stretch>
        </p:blipFill>
        <p:spPr>
          <a:xfrm>
            <a:off x="464250" y="1525625"/>
            <a:ext cx="3801875" cy="2920450"/>
          </a:xfrm>
          <a:prstGeom prst="rect">
            <a:avLst/>
          </a:prstGeom>
          <a:noFill/>
          <a:ln>
            <a:noFill/>
          </a:ln>
        </p:spPr>
      </p:pic>
    </p:spTree>
  </p:cSld>
  <p:clrMapOvr>
    <a:masterClrMapping/>
  </p:clrMapOvr>
  <mc:AlternateContent>
    <mc:Choice Requires="p14">
      <p:transition spd="slow" p14:dur="3600">
        <p14:prism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3"/>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Flores de miel</a:t>
            </a:r>
            <a:endParaRPr/>
          </a:p>
        </p:txBody>
      </p:sp>
      <p:sp>
        <p:nvSpPr>
          <p:cNvPr id="145" name="Google Shape;145;p23"/>
          <p:cNvSpPr txBox="1"/>
          <p:nvPr>
            <p:ph idx="1" type="body"/>
          </p:nvPr>
        </p:nvSpPr>
        <p:spPr>
          <a:xfrm>
            <a:off x="311700" y="1468825"/>
            <a:ext cx="39999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46" name="Google Shape;146;p23"/>
          <p:cNvSpPr txBox="1"/>
          <p:nvPr>
            <p:ph idx="2" type="body"/>
          </p:nvPr>
        </p:nvSpPr>
        <p:spPr>
          <a:xfrm>
            <a:off x="4832400" y="1468825"/>
            <a:ext cx="39999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47" name="Google Shape;147;p23"/>
          <p:cNvPicPr preferRelativeResize="0"/>
          <p:nvPr/>
        </p:nvPicPr>
        <p:blipFill>
          <a:blip r:embed="rId3">
            <a:alphaModFix/>
          </a:blip>
          <a:stretch>
            <a:fillRect/>
          </a:stretch>
        </p:blipFill>
        <p:spPr>
          <a:xfrm>
            <a:off x="368225" y="1525800"/>
            <a:ext cx="3943375" cy="3099900"/>
          </a:xfrm>
          <a:prstGeom prst="rect">
            <a:avLst/>
          </a:prstGeom>
          <a:noFill/>
          <a:ln>
            <a:noFill/>
          </a:ln>
        </p:spPr>
      </p:pic>
      <p:pic>
        <p:nvPicPr>
          <p:cNvPr id="148" name="Google Shape;148;p23" title="Flores de miel">
            <a:hlinkClick r:id="rId4"/>
          </p:cNvPr>
          <p:cNvPicPr preferRelativeResize="0"/>
          <p:nvPr/>
        </p:nvPicPr>
        <p:blipFill>
          <a:blip r:embed="rId5">
            <a:alphaModFix/>
          </a:blip>
          <a:stretch>
            <a:fillRect/>
          </a:stretch>
        </p:blipFill>
        <p:spPr>
          <a:xfrm>
            <a:off x="4546350" y="1411238"/>
            <a:ext cx="4285950" cy="3214463"/>
          </a:xfrm>
          <a:prstGeom prst="rect">
            <a:avLst/>
          </a:prstGeom>
          <a:noFill/>
          <a:ln>
            <a:noFill/>
          </a:ln>
        </p:spPr>
      </p:pic>
    </p:spTree>
  </p:cSld>
  <p:clrMapOvr>
    <a:masterClrMapping/>
  </p:clrMapOvr>
  <mc:AlternateContent>
    <mc:Choice Requires="p14">
      <p:transition spd="slow" p14:dur="3600">
        <p14:prism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4"/>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Buñuelos</a:t>
            </a:r>
            <a:endParaRPr/>
          </a:p>
        </p:txBody>
      </p:sp>
      <p:sp>
        <p:nvSpPr>
          <p:cNvPr id="154" name="Google Shape;154;p24"/>
          <p:cNvSpPr txBox="1"/>
          <p:nvPr>
            <p:ph idx="1" type="body"/>
          </p:nvPr>
        </p:nvSpPr>
        <p:spPr>
          <a:xfrm>
            <a:off x="311700" y="1468825"/>
            <a:ext cx="39999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55" name="Google Shape;155;p24"/>
          <p:cNvSpPr txBox="1"/>
          <p:nvPr>
            <p:ph idx="2" type="body"/>
          </p:nvPr>
        </p:nvSpPr>
        <p:spPr>
          <a:xfrm>
            <a:off x="4832400" y="1468825"/>
            <a:ext cx="39999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56" name="Google Shape;156;p24"/>
          <p:cNvPicPr preferRelativeResize="0"/>
          <p:nvPr/>
        </p:nvPicPr>
        <p:blipFill>
          <a:blip r:embed="rId3">
            <a:alphaModFix/>
          </a:blip>
          <a:stretch>
            <a:fillRect/>
          </a:stretch>
        </p:blipFill>
        <p:spPr>
          <a:xfrm>
            <a:off x="311700" y="1486325"/>
            <a:ext cx="3999900" cy="3026850"/>
          </a:xfrm>
          <a:prstGeom prst="rect">
            <a:avLst/>
          </a:prstGeom>
          <a:noFill/>
          <a:ln>
            <a:noFill/>
          </a:ln>
        </p:spPr>
      </p:pic>
      <p:pic>
        <p:nvPicPr>
          <p:cNvPr id="157" name="Google Shape;157;p24" title="BUÑUELOS DE VIENTO RECETA ORIGINAL Y MUY FÁCIL">
            <a:hlinkClick r:id="rId4"/>
          </p:cNvPr>
          <p:cNvPicPr preferRelativeResize="0"/>
          <p:nvPr/>
        </p:nvPicPr>
        <p:blipFill>
          <a:blip r:embed="rId5">
            <a:alphaModFix/>
          </a:blip>
          <a:stretch>
            <a:fillRect/>
          </a:stretch>
        </p:blipFill>
        <p:spPr>
          <a:xfrm>
            <a:off x="4883700" y="1499788"/>
            <a:ext cx="3999900" cy="2999925"/>
          </a:xfrm>
          <a:prstGeom prst="rect">
            <a:avLst/>
          </a:prstGeom>
          <a:noFill/>
          <a:ln>
            <a:noFill/>
          </a:ln>
        </p:spPr>
      </p:pic>
    </p:spTree>
  </p:cSld>
  <p:clrMapOvr>
    <a:masterClrMapping/>
  </p:clrMapOvr>
  <mc:AlternateContent>
    <mc:Choice Requires="p14">
      <p:transition spd="slow" p14:dur="3600">
        <p14:prism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00FFFF"/>
            </a:gs>
            <a:gs pos="100000">
              <a:srgbClr val="FF00FF"/>
            </a:gs>
            <a:gs pos="100000">
              <a:srgbClr val="737373"/>
            </a:gs>
          </a:gsLst>
          <a:lin ang="5400012" scaled="0"/>
        </a:gradFill>
      </p:bgPr>
    </p:bg>
    <p:spTree>
      <p:nvGrpSpPr>
        <p:cNvPr id="161" name="Shape 161"/>
        <p:cNvGrpSpPr/>
        <p:nvPr/>
      </p:nvGrpSpPr>
      <p:grpSpPr>
        <a:xfrm>
          <a:off x="0" y="0"/>
          <a:ext cx="0" cy="0"/>
          <a:chOff x="0" y="0"/>
          <a:chExt cx="0" cy="0"/>
        </a:xfrm>
      </p:grpSpPr>
      <p:pic>
        <p:nvPicPr>
          <p:cNvPr id="162" name="Google Shape;162;p25"/>
          <p:cNvPicPr preferRelativeResize="0"/>
          <p:nvPr/>
        </p:nvPicPr>
        <p:blipFill>
          <a:blip r:embed="rId3">
            <a:alphaModFix/>
          </a:blip>
          <a:stretch>
            <a:fillRect/>
          </a:stretch>
        </p:blipFill>
        <p:spPr>
          <a:xfrm>
            <a:off x="0" y="0"/>
            <a:ext cx="4059324" cy="1979225"/>
          </a:xfrm>
          <a:prstGeom prst="rect">
            <a:avLst/>
          </a:prstGeom>
          <a:noFill/>
          <a:ln>
            <a:noFill/>
          </a:ln>
        </p:spPr>
      </p:pic>
      <p:pic>
        <p:nvPicPr>
          <p:cNvPr id="163" name="Google Shape;163;p25"/>
          <p:cNvPicPr preferRelativeResize="0"/>
          <p:nvPr/>
        </p:nvPicPr>
        <p:blipFill>
          <a:blip r:embed="rId4">
            <a:alphaModFix/>
          </a:blip>
          <a:stretch>
            <a:fillRect/>
          </a:stretch>
        </p:blipFill>
        <p:spPr>
          <a:xfrm>
            <a:off x="99150" y="2886900"/>
            <a:ext cx="3342449" cy="2129400"/>
          </a:xfrm>
          <a:prstGeom prst="rect">
            <a:avLst/>
          </a:prstGeom>
          <a:noFill/>
          <a:ln>
            <a:noFill/>
          </a:ln>
        </p:spPr>
      </p:pic>
      <p:pic>
        <p:nvPicPr>
          <p:cNvPr id="164" name="Google Shape;164;p25"/>
          <p:cNvPicPr preferRelativeResize="0"/>
          <p:nvPr/>
        </p:nvPicPr>
        <p:blipFill>
          <a:blip r:embed="rId5">
            <a:alphaModFix/>
          </a:blip>
          <a:stretch>
            <a:fillRect/>
          </a:stretch>
        </p:blipFill>
        <p:spPr>
          <a:xfrm>
            <a:off x="4804250" y="0"/>
            <a:ext cx="4259900" cy="1314450"/>
          </a:xfrm>
          <a:prstGeom prst="rect">
            <a:avLst/>
          </a:prstGeom>
          <a:noFill/>
          <a:ln>
            <a:noFill/>
          </a:ln>
        </p:spPr>
      </p:pic>
      <p:pic>
        <p:nvPicPr>
          <p:cNvPr id="165" name="Google Shape;165;p25"/>
          <p:cNvPicPr preferRelativeResize="0"/>
          <p:nvPr/>
        </p:nvPicPr>
        <p:blipFill>
          <a:blip r:embed="rId6">
            <a:alphaModFix/>
          </a:blip>
          <a:stretch>
            <a:fillRect/>
          </a:stretch>
        </p:blipFill>
        <p:spPr>
          <a:xfrm>
            <a:off x="4804250" y="1314450"/>
            <a:ext cx="4339750" cy="1314450"/>
          </a:xfrm>
          <a:prstGeom prst="rect">
            <a:avLst/>
          </a:prstGeom>
          <a:noFill/>
          <a:ln>
            <a:noFill/>
          </a:ln>
        </p:spPr>
      </p:pic>
      <p:pic>
        <p:nvPicPr>
          <p:cNvPr id="166" name="Google Shape;166;p25"/>
          <p:cNvPicPr preferRelativeResize="0"/>
          <p:nvPr/>
        </p:nvPicPr>
        <p:blipFill>
          <a:blip r:embed="rId7">
            <a:alphaModFix/>
          </a:blip>
          <a:stretch>
            <a:fillRect/>
          </a:stretch>
        </p:blipFill>
        <p:spPr>
          <a:xfrm>
            <a:off x="3904899" y="2742375"/>
            <a:ext cx="3801954" cy="2209800"/>
          </a:xfrm>
          <a:prstGeom prst="rect">
            <a:avLst/>
          </a:prstGeom>
          <a:noFill/>
          <a:ln>
            <a:noFill/>
          </a:ln>
        </p:spPr>
      </p:pic>
    </p:spTree>
  </p:cSld>
  <p:clrMapOvr>
    <a:masterClrMapping/>
  </p:clrMapOvr>
  <mc:AlternateContent>
    <mc:Choice Requires="p14">
      <p:transition spd="slow" p14:dur="3600">
        <p14:prism dir="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00FF"/>
            </a:gs>
            <a:gs pos="100000">
              <a:srgbClr val="0000FF"/>
            </a:gs>
            <a:gs pos="100000">
              <a:srgbClr val="737373"/>
            </a:gs>
          </a:gsLst>
          <a:lin ang="13500032" scaled="0"/>
        </a:gradFill>
      </p:bgPr>
    </p:bg>
    <p:spTree>
      <p:nvGrpSpPr>
        <p:cNvPr id="170" name="Shape 170"/>
        <p:cNvGrpSpPr/>
        <p:nvPr/>
      </p:nvGrpSpPr>
      <p:grpSpPr>
        <a:xfrm>
          <a:off x="0" y="0"/>
          <a:ext cx="0" cy="0"/>
          <a:chOff x="0" y="0"/>
          <a:chExt cx="0" cy="0"/>
        </a:xfrm>
      </p:grpSpPr>
      <p:sp>
        <p:nvSpPr>
          <p:cNvPr id="171" name="Google Shape;171;p26"/>
          <p:cNvSpPr txBox="1"/>
          <p:nvPr>
            <p:ph type="ctrTitle"/>
          </p:nvPr>
        </p:nvSpPr>
        <p:spPr>
          <a:xfrm>
            <a:off x="411175" y="644300"/>
            <a:ext cx="8282400" cy="2109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
                <a:latin typeface="Economica"/>
                <a:ea typeface="Economica"/>
                <a:cs typeface="Economica"/>
                <a:sym typeface="Economica"/>
              </a:rPr>
              <a:t>Alguna pregunta???</a:t>
            </a:r>
            <a:endParaRPr>
              <a:latin typeface="Economica"/>
              <a:ea typeface="Economica"/>
              <a:cs typeface="Economica"/>
              <a:sym typeface="Economica"/>
            </a:endParaRPr>
          </a:p>
        </p:txBody>
      </p:sp>
      <p:sp>
        <p:nvSpPr>
          <p:cNvPr id="172" name="Google Shape;172;p26"/>
          <p:cNvSpPr txBox="1"/>
          <p:nvPr>
            <p:ph idx="1" type="subTitle"/>
          </p:nvPr>
        </p:nvSpPr>
        <p:spPr>
          <a:xfrm>
            <a:off x="411175" y="3398250"/>
            <a:ext cx="8282400" cy="126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73" name="Google Shape;173;p26"/>
          <p:cNvPicPr preferRelativeResize="0"/>
          <p:nvPr/>
        </p:nvPicPr>
        <p:blipFill>
          <a:blip r:embed="rId3">
            <a:alphaModFix/>
          </a:blip>
          <a:stretch>
            <a:fillRect/>
          </a:stretch>
        </p:blipFill>
        <p:spPr>
          <a:xfrm>
            <a:off x="6721475" y="2515725"/>
            <a:ext cx="2422525" cy="2627775"/>
          </a:xfrm>
          <a:prstGeom prst="rect">
            <a:avLst/>
          </a:prstGeom>
          <a:noFill/>
          <a:ln>
            <a:noFill/>
          </a:ln>
        </p:spPr>
      </p:pic>
      <p:pic>
        <p:nvPicPr>
          <p:cNvPr id="174" name="Google Shape;174;p26"/>
          <p:cNvPicPr preferRelativeResize="0"/>
          <p:nvPr/>
        </p:nvPicPr>
        <p:blipFill>
          <a:blip r:embed="rId4">
            <a:alphaModFix/>
          </a:blip>
          <a:stretch>
            <a:fillRect/>
          </a:stretch>
        </p:blipFill>
        <p:spPr>
          <a:xfrm>
            <a:off x="0" y="2515725"/>
            <a:ext cx="2450500" cy="2627775"/>
          </a:xfrm>
          <a:prstGeom prst="rect">
            <a:avLst/>
          </a:prstGeom>
          <a:noFill/>
          <a:ln>
            <a:noFill/>
          </a:ln>
        </p:spPr>
      </p:pic>
    </p:spTree>
  </p:cSld>
  <p:clrMapOvr>
    <a:masterClrMapping/>
  </p:clrMapOvr>
  <mc:AlternateContent>
    <mc:Choice Requires="p14">
      <p:transition spd="slow" p14:dur="3000">
        <p14:prism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4"/>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latin typeface="Economica"/>
                <a:ea typeface="Economica"/>
                <a:cs typeface="Economica"/>
                <a:sym typeface="Economica"/>
              </a:rPr>
              <a:t>TORRIJAS </a:t>
            </a:r>
            <a:r>
              <a:rPr lang="es" sz="1000">
                <a:latin typeface="Economica"/>
                <a:ea typeface="Economica"/>
                <a:cs typeface="Economica"/>
                <a:sym typeface="Economica"/>
              </a:rPr>
              <a:t>ariadna</a:t>
            </a:r>
            <a:endParaRPr sz="1000">
              <a:latin typeface="Economica"/>
              <a:ea typeface="Economica"/>
              <a:cs typeface="Economica"/>
              <a:sym typeface="Economica"/>
            </a:endParaRPr>
          </a:p>
        </p:txBody>
      </p:sp>
      <p:sp>
        <p:nvSpPr>
          <p:cNvPr id="70" name="Google Shape;70;p14"/>
          <p:cNvSpPr txBox="1"/>
          <p:nvPr>
            <p:ph idx="1" type="body"/>
          </p:nvPr>
        </p:nvSpPr>
        <p:spPr>
          <a:xfrm>
            <a:off x="311700" y="1468825"/>
            <a:ext cx="3999900" cy="3099900"/>
          </a:xfrm>
          <a:prstGeom prst="rect">
            <a:avLst/>
          </a:prstGeom>
        </p:spPr>
        <p:txBody>
          <a:bodyPr anchorCtr="0" anchor="t" bIns="91425" lIns="91425" spcFirstLastPara="1" rIns="91425" wrap="square" tIns="91425">
            <a:noAutofit/>
          </a:bodyPr>
          <a:lstStyle/>
          <a:p>
            <a:pPr indent="0" lvl="0" marL="457200" rtl="0" algn="l">
              <a:spcBef>
                <a:spcPts val="0"/>
              </a:spcBef>
              <a:spcAft>
                <a:spcPts val="1600"/>
              </a:spcAft>
              <a:buNone/>
            </a:pPr>
            <a:r>
              <a:t/>
            </a:r>
            <a:endParaRPr/>
          </a:p>
        </p:txBody>
      </p:sp>
      <p:sp>
        <p:nvSpPr>
          <p:cNvPr id="71" name="Google Shape;71;p14"/>
          <p:cNvSpPr txBox="1"/>
          <p:nvPr>
            <p:ph idx="2" type="body"/>
          </p:nvPr>
        </p:nvSpPr>
        <p:spPr>
          <a:xfrm>
            <a:off x="4832400" y="1468825"/>
            <a:ext cx="39999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800" u="sng">
                <a:solidFill>
                  <a:srgbClr val="000000"/>
                </a:solidFill>
                <a:latin typeface="Arial"/>
                <a:ea typeface="Arial"/>
                <a:cs typeface="Arial"/>
                <a:sym typeface="Arial"/>
              </a:rPr>
              <a:t>h</a:t>
            </a:r>
            <a:r>
              <a:rPr lang="es" sz="1800" u="sng">
                <a:solidFill>
                  <a:srgbClr val="000000"/>
                </a:solidFill>
                <a:latin typeface="Arial"/>
                <a:ea typeface="Arial"/>
                <a:cs typeface="Arial"/>
                <a:sym typeface="Arial"/>
                <a:hlinkClick r:id="rId3"/>
              </a:rPr>
              <a:t>ttps://www.youtube.com/watch?v=DTe_PJ6Ubu8</a:t>
            </a:r>
            <a:r>
              <a:rPr lang="es" sz="1800">
                <a:solidFill>
                  <a:srgbClr val="000000"/>
                </a:solidFill>
              </a:rPr>
              <a:t>  </a:t>
            </a:r>
            <a:r>
              <a:rPr lang="es"/>
              <a:t>     </a:t>
            </a:r>
            <a:endParaRPr/>
          </a:p>
          <a:p>
            <a:pPr indent="0" lvl="0" marL="0" rtl="0" algn="l">
              <a:spcBef>
                <a:spcPts val="1600"/>
              </a:spcBef>
              <a:spcAft>
                <a:spcPts val="0"/>
              </a:spcAft>
              <a:buNone/>
            </a:pPr>
            <a:r>
              <a:t/>
            </a:r>
            <a:endParaRPr sz="1200">
              <a:latin typeface="Arial"/>
              <a:ea typeface="Arial"/>
              <a:cs typeface="Arial"/>
              <a:sym typeface="Arial"/>
            </a:endParaRPr>
          </a:p>
          <a:p>
            <a:pPr indent="0" lvl="0" marL="0" rtl="0" algn="l">
              <a:spcBef>
                <a:spcPts val="1600"/>
              </a:spcBef>
              <a:spcAft>
                <a:spcPts val="0"/>
              </a:spcAft>
              <a:buNone/>
            </a:pPr>
            <a:r>
              <a:t/>
            </a:r>
            <a:endParaRPr sz="1200">
              <a:latin typeface="Arial"/>
              <a:ea typeface="Arial"/>
              <a:cs typeface="Arial"/>
              <a:sym typeface="Arial"/>
            </a:endParaRPr>
          </a:p>
          <a:p>
            <a:pPr indent="0" lvl="0" marL="0" rtl="0" algn="l">
              <a:spcBef>
                <a:spcPts val="1600"/>
              </a:spcBef>
              <a:spcAft>
                <a:spcPts val="1600"/>
              </a:spcAft>
              <a:buNone/>
            </a:pPr>
            <a:r>
              <a:rPr lang="es" sz="2400">
                <a:latin typeface="Arial"/>
                <a:ea typeface="Arial"/>
                <a:cs typeface="Arial"/>
                <a:sym typeface="Arial"/>
              </a:rPr>
              <a:t>ASÍ SE HACEN LAS TORRIJAS</a:t>
            </a:r>
            <a:endParaRPr sz="2400">
              <a:latin typeface="Arial"/>
              <a:ea typeface="Arial"/>
              <a:cs typeface="Arial"/>
              <a:sym typeface="Arial"/>
            </a:endParaRPr>
          </a:p>
        </p:txBody>
      </p:sp>
      <p:pic>
        <p:nvPicPr>
          <p:cNvPr id="72" name="Google Shape;72;p14"/>
          <p:cNvPicPr preferRelativeResize="0"/>
          <p:nvPr/>
        </p:nvPicPr>
        <p:blipFill>
          <a:blip r:embed="rId4">
            <a:alphaModFix/>
          </a:blip>
          <a:stretch>
            <a:fillRect/>
          </a:stretch>
        </p:blipFill>
        <p:spPr>
          <a:xfrm>
            <a:off x="311700" y="1521033"/>
            <a:ext cx="3999900" cy="2995481"/>
          </a:xfrm>
          <a:prstGeom prst="rect">
            <a:avLst/>
          </a:prstGeom>
          <a:noFill/>
          <a:ln>
            <a:noFill/>
          </a:ln>
        </p:spPr>
      </p:pic>
    </p:spTree>
  </p:cSld>
  <p:clrMapOvr>
    <a:masterClrMapping/>
  </p:clrMapOvr>
  <mc:AlternateContent>
    <mc:Choice Requires="p14">
      <p:transition spd="slow" p14:dur="3600">
        <p14:prism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5"/>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ROSCAS FRITAS</a:t>
            </a:r>
            <a:endParaRPr/>
          </a:p>
        </p:txBody>
      </p:sp>
      <p:sp>
        <p:nvSpPr>
          <p:cNvPr id="78" name="Google Shape;78;p15"/>
          <p:cNvSpPr txBox="1"/>
          <p:nvPr>
            <p:ph idx="1" type="body"/>
          </p:nvPr>
        </p:nvSpPr>
        <p:spPr>
          <a:xfrm>
            <a:off x="311700" y="1468825"/>
            <a:ext cx="39999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79" name="Google Shape;79;p15"/>
          <p:cNvSpPr txBox="1"/>
          <p:nvPr>
            <p:ph idx="2" type="body"/>
          </p:nvPr>
        </p:nvSpPr>
        <p:spPr>
          <a:xfrm>
            <a:off x="4832400" y="1468825"/>
            <a:ext cx="39999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1600"/>
              </a:spcAft>
              <a:buNone/>
            </a:pPr>
            <a:r>
              <a:rPr lang="es">
                <a:solidFill>
                  <a:srgbClr val="000000"/>
                </a:solidFill>
              </a:rPr>
              <a:t>Así se hacen las roscas frita:Estas roscas tiene mucha azúcar así que tener cuidado!!!!!!!!!!!!</a:t>
            </a:r>
            <a:endParaRPr>
              <a:solidFill>
                <a:srgbClr val="000000"/>
              </a:solidFill>
            </a:endParaRPr>
          </a:p>
        </p:txBody>
      </p:sp>
      <p:pic>
        <p:nvPicPr>
          <p:cNvPr id="80" name="Google Shape;80;p15"/>
          <p:cNvPicPr preferRelativeResize="0"/>
          <p:nvPr/>
        </p:nvPicPr>
        <p:blipFill>
          <a:blip r:embed="rId3">
            <a:alphaModFix/>
          </a:blip>
          <a:stretch>
            <a:fillRect/>
          </a:stretch>
        </p:blipFill>
        <p:spPr>
          <a:xfrm>
            <a:off x="311700" y="1468825"/>
            <a:ext cx="3999901" cy="3099901"/>
          </a:xfrm>
          <a:prstGeom prst="rect">
            <a:avLst/>
          </a:prstGeom>
          <a:noFill/>
          <a:ln>
            <a:noFill/>
          </a:ln>
        </p:spPr>
      </p:pic>
      <p:pic>
        <p:nvPicPr>
          <p:cNvPr descr="DELICIOSAS ROSCA PARA DISFRUTAR EN ESTOS DIAS FRIOS &#10;&#10;Me puedes seguir :&#10;TE INVITO &#10;MI PAGINA COCINA http://www.chilenacocina.com/&#10;FACEBOOK https://www.facebook.com/profile.php?...&#10;PINTEREST https://es.pinterest.com/angelicabertin/&#10;INSTAGRAM https://www.instagram.com/cocina_chil...&#10;CORREO angelicacocinachilena@gmail.com&#10;Categoría&#10;Cine y animación&#10;Licencia&#10;Licencia de YouTube estándar&#10;Ingredites &#10;230 gr de harina&#10;100 gr azùcar &#10;1/2 polvos de hornear &#10;ralladura de media naranja &#10;1 huevo &#10;30 gr margarina o mantequilla&#10;50 cc de leche" id="81" name="Google Shape;81;p15" title="ROSCAS   ROSQUILLAS FRITAS">
            <a:hlinkClick r:id="rId4"/>
          </p:cNvPr>
          <p:cNvPicPr preferRelativeResize="0"/>
          <p:nvPr/>
        </p:nvPicPr>
        <p:blipFill>
          <a:blip r:embed="rId5">
            <a:alphaModFix/>
          </a:blip>
          <a:stretch>
            <a:fillRect/>
          </a:stretch>
        </p:blipFill>
        <p:spPr>
          <a:xfrm>
            <a:off x="4572000" y="1388125"/>
            <a:ext cx="4572000" cy="2466400"/>
          </a:xfrm>
          <a:prstGeom prst="rect">
            <a:avLst/>
          </a:prstGeom>
          <a:noFill/>
          <a:ln>
            <a:noFill/>
          </a:ln>
        </p:spPr>
      </p:pic>
    </p:spTree>
  </p:cSld>
  <p:clrMapOvr>
    <a:masterClrMapping/>
  </p:clrMapOvr>
  <mc:AlternateContent>
    <mc:Choice Requires="p14">
      <p:transition spd="slow" p14:dur="3600">
        <p14:prism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6"/>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bolla de chicharrón</a:t>
            </a:r>
            <a:endParaRPr/>
          </a:p>
        </p:txBody>
      </p:sp>
      <p:sp>
        <p:nvSpPr>
          <p:cNvPr id="87" name="Google Shape;87;p16"/>
          <p:cNvSpPr txBox="1"/>
          <p:nvPr>
            <p:ph idx="1" type="body"/>
          </p:nvPr>
        </p:nvSpPr>
        <p:spPr>
          <a:xfrm>
            <a:off x="311700" y="1468825"/>
            <a:ext cx="39999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88" name="Google Shape;88;p16"/>
          <p:cNvSpPr txBox="1"/>
          <p:nvPr>
            <p:ph idx="2" type="body"/>
          </p:nvPr>
        </p:nvSpPr>
        <p:spPr>
          <a:xfrm>
            <a:off x="4832400" y="1468825"/>
            <a:ext cx="39999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0"/>
              </a:spcAft>
              <a:buNone/>
            </a:pPr>
            <a:r>
              <a:t/>
            </a:r>
            <a:endParaRPr sz="1800">
              <a:solidFill>
                <a:srgbClr val="000000"/>
              </a:solidFill>
            </a:endParaRPr>
          </a:p>
          <a:p>
            <a:pPr indent="0" lvl="0" marL="0" rtl="0" algn="l">
              <a:spcBef>
                <a:spcPts val="1600"/>
              </a:spcBef>
              <a:spcAft>
                <a:spcPts val="0"/>
              </a:spcAft>
              <a:buNone/>
            </a:pPr>
            <a:r>
              <a:t/>
            </a:r>
            <a:endParaRPr sz="1800">
              <a:solidFill>
                <a:srgbClr val="000000"/>
              </a:solidFill>
            </a:endParaRPr>
          </a:p>
          <a:p>
            <a:pPr indent="0" lvl="0" marL="0" rtl="0" algn="l">
              <a:spcBef>
                <a:spcPts val="1600"/>
              </a:spcBef>
              <a:spcAft>
                <a:spcPts val="1600"/>
              </a:spcAft>
              <a:buNone/>
            </a:pPr>
            <a:r>
              <a:rPr lang="es" sz="1800">
                <a:solidFill>
                  <a:srgbClr val="000000"/>
                </a:solidFill>
              </a:rPr>
              <a:t>así se hacen las bollas de chicharrón </a:t>
            </a:r>
            <a:endParaRPr sz="1800">
              <a:solidFill>
                <a:srgbClr val="000000"/>
              </a:solidFill>
            </a:endParaRPr>
          </a:p>
        </p:txBody>
      </p:sp>
      <p:pic>
        <p:nvPicPr>
          <p:cNvPr id="89" name="Google Shape;89;p16"/>
          <p:cNvPicPr preferRelativeResize="0"/>
          <p:nvPr/>
        </p:nvPicPr>
        <p:blipFill>
          <a:blip r:embed="rId3">
            <a:alphaModFix/>
          </a:blip>
          <a:stretch>
            <a:fillRect/>
          </a:stretch>
        </p:blipFill>
        <p:spPr>
          <a:xfrm>
            <a:off x="311700" y="1468825"/>
            <a:ext cx="3999900" cy="3099900"/>
          </a:xfrm>
          <a:prstGeom prst="rect">
            <a:avLst/>
          </a:prstGeom>
          <a:noFill/>
          <a:ln>
            <a:noFill/>
          </a:ln>
        </p:spPr>
      </p:pic>
      <p:pic>
        <p:nvPicPr>
          <p:cNvPr descr="Una familia extremeña nos cuenta cómo hacer paso a paso y de la forma tradicional las bollas de chicharrones, un dulce de larga conservación.&#10;&#10;Suscríbete al canal: &#10;http://bit.ly/SubsGastronosfera  &#10;&#10;Más vídeos de Gastronosfera en el canal:&#10;https://www.youtube.com/gastronosferavideos &#10;&#10;Síguenos en nuestras redes sociales:&#10;Website: http://www.gastronosfera.com &#10;Twitter: https://twitter.com/gastronosfera &#10;Facebook: https://www.facebook.com/Gastronosfera &#10;Instagram: http://instagram.com/gastronosfera  &#10;Google+: https://plus.google.com/+Gastronosfera &#10;Spotify: https://play.spotify.com/user/gastronosfera &#10;&#10;Gastronosfera&#10;Dónde comer, beber y divertirse" id="90" name="Google Shape;90;p16" title="Bollas de chicharrones extremeñas">
            <a:hlinkClick r:id="rId4"/>
          </p:cNvPr>
          <p:cNvPicPr preferRelativeResize="0"/>
          <p:nvPr/>
        </p:nvPicPr>
        <p:blipFill>
          <a:blip r:embed="rId5">
            <a:alphaModFix/>
          </a:blip>
          <a:stretch>
            <a:fillRect/>
          </a:stretch>
        </p:blipFill>
        <p:spPr>
          <a:xfrm>
            <a:off x="4832400" y="1468825"/>
            <a:ext cx="3999900" cy="2183950"/>
          </a:xfrm>
          <a:prstGeom prst="rect">
            <a:avLst/>
          </a:prstGeom>
          <a:noFill/>
          <a:ln>
            <a:noFill/>
          </a:ln>
        </p:spPr>
      </p:pic>
    </p:spTree>
  </p:cSld>
  <p:clrMapOvr>
    <a:masterClrMapping/>
  </p:clrMapOvr>
  <mc:AlternateContent>
    <mc:Choice Requires="p14">
      <p:transition spd="slow" p14:dur="3500">
        <p14:prism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7"/>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Tortilla De Patata</a:t>
            </a:r>
            <a:endParaRPr/>
          </a:p>
        </p:txBody>
      </p:sp>
      <p:sp>
        <p:nvSpPr>
          <p:cNvPr id="96" name="Google Shape;96;p17"/>
          <p:cNvSpPr txBox="1"/>
          <p:nvPr>
            <p:ph idx="1" type="body"/>
          </p:nvPr>
        </p:nvSpPr>
        <p:spPr>
          <a:xfrm>
            <a:off x="311700" y="1468825"/>
            <a:ext cx="39999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97" name="Google Shape;97;p17"/>
          <p:cNvSpPr txBox="1"/>
          <p:nvPr>
            <p:ph idx="2" type="body"/>
          </p:nvPr>
        </p:nvSpPr>
        <p:spPr>
          <a:xfrm>
            <a:off x="4832400" y="1609200"/>
            <a:ext cx="39999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400" u="sng">
                <a:solidFill>
                  <a:srgbClr val="000000"/>
                </a:solidFill>
                <a:hlinkClick r:id="rId3"/>
              </a:rPr>
              <a:t>https://www.youtube.com/watch?v=pvlkYYdIBV0</a:t>
            </a:r>
            <a:r>
              <a:rPr lang="es" sz="2400">
                <a:solidFill>
                  <a:srgbClr val="000000"/>
                </a:solidFill>
              </a:rPr>
              <a:t> </a:t>
            </a:r>
            <a:endParaRPr sz="2400">
              <a:solidFill>
                <a:srgbClr val="000000"/>
              </a:solidFill>
            </a:endParaRPr>
          </a:p>
          <a:p>
            <a:pPr indent="0" lvl="0" marL="0" rtl="0" algn="l">
              <a:spcBef>
                <a:spcPts val="1600"/>
              </a:spcBef>
              <a:spcAft>
                <a:spcPts val="1600"/>
              </a:spcAft>
              <a:buNone/>
            </a:pPr>
            <a:r>
              <a:rPr lang="es" sz="2400">
                <a:solidFill>
                  <a:srgbClr val="000000"/>
                </a:solidFill>
              </a:rPr>
              <a:t>la tortilla de patata se formó en DON BENITO</a:t>
            </a:r>
            <a:endParaRPr sz="2400">
              <a:solidFill>
                <a:srgbClr val="000000"/>
              </a:solidFill>
            </a:endParaRPr>
          </a:p>
        </p:txBody>
      </p:sp>
      <p:pic>
        <p:nvPicPr>
          <p:cNvPr id="98" name="Google Shape;98;p17"/>
          <p:cNvPicPr preferRelativeResize="0"/>
          <p:nvPr/>
        </p:nvPicPr>
        <p:blipFill>
          <a:blip r:embed="rId4">
            <a:alphaModFix/>
          </a:blip>
          <a:stretch>
            <a:fillRect/>
          </a:stretch>
        </p:blipFill>
        <p:spPr>
          <a:xfrm>
            <a:off x="202700" y="1468825"/>
            <a:ext cx="4108900" cy="3099900"/>
          </a:xfrm>
          <a:prstGeom prst="rect">
            <a:avLst/>
          </a:prstGeom>
          <a:noFill/>
          <a:ln>
            <a:noFill/>
          </a:ln>
        </p:spPr>
      </p:pic>
    </p:spTree>
  </p:cSld>
  <p:clrMapOvr>
    <a:masterClrMapping/>
  </p:clrMapOvr>
  <mc:AlternateContent>
    <mc:Choice Requires="p14">
      <p:transition spd="slow" p14:dur="3600">
        <p14:prism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8"/>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Las  Migas Extremeñas</a:t>
            </a:r>
            <a:endParaRPr/>
          </a:p>
        </p:txBody>
      </p:sp>
      <p:sp>
        <p:nvSpPr>
          <p:cNvPr id="104" name="Google Shape;104;p18"/>
          <p:cNvSpPr txBox="1"/>
          <p:nvPr>
            <p:ph idx="1" type="body"/>
          </p:nvPr>
        </p:nvSpPr>
        <p:spPr>
          <a:xfrm>
            <a:off x="311700" y="1468825"/>
            <a:ext cx="39999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05" name="Google Shape;105;p18"/>
          <p:cNvSpPr txBox="1"/>
          <p:nvPr>
            <p:ph idx="2" type="body"/>
          </p:nvPr>
        </p:nvSpPr>
        <p:spPr>
          <a:xfrm>
            <a:off x="4832400" y="1468825"/>
            <a:ext cx="39999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400" u="sng">
                <a:solidFill>
                  <a:srgbClr val="000000"/>
                </a:solidFill>
                <a:hlinkClick r:id="rId3"/>
              </a:rPr>
              <a:t>https://www.youtube.com/watch?v=XPbsGHPm8ss</a:t>
            </a:r>
            <a:r>
              <a:rPr lang="es" sz="2400"/>
              <a:t> </a:t>
            </a:r>
            <a:endParaRPr sz="2400"/>
          </a:p>
          <a:p>
            <a:pPr indent="0" lvl="0" marL="0" rtl="0" algn="l">
              <a:spcBef>
                <a:spcPts val="1600"/>
              </a:spcBef>
              <a:spcAft>
                <a:spcPts val="1600"/>
              </a:spcAft>
              <a:buNone/>
            </a:pPr>
            <a:r>
              <a:rPr lang="es" sz="2400"/>
              <a:t>Así se hacen muestras migas Extremeñas</a:t>
            </a:r>
            <a:endParaRPr sz="2400"/>
          </a:p>
        </p:txBody>
      </p:sp>
      <p:pic>
        <p:nvPicPr>
          <p:cNvPr id="106" name="Google Shape;106;p18"/>
          <p:cNvPicPr preferRelativeResize="0"/>
          <p:nvPr/>
        </p:nvPicPr>
        <p:blipFill>
          <a:blip r:embed="rId4">
            <a:alphaModFix/>
          </a:blip>
          <a:stretch>
            <a:fillRect/>
          </a:stretch>
        </p:blipFill>
        <p:spPr>
          <a:xfrm>
            <a:off x="285750" y="1468825"/>
            <a:ext cx="3999899" cy="3388925"/>
          </a:xfrm>
          <a:prstGeom prst="rect">
            <a:avLst/>
          </a:prstGeom>
          <a:noFill/>
          <a:ln>
            <a:noFill/>
          </a:ln>
        </p:spPr>
      </p:pic>
    </p:spTree>
  </p:cSld>
  <p:clrMapOvr>
    <a:masterClrMapping/>
  </p:clrMapOvr>
  <mc:AlternateContent>
    <mc:Choice Requires="p14">
      <p:transition spd="slow" p14:dur="3600">
        <p14:prism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9"/>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 Caldereta de Cordero</a:t>
            </a:r>
            <a:endParaRPr/>
          </a:p>
        </p:txBody>
      </p:sp>
      <p:sp>
        <p:nvSpPr>
          <p:cNvPr id="112" name="Google Shape;112;p19"/>
          <p:cNvSpPr txBox="1"/>
          <p:nvPr>
            <p:ph idx="1" type="body"/>
          </p:nvPr>
        </p:nvSpPr>
        <p:spPr>
          <a:xfrm>
            <a:off x="311700" y="1468825"/>
            <a:ext cx="39999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13" name="Google Shape;113;p19"/>
          <p:cNvSpPr txBox="1"/>
          <p:nvPr>
            <p:ph idx="2" type="body"/>
          </p:nvPr>
        </p:nvSpPr>
        <p:spPr>
          <a:xfrm>
            <a:off x="4693100" y="894025"/>
            <a:ext cx="3999900" cy="3674700"/>
          </a:xfrm>
          <a:prstGeom prst="rect">
            <a:avLst/>
          </a:prstGeom>
        </p:spPr>
        <p:txBody>
          <a:bodyPr anchorCtr="0" anchor="t" bIns="91425" lIns="91425" spcFirstLastPara="1" rIns="91425" wrap="square" tIns="91425">
            <a:noAutofit/>
          </a:bodyPr>
          <a:lstStyle/>
          <a:p>
            <a:pPr indent="-323850" lvl="0" marL="457200" rtl="0" algn="l">
              <a:spcBef>
                <a:spcPts val="2400"/>
              </a:spcBef>
              <a:spcAft>
                <a:spcPts val="0"/>
              </a:spcAft>
              <a:buClr>
                <a:srgbClr val="000000"/>
              </a:buClr>
              <a:buSzPts val="1500"/>
              <a:buFont typeface="Arial"/>
              <a:buChar char="●"/>
            </a:pPr>
            <a:r>
              <a:rPr lang="es" sz="1500"/>
              <a:t>100 g Aceite de oliva</a:t>
            </a:r>
            <a:endParaRPr sz="1500"/>
          </a:p>
          <a:p>
            <a:pPr indent="-323850" lvl="0" marL="457200" rtl="0" algn="l">
              <a:spcBef>
                <a:spcPts val="0"/>
              </a:spcBef>
              <a:spcAft>
                <a:spcPts val="0"/>
              </a:spcAft>
              <a:buClr>
                <a:srgbClr val="000000"/>
              </a:buClr>
              <a:buSzPts val="1500"/>
              <a:buFont typeface="Arial"/>
              <a:buChar char="●"/>
            </a:pPr>
            <a:r>
              <a:rPr lang="es" sz="1500"/>
              <a:t>6 diente(s) Ajo</a:t>
            </a:r>
            <a:endParaRPr sz="1500"/>
          </a:p>
          <a:p>
            <a:pPr indent="-323850" lvl="0" marL="457200" rtl="0" algn="l">
              <a:spcBef>
                <a:spcPts val="0"/>
              </a:spcBef>
              <a:spcAft>
                <a:spcPts val="0"/>
              </a:spcAft>
              <a:buClr>
                <a:srgbClr val="000000"/>
              </a:buClr>
              <a:buSzPts val="1500"/>
              <a:buFont typeface="Arial"/>
              <a:buChar char="●"/>
            </a:pPr>
            <a:r>
              <a:rPr lang="es" sz="1500"/>
              <a:t>900 g Cordero (tacos, pierna deshuesada)</a:t>
            </a:r>
            <a:endParaRPr sz="1500"/>
          </a:p>
          <a:p>
            <a:pPr indent="-323850" lvl="0" marL="457200" rtl="0" algn="l">
              <a:spcBef>
                <a:spcPts val="0"/>
              </a:spcBef>
              <a:spcAft>
                <a:spcPts val="0"/>
              </a:spcAft>
              <a:buClr>
                <a:srgbClr val="000000"/>
              </a:buClr>
              <a:buSzPts val="1500"/>
              <a:buFont typeface="Arial"/>
              <a:buChar char="●"/>
            </a:pPr>
            <a:r>
              <a:rPr lang="es" sz="1500"/>
              <a:t>1 pizca Pimienta</a:t>
            </a:r>
            <a:endParaRPr sz="1500"/>
          </a:p>
          <a:p>
            <a:pPr indent="-323850" lvl="0" marL="457200" rtl="0" algn="l">
              <a:spcBef>
                <a:spcPts val="0"/>
              </a:spcBef>
              <a:spcAft>
                <a:spcPts val="0"/>
              </a:spcAft>
              <a:buClr>
                <a:srgbClr val="000000"/>
              </a:buClr>
              <a:buSzPts val="1500"/>
              <a:buFont typeface="Arial"/>
              <a:buChar char="●"/>
            </a:pPr>
            <a:r>
              <a:rPr lang="es" sz="1500"/>
              <a:t>1 pizca Sal</a:t>
            </a:r>
            <a:endParaRPr sz="1500"/>
          </a:p>
          <a:p>
            <a:pPr indent="-323850" lvl="0" marL="457200" rtl="0" algn="l">
              <a:spcBef>
                <a:spcPts val="0"/>
              </a:spcBef>
              <a:spcAft>
                <a:spcPts val="0"/>
              </a:spcAft>
              <a:buClr>
                <a:srgbClr val="000000"/>
              </a:buClr>
              <a:buSzPts val="1500"/>
              <a:buFont typeface="Arial"/>
              <a:buChar char="●"/>
            </a:pPr>
            <a:r>
              <a:rPr lang="es" sz="1500"/>
              <a:t>20 g Harina</a:t>
            </a:r>
            <a:endParaRPr sz="1500"/>
          </a:p>
          <a:p>
            <a:pPr indent="-323850" lvl="0" marL="457200" rtl="0" algn="l">
              <a:spcBef>
                <a:spcPts val="0"/>
              </a:spcBef>
              <a:spcAft>
                <a:spcPts val="0"/>
              </a:spcAft>
              <a:buClr>
                <a:srgbClr val="000000"/>
              </a:buClr>
              <a:buSzPts val="1500"/>
              <a:buFont typeface="Arial"/>
              <a:buChar char="●"/>
            </a:pPr>
            <a:r>
              <a:rPr lang="es" sz="1500"/>
              <a:t>10 g Pimentón dulce</a:t>
            </a:r>
            <a:endParaRPr sz="1500"/>
          </a:p>
          <a:p>
            <a:pPr indent="-323850" lvl="0" marL="457200" rtl="0" algn="l">
              <a:spcBef>
                <a:spcPts val="0"/>
              </a:spcBef>
              <a:spcAft>
                <a:spcPts val="0"/>
              </a:spcAft>
              <a:buClr>
                <a:srgbClr val="000000"/>
              </a:buClr>
              <a:buSzPts val="1500"/>
              <a:buFont typeface="Arial"/>
              <a:buChar char="●"/>
            </a:pPr>
            <a:r>
              <a:rPr lang="es" sz="1500"/>
              <a:t>20 g Vinagre</a:t>
            </a:r>
            <a:endParaRPr sz="1500"/>
          </a:p>
          <a:p>
            <a:pPr indent="-323850" lvl="0" marL="457200" rtl="0" algn="l">
              <a:spcBef>
                <a:spcPts val="0"/>
              </a:spcBef>
              <a:spcAft>
                <a:spcPts val="0"/>
              </a:spcAft>
              <a:buClr>
                <a:srgbClr val="000000"/>
              </a:buClr>
              <a:buSzPts val="1500"/>
              <a:buFont typeface="Arial"/>
              <a:buChar char="●"/>
            </a:pPr>
            <a:r>
              <a:rPr lang="es" sz="1500"/>
              <a:t>1 pizca Orégano</a:t>
            </a:r>
            <a:endParaRPr sz="1500"/>
          </a:p>
          <a:p>
            <a:pPr indent="-323850" lvl="0" marL="457200" rtl="0" algn="l">
              <a:spcBef>
                <a:spcPts val="0"/>
              </a:spcBef>
              <a:spcAft>
                <a:spcPts val="0"/>
              </a:spcAft>
              <a:buClr>
                <a:srgbClr val="000000"/>
              </a:buClr>
              <a:buSzPts val="1500"/>
              <a:buFont typeface="Arial"/>
              <a:buChar char="●"/>
            </a:pPr>
            <a:r>
              <a:rPr lang="es" sz="1500"/>
              <a:t>1 Hoja de laurel</a:t>
            </a:r>
            <a:endParaRPr sz="1500"/>
          </a:p>
          <a:p>
            <a:pPr indent="-323850" lvl="0" marL="457200" rtl="0" algn="l">
              <a:spcBef>
                <a:spcPts val="0"/>
              </a:spcBef>
              <a:spcAft>
                <a:spcPts val="0"/>
              </a:spcAft>
              <a:buClr>
                <a:srgbClr val="000000"/>
              </a:buClr>
              <a:buSzPts val="1500"/>
              <a:buFont typeface="Arial"/>
              <a:buChar char="●"/>
            </a:pPr>
            <a:r>
              <a:rPr lang="es" sz="1500"/>
              <a:t>1 pizca Romero</a:t>
            </a:r>
            <a:endParaRPr sz="1500"/>
          </a:p>
          <a:p>
            <a:pPr indent="-323850" lvl="0" marL="457200" rtl="0" algn="l">
              <a:spcBef>
                <a:spcPts val="0"/>
              </a:spcBef>
              <a:spcAft>
                <a:spcPts val="0"/>
              </a:spcAft>
              <a:buClr>
                <a:srgbClr val="000000"/>
              </a:buClr>
              <a:buSzPts val="1500"/>
              <a:buFont typeface="Arial"/>
              <a:buChar char="●"/>
            </a:pPr>
            <a:r>
              <a:rPr lang="es" sz="1500"/>
              <a:t>100 g Vino blanco</a:t>
            </a:r>
            <a:endParaRPr sz="1500"/>
          </a:p>
          <a:p>
            <a:pPr indent="0" lvl="0" marL="0" rtl="0" algn="l">
              <a:spcBef>
                <a:spcPts val="2400"/>
              </a:spcBef>
              <a:spcAft>
                <a:spcPts val="1600"/>
              </a:spcAft>
              <a:buNone/>
            </a:pPr>
            <a:r>
              <a:t/>
            </a:r>
            <a:endParaRPr sz="1500"/>
          </a:p>
        </p:txBody>
      </p:sp>
      <p:pic>
        <p:nvPicPr>
          <p:cNvPr id="114" name="Google Shape;114;p19"/>
          <p:cNvPicPr preferRelativeResize="0"/>
          <p:nvPr/>
        </p:nvPicPr>
        <p:blipFill>
          <a:blip r:embed="rId3">
            <a:alphaModFix/>
          </a:blip>
          <a:stretch>
            <a:fillRect/>
          </a:stretch>
        </p:blipFill>
        <p:spPr>
          <a:xfrm>
            <a:off x="311696" y="1468823"/>
            <a:ext cx="4277077" cy="3099900"/>
          </a:xfrm>
          <a:prstGeom prst="rect">
            <a:avLst/>
          </a:prstGeom>
          <a:noFill/>
          <a:ln>
            <a:noFill/>
          </a:ln>
        </p:spPr>
      </p:pic>
    </p:spTree>
  </p:cSld>
  <p:clrMapOvr>
    <a:masterClrMapping/>
  </p:clrMapOvr>
  <mc:AlternateContent>
    <mc:Choice Requires="p14">
      <p:transition spd="slow" p14:dur="3600">
        <p14:prism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0"/>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Paella</a:t>
            </a:r>
            <a:endParaRPr/>
          </a:p>
        </p:txBody>
      </p:sp>
      <p:sp>
        <p:nvSpPr>
          <p:cNvPr id="120" name="Google Shape;120;p20"/>
          <p:cNvSpPr txBox="1"/>
          <p:nvPr>
            <p:ph idx="1" type="body"/>
          </p:nvPr>
        </p:nvSpPr>
        <p:spPr>
          <a:xfrm>
            <a:off x="413600" y="1392250"/>
            <a:ext cx="39999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21" name="Google Shape;121;p20"/>
          <p:cNvSpPr txBox="1"/>
          <p:nvPr>
            <p:ph idx="2" type="body"/>
          </p:nvPr>
        </p:nvSpPr>
        <p:spPr>
          <a:xfrm>
            <a:off x="4832400" y="1468825"/>
            <a:ext cx="39999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22" name="Google Shape;122;p20"/>
          <p:cNvPicPr preferRelativeResize="0"/>
          <p:nvPr/>
        </p:nvPicPr>
        <p:blipFill>
          <a:blip r:embed="rId3">
            <a:alphaModFix/>
          </a:blip>
          <a:stretch>
            <a:fillRect/>
          </a:stretch>
        </p:blipFill>
        <p:spPr>
          <a:xfrm>
            <a:off x="413600" y="1392250"/>
            <a:ext cx="3999899" cy="3027475"/>
          </a:xfrm>
          <a:prstGeom prst="rect">
            <a:avLst/>
          </a:prstGeom>
          <a:noFill/>
          <a:ln>
            <a:noFill/>
          </a:ln>
        </p:spPr>
      </p:pic>
      <p:pic>
        <p:nvPicPr>
          <p:cNvPr descr="escrita http://goo.gl/owQUS3&#10;Como hacer paella de mariscos española paso a paso. No confundir con la valenciana, que es de conejo y pollo. &#10;Ésta, es una de las recetas de arroz de la gastronomía de nuestro país que más triunfa en todo el mundo. No quería desaprovechar la opotunidad para subir el video de mi versión de la paella. Una sencilla y deliciosa comida rapida y facil de hacer en casa para fiestas y para niños.&#10;¡Que no te falten ideas para preparar botanas y platillos de cenas y almuerzos rapidos y ricos!&#10;¡QUE VIVA LA COCINA!&#10;&#10;Si te gustan los aperitivos y la cocina facil y rapida puedes seguirme en las diferentes redes sociales para obtener más programas de ricas comidas rapidas y faciles de hacer:&#10;INSCRÍBETE AL CANAL: http://goo.gl/knAacy&#10;BLOG: http://www.cocinacaserayfacil.net/&#10;FACEBOOK (página): http://goo.gl/U4cgjy&#10;FACEBOOK (personal): https://goo.gl/sI2x4D&#10;GOOGLE+: http://goo.gl/oXjlWN&#10;TWITTER: http://goo.gl/cHoQUy&#10;&#10;&#10;INGREDIENTES:&#10;&#10;- 200g de arroz redondo&#10;- 1 rodaja grande de merluza&#10;- 1 diente de ajo&#10;- 1 tomate&#10;- Calamar cortado en tiras&#10;- 12 langostinos&#10;- 10 almejas&#10;- 8 mejillones&#10;- 1/2 cucharadita de pimentón dulce (paprika)&#10;-Una pizca de azafrán&#10;- Sal&#10;- Aceite de oliva &#10;&#10;PARA EL CALDO DE PESCADO: Simplemente cubrimos de agua las espinas y la piel de la merluza y la dejamos cocer a fuego suave unos 20 minutos. Pasado el tiempo colamos y ya lo tenemos listo.&#10;&#10;Canción: The builder de Kevin MacLeod está sujeta a una licencia de Creative Commons Attribution (https://creativecommons.org/licenses/by/4.0/)&#10;Fuente: http://incompetech.com/music/royalty-free/index.html?isrc=USUAN1400054&#10;Artista: http://incompetech.com/&#10;resetas de cosina economica y facil" id="123" name="Google Shape;123;p20" title="PAELLA DE MARISCO FACIL - Recetas de Cocina Faciles Rapidas y Economicas de hacer en casa">
            <a:hlinkClick r:id="rId4"/>
          </p:cNvPr>
          <p:cNvPicPr preferRelativeResize="0"/>
          <p:nvPr/>
        </p:nvPicPr>
        <p:blipFill>
          <a:blip r:embed="rId5">
            <a:alphaModFix/>
          </a:blip>
          <a:stretch>
            <a:fillRect/>
          </a:stretch>
        </p:blipFill>
        <p:spPr>
          <a:xfrm>
            <a:off x="4899075" y="1468825"/>
            <a:ext cx="3964554" cy="3099900"/>
          </a:xfrm>
          <a:prstGeom prst="rect">
            <a:avLst/>
          </a:prstGeom>
          <a:noFill/>
          <a:ln>
            <a:noFill/>
          </a:ln>
        </p:spPr>
      </p:pic>
    </p:spTree>
  </p:cSld>
  <p:clrMapOvr>
    <a:masterClrMapping/>
  </p:clrMapOvr>
  <mc:AlternateContent>
    <mc:Choice Requires="p14">
      <p:transition spd="slow" p14:dur="3600">
        <p14:prism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1"/>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Jámon</a:t>
            </a:r>
            <a:endParaRPr/>
          </a:p>
        </p:txBody>
      </p:sp>
      <p:sp>
        <p:nvSpPr>
          <p:cNvPr id="129" name="Google Shape;129;p21"/>
          <p:cNvSpPr txBox="1"/>
          <p:nvPr>
            <p:ph idx="1" type="body"/>
          </p:nvPr>
        </p:nvSpPr>
        <p:spPr>
          <a:xfrm>
            <a:off x="311700" y="1468825"/>
            <a:ext cx="39999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30" name="Google Shape;130;p21"/>
          <p:cNvSpPr txBox="1"/>
          <p:nvPr>
            <p:ph idx="2" type="body"/>
          </p:nvPr>
        </p:nvSpPr>
        <p:spPr>
          <a:xfrm>
            <a:off x="4832400" y="1468825"/>
            <a:ext cx="3999900" cy="3099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s" sz="1800"/>
              <a:t>Pata trasera de cerdo, cruda o curada, que se destina al consumo alimenticio; también puede ser de otros animales.</a:t>
            </a:r>
            <a:endParaRPr sz="1800"/>
          </a:p>
        </p:txBody>
      </p:sp>
      <p:pic>
        <p:nvPicPr>
          <p:cNvPr id="131" name="Google Shape;131;p21"/>
          <p:cNvPicPr preferRelativeResize="0"/>
          <p:nvPr/>
        </p:nvPicPr>
        <p:blipFill>
          <a:blip r:embed="rId3">
            <a:alphaModFix/>
          </a:blip>
          <a:stretch>
            <a:fillRect/>
          </a:stretch>
        </p:blipFill>
        <p:spPr>
          <a:xfrm>
            <a:off x="359600" y="1514725"/>
            <a:ext cx="3952000" cy="3054000"/>
          </a:xfrm>
          <a:prstGeom prst="rect">
            <a:avLst/>
          </a:prstGeom>
          <a:noFill/>
          <a:ln>
            <a:noFill/>
          </a:ln>
        </p:spPr>
      </p:pic>
    </p:spTree>
  </p:cSld>
  <p:clrMapOvr>
    <a:masterClrMapping/>
  </p:clrMapOvr>
  <mc:AlternateContent>
    <mc:Choice Requires="p14">
      <p:transition spd="slow" p14:dur="3600">
        <p14:prism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