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64" r:id="rId5"/>
    <p:sldId id="265" r:id="rId6"/>
    <p:sldId id="266" r:id="rId7"/>
    <p:sldId id="267" r:id="rId8"/>
    <p:sldId id="268" r:id="rId9"/>
    <p:sldId id="271" r:id="rId10"/>
    <p:sldId id="269" r:id="rId11"/>
    <p:sldId id="270" r:id="rId12"/>
    <p:sldId id="272" r:id="rId13"/>
    <p:sldId id="273" r:id="rId14"/>
    <p:sldId id="274" r:id="rId15"/>
    <p:sldId id="275" r:id="rId16"/>
    <p:sldId id="276" r:id="rId17"/>
    <p:sldId id="278"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showGuides="1">
      <p:cViewPr>
        <p:scale>
          <a:sx n="64" d="100"/>
          <a:sy n="64" d="100"/>
        </p:scale>
        <p:origin x="-114"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11/17/2016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11/17/2016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theartstory.org/artist-cezanne-paul.htm" TargetMode="External"/><Relationship Id="rId2" Type="http://schemas.openxmlformats.org/officeDocument/2006/relationships/hyperlink" Target="http://www.biography.com/people/paul-czanne-9542036" TargetMode="External"/><Relationship Id="rId1" Type="http://schemas.openxmlformats.org/officeDocument/2006/relationships/slideLayout" Target="../slideLayouts/slideLayout2.xml"/><Relationship Id="rId6" Type="http://schemas.openxmlformats.org/officeDocument/2006/relationships/hyperlink" Target="http://www.paulcezanne.org/" TargetMode="External"/><Relationship Id="rId5" Type="http://schemas.openxmlformats.org/officeDocument/2006/relationships/hyperlink" Target="https://www.britannica.com/biography/Paul-Cezanne" TargetMode="External"/><Relationship Id="rId4" Type="http://schemas.openxmlformats.org/officeDocument/2006/relationships/hyperlink" Target="https://en.wikipedia.org/wiki/Paul_C&#233;zann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Paul </a:t>
            </a:r>
            <a:r>
              <a:rPr lang="en-US" dirty="0" smtClean="0"/>
              <a:t>Cézanne</a:t>
            </a:r>
            <a:endParaRPr lang="en-US" dirty="0"/>
          </a:p>
        </p:txBody>
      </p:sp>
      <p:sp>
        <p:nvSpPr>
          <p:cNvPr id="3" name="Subtitle 2"/>
          <p:cNvSpPr>
            <a:spLocks noGrp="1"/>
          </p:cNvSpPr>
          <p:nvPr>
            <p:ph type="subTitle" idx="1"/>
          </p:nvPr>
        </p:nvSpPr>
        <p:spPr/>
        <p:txBody>
          <a:bodyPr/>
          <a:lstStyle/>
          <a:p>
            <a:r>
              <a:rPr lang="en-US" dirty="0"/>
              <a:t>“Art is a harmony parallel with nature</a:t>
            </a:r>
            <a:r>
              <a:rPr lang="en-US" dirty="0" smtClean="0"/>
              <a:t>.”</a:t>
            </a:r>
            <a:endParaRPr lang="en-US" dirty="0"/>
          </a:p>
        </p:txBody>
      </p:sp>
      <p:sp>
        <p:nvSpPr>
          <p:cNvPr id="4" name="TextBox 3"/>
          <p:cNvSpPr txBox="1"/>
          <p:nvPr/>
        </p:nvSpPr>
        <p:spPr>
          <a:xfrm>
            <a:off x="10813960" y="5378490"/>
            <a:ext cx="1751527" cy="646331"/>
          </a:xfrm>
          <a:prstGeom prst="rect">
            <a:avLst/>
          </a:prstGeom>
          <a:noFill/>
        </p:spPr>
        <p:txBody>
          <a:bodyPr wrap="square" rtlCol="0">
            <a:spAutoFit/>
          </a:bodyPr>
          <a:lstStyle/>
          <a:p>
            <a:r>
              <a:rPr lang="en-US" dirty="0" err="1" smtClean="0"/>
              <a:t>Hurani</a:t>
            </a:r>
            <a:r>
              <a:rPr lang="en-US" dirty="0" smtClean="0"/>
              <a:t> Ada</a:t>
            </a:r>
          </a:p>
          <a:p>
            <a:r>
              <a:rPr lang="en-US" dirty="0" smtClean="0"/>
              <a:t>Tudor </a:t>
            </a:r>
            <a:r>
              <a:rPr lang="en-US" dirty="0" err="1" smtClean="0"/>
              <a:t>Todea</a:t>
            </a:r>
            <a:endParaRPr lang="en-US" dirty="0" smtClean="0"/>
          </a:p>
        </p:txBody>
      </p:sp>
      <p:sp>
        <p:nvSpPr>
          <p:cNvPr id="5" name="TextBox 4"/>
          <p:cNvSpPr txBox="1"/>
          <p:nvPr/>
        </p:nvSpPr>
        <p:spPr>
          <a:xfrm>
            <a:off x="10813960" y="5934669"/>
            <a:ext cx="2240924" cy="1200329"/>
          </a:xfrm>
          <a:prstGeom prst="rect">
            <a:avLst/>
          </a:prstGeom>
          <a:noFill/>
        </p:spPr>
        <p:txBody>
          <a:bodyPr wrap="square" rtlCol="0">
            <a:spAutoFit/>
          </a:bodyPr>
          <a:lstStyle/>
          <a:p>
            <a:r>
              <a:rPr lang="en-US" dirty="0" err="1" smtClean="0"/>
              <a:t>Anda</a:t>
            </a:r>
            <a:r>
              <a:rPr lang="en-US" dirty="0" smtClean="0"/>
              <a:t> </a:t>
            </a:r>
            <a:r>
              <a:rPr lang="en-US" dirty="0" err="1" smtClean="0"/>
              <a:t>Cirlig</a:t>
            </a:r>
            <a:endParaRPr lang="en-US" dirty="0" smtClean="0"/>
          </a:p>
          <a:p>
            <a:r>
              <a:rPr lang="en-US" dirty="0" smtClean="0"/>
              <a:t>Maria </a:t>
            </a:r>
            <a:r>
              <a:rPr lang="en-US" dirty="0" err="1" smtClean="0"/>
              <a:t>Buf</a:t>
            </a:r>
            <a:endParaRPr lang="en-US" dirty="0" smtClean="0"/>
          </a:p>
          <a:p>
            <a:r>
              <a:rPr lang="en-US" dirty="0" smtClean="0"/>
              <a:t>Raul </a:t>
            </a:r>
            <a:r>
              <a:rPr lang="en-US" dirty="0" err="1" smtClean="0"/>
              <a:t>Vadan</a:t>
            </a:r>
            <a:endParaRPr lang="en-US" dirty="0" smtClean="0"/>
          </a:p>
          <a:p>
            <a:endParaRPr lang="en-US" dirty="0"/>
          </a:p>
        </p:txBody>
      </p:sp>
    </p:spTree>
    <p:extLst>
      <p:ext uri="{BB962C8B-B14F-4D97-AF65-F5344CB8AC3E}">
        <p14:creationId xmlns:p14="http://schemas.microsoft.com/office/powerpoint/2010/main" val="544304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5752" y="5897382"/>
            <a:ext cx="3738524" cy="369332"/>
          </a:xfrm>
          <a:prstGeom prst="rect">
            <a:avLst/>
          </a:prstGeom>
        </p:spPr>
        <p:txBody>
          <a:bodyPr wrap="none">
            <a:spAutoFit/>
          </a:bodyPr>
          <a:lstStyle/>
          <a:p>
            <a:r>
              <a:rPr lang="en-US" b="1" dirty="0"/>
              <a:t>"Mont Sainte-</a:t>
            </a:r>
            <a:r>
              <a:rPr lang="en-US" b="1" dirty="0" err="1"/>
              <a:t>Victoire</a:t>
            </a:r>
            <a:r>
              <a:rPr lang="en-US" b="1" dirty="0"/>
              <a:t>" </a:t>
            </a:r>
            <a:r>
              <a:rPr lang="en-US" dirty="0"/>
              <a:t>(1885-1887)</a:t>
            </a:r>
            <a:r>
              <a:rPr lang="en-US" b="1" dirty="0"/>
              <a:t>;</a:t>
            </a:r>
            <a:r>
              <a:rPr lang="en-US"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561" y="526072"/>
            <a:ext cx="9260878" cy="5371310"/>
          </a:xfrm>
          <a:prstGeom prst="rect">
            <a:avLst/>
          </a:prstGeom>
        </p:spPr>
      </p:pic>
    </p:spTree>
    <p:extLst>
      <p:ext uri="{BB962C8B-B14F-4D97-AF65-F5344CB8AC3E}">
        <p14:creationId xmlns:p14="http://schemas.microsoft.com/office/powerpoint/2010/main" val="796386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022" y="2948120"/>
            <a:ext cx="3311163" cy="369332"/>
          </a:xfrm>
          <a:prstGeom prst="rect">
            <a:avLst/>
          </a:prstGeom>
        </p:spPr>
        <p:txBody>
          <a:bodyPr wrap="none">
            <a:spAutoFit/>
          </a:bodyPr>
          <a:lstStyle/>
          <a:p>
            <a:r>
              <a:rPr lang="en-US" b="1" dirty="0"/>
              <a:t>"The </a:t>
            </a:r>
            <a:r>
              <a:rPr lang="en-US" b="1" dirty="0" err="1"/>
              <a:t>Cardplayers</a:t>
            </a:r>
            <a:r>
              <a:rPr lang="en-US" b="1" dirty="0"/>
              <a:t>" </a:t>
            </a:r>
            <a:r>
              <a:rPr lang="en-US" dirty="0"/>
              <a:t>(1890-1892</a:t>
            </a:r>
            <a:r>
              <a:rPr lang="en-US" dirty="0" smtClean="0"/>
              <a:t>)</a:t>
            </a:r>
            <a:r>
              <a:rPr lang="en-US" b="1" dirty="0" smtClean="0"/>
              <a:t>;</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8385" y="518063"/>
            <a:ext cx="6929260" cy="5821874"/>
          </a:xfrm>
          <a:prstGeom prst="rect">
            <a:avLst/>
          </a:prstGeom>
        </p:spPr>
      </p:pic>
    </p:spTree>
    <p:extLst>
      <p:ext uri="{BB962C8B-B14F-4D97-AF65-F5344CB8AC3E}">
        <p14:creationId xmlns:p14="http://schemas.microsoft.com/office/powerpoint/2010/main" val="4053743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521" y="2782669"/>
            <a:ext cx="2638713" cy="646331"/>
          </a:xfrm>
          <a:prstGeom prst="rect">
            <a:avLst/>
          </a:prstGeom>
        </p:spPr>
        <p:txBody>
          <a:bodyPr wrap="square">
            <a:spAutoFit/>
          </a:bodyPr>
          <a:lstStyle/>
          <a:p>
            <a:r>
              <a:rPr lang="en-US" b="1" dirty="0"/>
              <a:t>"Sugar Bowl, Pears and Blue Cup" </a:t>
            </a:r>
            <a:r>
              <a:rPr lang="en-US" dirty="0"/>
              <a:t>(1866);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324" y="515762"/>
            <a:ext cx="8122410" cy="5826476"/>
          </a:xfrm>
          <a:prstGeom prst="rect">
            <a:avLst/>
          </a:prstGeom>
        </p:spPr>
      </p:pic>
    </p:spTree>
    <p:extLst>
      <p:ext uri="{BB962C8B-B14F-4D97-AF65-F5344CB8AC3E}">
        <p14:creationId xmlns:p14="http://schemas.microsoft.com/office/powerpoint/2010/main" val="716018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127" y="914399"/>
            <a:ext cx="3090056" cy="646331"/>
          </a:xfrm>
          <a:prstGeom prst="rect">
            <a:avLst/>
          </a:prstGeom>
        </p:spPr>
        <p:txBody>
          <a:bodyPr wrap="square">
            <a:spAutoFit/>
          </a:bodyPr>
          <a:lstStyle/>
          <a:p>
            <a:r>
              <a:rPr lang="en-US" dirty="0"/>
              <a:t>and </a:t>
            </a:r>
            <a:r>
              <a:rPr lang="en-US" b="1" dirty="0"/>
              <a:t>"The Large Bathers" </a:t>
            </a:r>
            <a:r>
              <a:rPr lang="en-US" dirty="0"/>
              <a:t>(1895-1905).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487" y="539924"/>
            <a:ext cx="6827949" cy="5778152"/>
          </a:xfrm>
          <a:prstGeom prst="rect">
            <a:avLst/>
          </a:prstGeom>
        </p:spPr>
      </p:pic>
      <p:sp>
        <p:nvSpPr>
          <p:cNvPr id="4" name="Rectangle 3"/>
          <p:cNvSpPr/>
          <p:nvPr/>
        </p:nvSpPr>
        <p:spPr>
          <a:xfrm>
            <a:off x="837126" y="1643249"/>
            <a:ext cx="3039414" cy="2862322"/>
          </a:xfrm>
          <a:prstGeom prst="rect">
            <a:avLst/>
          </a:prstGeom>
        </p:spPr>
        <p:txBody>
          <a:bodyPr wrap="square">
            <a:spAutoFit/>
          </a:bodyPr>
          <a:lstStyle/>
          <a:p>
            <a:r>
              <a:rPr lang="en-US" sz="2000" dirty="0"/>
              <a:t>Each of these works seems to confront the viewer with its identity as a work of art; landscapes, still </a:t>
            </a:r>
            <a:r>
              <a:rPr lang="en-US" sz="2000" dirty="0" err="1"/>
              <a:t>lifes</a:t>
            </a:r>
            <a:r>
              <a:rPr lang="en-US" sz="2000" dirty="0"/>
              <a:t> and portraits seem to spread out in all directions across the surface of the canvas, demanding the viewer's full attention.</a:t>
            </a:r>
          </a:p>
        </p:txBody>
      </p:sp>
      <p:sp>
        <p:nvSpPr>
          <p:cNvPr id="5" name="Rectangle 4"/>
          <p:cNvSpPr/>
          <p:nvPr/>
        </p:nvSpPr>
        <p:spPr>
          <a:xfrm>
            <a:off x="837126" y="4521661"/>
            <a:ext cx="2781837" cy="1600438"/>
          </a:xfrm>
          <a:prstGeom prst="rect">
            <a:avLst/>
          </a:prstGeom>
        </p:spPr>
        <p:txBody>
          <a:bodyPr wrap="square">
            <a:spAutoFit/>
          </a:bodyPr>
          <a:lstStyle/>
          <a:p>
            <a:r>
              <a:rPr lang="en-US" sz="2000" i="1" dirty="0"/>
              <a:t>“Shadow is a </a:t>
            </a:r>
            <a:r>
              <a:rPr lang="en-US" sz="2000" i="1" dirty="0" err="1"/>
              <a:t>colour</a:t>
            </a:r>
            <a:r>
              <a:rPr lang="en-US" sz="2000" i="1" dirty="0"/>
              <a:t> as light is, but less brilliant; light and shadow are only the relation of two tones.”</a:t>
            </a:r>
          </a:p>
          <a:p>
            <a:r>
              <a:rPr lang="en-US" dirty="0"/>
              <a:t>—</a:t>
            </a:r>
            <a:r>
              <a:rPr lang="en-US" b="1" dirty="0"/>
              <a:t>Paul Cézanne</a:t>
            </a:r>
          </a:p>
        </p:txBody>
      </p:sp>
    </p:spTree>
    <p:extLst>
      <p:ext uri="{BB962C8B-B14F-4D97-AF65-F5344CB8AC3E}">
        <p14:creationId xmlns:p14="http://schemas.microsoft.com/office/powerpoint/2010/main" val="2089379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615" y="557985"/>
            <a:ext cx="7005276" cy="5742029"/>
          </a:xfrm>
          <a:prstGeom prst="rect">
            <a:avLst/>
          </a:prstGeom>
        </p:spPr>
      </p:pic>
      <p:sp>
        <p:nvSpPr>
          <p:cNvPr id="3" name="Rectangle 2"/>
          <p:cNvSpPr/>
          <p:nvPr/>
        </p:nvSpPr>
        <p:spPr>
          <a:xfrm>
            <a:off x="863984" y="557985"/>
            <a:ext cx="3760631" cy="5663089"/>
          </a:xfrm>
          <a:prstGeom prst="rect">
            <a:avLst/>
          </a:prstGeom>
        </p:spPr>
        <p:txBody>
          <a:bodyPr wrap="square">
            <a:spAutoFit/>
          </a:bodyPr>
          <a:lstStyle/>
          <a:p>
            <a:r>
              <a:rPr lang="en-US" b="1" dirty="0" smtClean="0"/>
              <a:t>“Table</a:t>
            </a:r>
            <a:r>
              <a:rPr lang="en-US" b="1" dirty="0"/>
              <a:t>, Napkin, and </a:t>
            </a:r>
            <a:r>
              <a:rPr lang="en-US" b="1" dirty="0" smtClean="0"/>
              <a:t>Fruit” </a:t>
            </a:r>
            <a:r>
              <a:rPr lang="en-US" dirty="0"/>
              <a:t>(A Corner of the Table) (1895-1900)</a:t>
            </a:r>
          </a:p>
          <a:p>
            <a:endParaRPr lang="en-US" sz="1600" dirty="0" smtClean="0"/>
          </a:p>
          <a:p>
            <a:r>
              <a:rPr lang="en-US" sz="1600" dirty="0" smtClean="0"/>
              <a:t>After </a:t>
            </a:r>
            <a:r>
              <a:rPr lang="en-US" sz="1600" dirty="0"/>
              <a:t>studying Dutch and French Old Master still life painting at the </a:t>
            </a:r>
            <a:r>
              <a:rPr lang="en-US" sz="1600" dirty="0" err="1"/>
              <a:t>Musée</a:t>
            </a:r>
            <a:r>
              <a:rPr lang="en-US" sz="1600" dirty="0"/>
              <a:t> du Louvre and other Paris galleries, Cézanne formulated his own semi-sculptural approach to still </a:t>
            </a:r>
            <a:r>
              <a:rPr lang="en-US" sz="1600" dirty="0" err="1"/>
              <a:t>lifes</a:t>
            </a:r>
            <a:r>
              <a:rPr lang="en-US" sz="1600" dirty="0"/>
              <a:t>. Typically strewn across an upturned tabletop, Cézanne's pears, peaches, and other pictorial elements seem at once to rest on a solid, wooden plank and yet float across the surface of the canvas like a new kind of calligraphy. As if to press home that point, Cézanne typically includes chairs, wooden screens, water pitchers, and wine bottles to suggest that the gaze of the viewer rise vertically up the canvas, rather than plunge deep within any implied corner of a real kitchen.</a:t>
            </a:r>
          </a:p>
          <a:p>
            <a:endParaRPr lang="en-US" i="1" dirty="0" smtClean="0"/>
          </a:p>
          <a:p>
            <a:r>
              <a:rPr lang="en-US" i="1" dirty="0" smtClean="0"/>
              <a:t>Oil </a:t>
            </a:r>
            <a:r>
              <a:rPr lang="en-US" i="1" dirty="0"/>
              <a:t>on canvas, 47 x 56 cm (18 1/4 x 22 in) - The Barnes Foundation, Pennsylvania</a:t>
            </a:r>
          </a:p>
        </p:txBody>
      </p:sp>
    </p:spTree>
    <p:extLst>
      <p:ext uri="{BB962C8B-B14F-4D97-AF65-F5344CB8AC3E}">
        <p14:creationId xmlns:p14="http://schemas.microsoft.com/office/powerpoint/2010/main" val="3112212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5009" y="876941"/>
            <a:ext cx="5267458" cy="5078313"/>
          </a:xfrm>
          <a:prstGeom prst="rect">
            <a:avLst/>
          </a:prstGeom>
        </p:spPr>
        <p:txBody>
          <a:bodyPr wrap="square">
            <a:spAutoFit/>
          </a:bodyPr>
          <a:lstStyle/>
          <a:p>
            <a:r>
              <a:rPr lang="en-US" b="1" dirty="0" smtClean="0"/>
              <a:t>“Madame </a:t>
            </a:r>
            <a:r>
              <a:rPr lang="en-US" b="1" dirty="0"/>
              <a:t>Cézanne in a Red </a:t>
            </a:r>
            <a:r>
              <a:rPr lang="en-US" b="1" dirty="0" smtClean="0"/>
              <a:t>Dress” </a:t>
            </a:r>
            <a:r>
              <a:rPr lang="en-US" dirty="0"/>
              <a:t>(1888-1890)</a:t>
            </a:r>
          </a:p>
          <a:p>
            <a:endParaRPr lang="en-US" i="1" dirty="0" smtClean="0"/>
          </a:p>
          <a:p>
            <a:r>
              <a:rPr lang="en-US" i="1" dirty="0" smtClean="0"/>
              <a:t>Artwork </a:t>
            </a:r>
            <a:r>
              <a:rPr lang="en-US" i="1" dirty="0"/>
              <a:t>description &amp; Analysis: </a:t>
            </a:r>
            <a:r>
              <a:rPr lang="en-US" dirty="0"/>
              <a:t>This is an example of the many portraits Cézanne painted of his mistress and eventual wife, Hortense </a:t>
            </a:r>
            <a:r>
              <a:rPr lang="en-US" dirty="0" err="1"/>
              <a:t>Fiquet</a:t>
            </a:r>
            <a:r>
              <a:rPr lang="en-US" dirty="0"/>
              <a:t>. Cézanne does not romanticize her form: the sitter's figure is rigidly imposing, almost soldier-like, her face bluntly plain and asymmetrical with only one ear visible. It seems that the sitter exists purely for compositional purposes, her dress in itself serving as an excuse for the artist to experiment with various tones of red, like a convenient palette. The stark geometrical accents dissect the canvas in both horizontal and vertical directions, thus creating the impression of a carefully arranged, monumental still life, as opposed to a portrait of a lifelong companion or "loved one."</a:t>
            </a:r>
          </a:p>
          <a:p>
            <a:endParaRPr lang="en-US" i="1" dirty="0" smtClean="0"/>
          </a:p>
          <a:p>
            <a:r>
              <a:rPr lang="en-US" i="1" dirty="0" smtClean="0"/>
              <a:t>Oil </a:t>
            </a:r>
            <a:r>
              <a:rPr lang="en-US" i="1" dirty="0"/>
              <a:t>on canvas - The Metropolitan Museum of Art, New </a:t>
            </a:r>
            <a:r>
              <a:rPr lang="en-US" i="1" dirty="0" smtClean="0"/>
              <a:t>York.</a:t>
            </a:r>
            <a:endParaRPr lang="en-US"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623" y="515109"/>
            <a:ext cx="4607903" cy="5801978"/>
          </a:xfrm>
          <a:prstGeom prst="rect">
            <a:avLst/>
          </a:prstGeom>
        </p:spPr>
      </p:pic>
    </p:spTree>
    <p:extLst>
      <p:ext uri="{BB962C8B-B14F-4D97-AF65-F5344CB8AC3E}">
        <p14:creationId xmlns:p14="http://schemas.microsoft.com/office/powerpoint/2010/main" val="2982323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074" y="874455"/>
            <a:ext cx="2441402" cy="2554545"/>
          </a:xfrm>
          <a:prstGeom prst="rect">
            <a:avLst/>
          </a:prstGeom>
        </p:spPr>
        <p:txBody>
          <a:bodyPr wrap="square">
            <a:spAutoFit/>
          </a:bodyPr>
          <a:lstStyle/>
          <a:p>
            <a:r>
              <a:rPr lang="en-US" sz="1600" dirty="0"/>
              <a:t>From 1890 until his death he was beset by troubling events and he withdrew further into his painting, spending long periods as a virtual recluse. His paintings became well-known and sought after and he was the object of respect from a new generation of painters.</a:t>
            </a:r>
          </a:p>
        </p:txBody>
      </p:sp>
      <p:sp>
        <p:nvSpPr>
          <p:cNvPr id="3" name="Rectangle 2"/>
          <p:cNvSpPr/>
          <p:nvPr/>
        </p:nvSpPr>
        <p:spPr>
          <a:xfrm>
            <a:off x="804074" y="3429000"/>
            <a:ext cx="2222461" cy="2800767"/>
          </a:xfrm>
          <a:prstGeom prst="rect">
            <a:avLst/>
          </a:prstGeom>
        </p:spPr>
        <p:txBody>
          <a:bodyPr wrap="square">
            <a:spAutoFit/>
          </a:bodyPr>
          <a:lstStyle/>
          <a:p>
            <a:r>
              <a:rPr lang="en-US" sz="1600" dirty="0"/>
              <a:t>The problems began with the onset of diabetes in 1890, destabilizing his personality to the point where relationships with others were again strained. He traveled in Switzerland, with Hortense and his son, perhaps hoping to restore their relationship.</a:t>
            </a:r>
          </a:p>
        </p:txBody>
      </p:sp>
      <p:sp>
        <p:nvSpPr>
          <p:cNvPr id="4" name="Rectangle 3"/>
          <p:cNvSpPr/>
          <p:nvPr/>
        </p:nvSpPr>
        <p:spPr>
          <a:xfrm>
            <a:off x="9762186" y="847389"/>
            <a:ext cx="1683433" cy="1200329"/>
          </a:xfrm>
          <a:prstGeom prst="rect">
            <a:avLst/>
          </a:prstGeom>
        </p:spPr>
        <p:txBody>
          <a:bodyPr wrap="square">
            <a:spAutoFit/>
          </a:bodyPr>
          <a:lstStyle/>
          <a:p>
            <a:r>
              <a:rPr lang="en-US" dirty="0"/>
              <a:t>Cézanne, however, returned to Provence to </a:t>
            </a:r>
            <a:r>
              <a:rPr lang="en-US" dirty="0" smtClean="0"/>
              <a:t>live.</a:t>
            </a:r>
            <a:endParaRPr lang="en-US" dirty="0"/>
          </a:p>
        </p:txBody>
      </p:sp>
      <p:sp>
        <p:nvSpPr>
          <p:cNvPr id="5" name="Rectangle 4"/>
          <p:cNvSpPr/>
          <p:nvPr/>
        </p:nvSpPr>
        <p:spPr>
          <a:xfrm>
            <a:off x="9762186" y="1957589"/>
            <a:ext cx="1738647" cy="4247317"/>
          </a:xfrm>
          <a:prstGeom prst="rect">
            <a:avLst/>
          </a:prstGeom>
        </p:spPr>
        <p:txBody>
          <a:bodyPr wrap="square">
            <a:spAutoFit/>
          </a:bodyPr>
          <a:lstStyle/>
          <a:p>
            <a:r>
              <a:rPr lang="en-US" dirty="0"/>
              <a:t>From 1903 to the end of his life he painted in his studio, working for a month in 1904 with </a:t>
            </a:r>
            <a:r>
              <a:rPr lang="en-US" dirty="0" err="1"/>
              <a:t>Émile</a:t>
            </a:r>
            <a:r>
              <a:rPr lang="en-US" dirty="0"/>
              <a:t> Bernard, who stayed as a house guest. After his death it became a monument, Atelier Paul Cézanne, or les </a:t>
            </a:r>
            <a:r>
              <a:rPr lang="en-US" dirty="0" err="1"/>
              <a:t>Lauves</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250" y="805531"/>
            <a:ext cx="6568936" cy="5246937"/>
          </a:xfrm>
          <a:prstGeom prst="rect">
            <a:avLst/>
          </a:prstGeom>
        </p:spPr>
      </p:pic>
    </p:spTree>
    <p:extLst>
      <p:ext uri="{BB962C8B-B14F-4D97-AF65-F5344CB8AC3E}">
        <p14:creationId xmlns:p14="http://schemas.microsoft.com/office/powerpoint/2010/main" val="2069652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6036" y="3075057"/>
            <a:ext cx="5119928" cy="707886"/>
          </a:xfrm>
          <a:prstGeom prst="rect">
            <a:avLst/>
          </a:prstGeom>
        </p:spPr>
        <p:txBody>
          <a:bodyPr wrap="none">
            <a:spAutoFit/>
          </a:bodyPr>
          <a:lstStyle/>
          <a:p>
            <a:r>
              <a:rPr lang="en-US" sz="2000" dirty="0" smtClean="0"/>
              <a:t>  “Paul </a:t>
            </a:r>
            <a:r>
              <a:rPr lang="en-US" sz="2000" dirty="0"/>
              <a:t>Cezanne was my one and only master."     </a:t>
            </a:r>
            <a:endParaRPr lang="en-US" sz="2000" dirty="0" smtClean="0"/>
          </a:p>
          <a:p>
            <a:r>
              <a:rPr lang="en-US" sz="2000" dirty="0"/>
              <a:t> </a:t>
            </a:r>
            <a:r>
              <a:rPr lang="en-US" sz="2000" dirty="0" smtClean="0"/>
              <a:t>                        - </a:t>
            </a:r>
            <a:r>
              <a:rPr lang="en-US" sz="2000" dirty="0"/>
              <a:t>Pablo Picasso</a:t>
            </a:r>
          </a:p>
        </p:txBody>
      </p:sp>
    </p:spTree>
    <p:extLst>
      <p:ext uri="{BB962C8B-B14F-4D97-AF65-F5344CB8AC3E}">
        <p14:creationId xmlns:p14="http://schemas.microsoft.com/office/powerpoint/2010/main" val="2618370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hlinkClick r:id="rId2"/>
              </a:rPr>
              <a:t>www.biography.com/people/paul-czanne-9542036</a:t>
            </a:r>
            <a:endParaRPr lang="en-US" dirty="0" smtClean="0"/>
          </a:p>
          <a:p>
            <a:r>
              <a:rPr lang="en-US" dirty="0" smtClean="0">
                <a:hlinkClick r:id="rId3"/>
              </a:rPr>
              <a:t>www.theartstory.org/artist-cezanne-paul.htm</a:t>
            </a:r>
            <a:endParaRPr lang="en-US" dirty="0" smtClean="0"/>
          </a:p>
          <a:p>
            <a:r>
              <a:rPr lang="en-US" dirty="0">
                <a:hlinkClick r:id="rId4"/>
              </a:rPr>
              <a:t>https://</a:t>
            </a:r>
            <a:r>
              <a:rPr lang="en-US" dirty="0" smtClean="0">
                <a:hlinkClick r:id="rId4"/>
              </a:rPr>
              <a:t>en.wikipedia.org/wiki/</a:t>
            </a:r>
            <a:r>
              <a:rPr lang="en-US" dirty="0" err="1" smtClean="0">
                <a:hlinkClick r:id="rId4"/>
              </a:rPr>
              <a:t>Paul_Cézanne</a:t>
            </a:r>
            <a:endParaRPr lang="en-US" dirty="0" smtClean="0"/>
          </a:p>
          <a:p>
            <a:r>
              <a:rPr lang="en-US" dirty="0">
                <a:hlinkClick r:id="rId5"/>
              </a:rPr>
              <a:t>https://</a:t>
            </a:r>
            <a:r>
              <a:rPr lang="en-US" dirty="0" smtClean="0">
                <a:hlinkClick r:id="rId5"/>
              </a:rPr>
              <a:t>www.britannica.com/biography/Paul-Cezanne</a:t>
            </a:r>
            <a:endParaRPr lang="en-US" dirty="0" smtClean="0"/>
          </a:p>
          <a:p>
            <a:r>
              <a:rPr lang="en-US" dirty="0">
                <a:hlinkClick r:id="rId6"/>
              </a:rPr>
              <a:t>http://www.paulcezanne.org</a:t>
            </a:r>
            <a:r>
              <a:rPr lang="en-US" dirty="0" smtClean="0">
                <a:hlinkClick r:id="rId6"/>
              </a:rPr>
              <a:t>/</a:t>
            </a:r>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985239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7744" y="827060"/>
            <a:ext cx="3316511" cy="4834547"/>
          </a:xfrm>
          <a:prstGeom prst="rect">
            <a:avLst/>
          </a:prstGeom>
        </p:spPr>
      </p:pic>
      <p:sp>
        <p:nvSpPr>
          <p:cNvPr id="3" name="Rectangle 2"/>
          <p:cNvSpPr/>
          <p:nvPr/>
        </p:nvSpPr>
        <p:spPr>
          <a:xfrm>
            <a:off x="814189" y="827060"/>
            <a:ext cx="3533403" cy="369332"/>
          </a:xfrm>
          <a:prstGeom prst="rect">
            <a:avLst/>
          </a:prstGeom>
        </p:spPr>
        <p:txBody>
          <a:bodyPr wrap="none">
            <a:spAutoFit/>
          </a:bodyPr>
          <a:lstStyle/>
          <a:p>
            <a:r>
              <a:rPr lang="en-US" b="1" dirty="0"/>
              <a:t>January 19, 1839 - October 22, 1906</a:t>
            </a:r>
          </a:p>
        </p:txBody>
      </p:sp>
      <p:sp>
        <p:nvSpPr>
          <p:cNvPr id="4" name="Rectangle 3"/>
          <p:cNvSpPr/>
          <p:nvPr/>
        </p:nvSpPr>
        <p:spPr>
          <a:xfrm>
            <a:off x="7844407" y="1643895"/>
            <a:ext cx="3432093" cy="1600438"/>
          </a:xfrm>
          <a:prstGeom prst="rect">
            <a:avLst/>
          </a:prstGeom>
        </p:spPr>
        <p:txBody>
          <a:bodyPr wrap="square">
            <a:spAutoFit/>
          </a:bodyPr>
          <a:lstStyle/>
          <a:p>
            <a:r>
              <a:rPr lang="en-US" sz="2000" dirty="0"/>
              <a:t>“When I judge art, I take my painting and put it next to a God made object like a tree or flower. If it clashes, it is not art.”</a:t>
            </a:r>
          </a:p>
          <a:p>
            <a:r>
              <a:rPr lang="en-US" dirty="0"/>
              <a:t>—</a:t>
            </a:r>
            <a:r>
              <a:rPr lang="en-US" b="1" dirty="0"/>
              <a:t>Paul Cézanne</a:t>
            </a:r>
          </a:p>
        </p:txBody>
      </p:sp>
      <p:sp>
        <p:nvSpPr>
          <p:cNvPr id="6" name="Rectangle 5"/>
          <p:cNvSpPr/>
          <p:nvPr/>
        </p:nvSpPr>
        <p:spPr>
          <a:xfrm>
            <a:off x="814189" y="1285396"/>
            <a:ext cx="3206839" cy="4247317"/>
          </a:xfrm>
          <a:prstGeom prst="rect">
            <a:avLst/>
          </a:prstGeom>
        </p:spPr>
        <p:txBody>
          <a:bodyPr wrap="square">
            <a:spAutoFit/>
          </a:bodyPr>
          <a:lstStyle/>
          <a:p>
            <a:r>
              <a:rPr lang="en-US" dirty="0"/>
              <a:t>The work of Post-Impressionist French painter Paul Cézanne, born in Aix-en-Provence in 1839, can be said to have formed the bridge between late 19th century Impressionism and the early 20th century's new line of artistic inquiry, Cubism. The mastery of design, tone, composition and color that spans his life's work is highly characteristic and now recognizable around the world. Both Henri Matisse and Pablo Picasso were greatly influenced by Cézanne.</a:t>
            </a:r>
          </a:p>
        </p:txBody>
      </p:sp>
    </p:spTree>
    <p:extLst>
      <p:ext uri="{BB962C8B-B14F-4D97-AF65-F5344CB8AC3E}">
        <p14:creationId xmlns:p14="http://schemas.microsoft.com/office/powerpoint/2010/main" val="1286276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52777" y="1014775"/>
            <a:ext cx="3712786" cy="4828450"/>
          </a:xfrm>
          <a:prstGeom prst="rect">
            <a:avLst/>
          </a:prstGeom>
        </p:spPr>
      </p:pic>
      <p:sp>
        <p:nvSpPr>
          <p:cNvPr id="4" name="Rectangle 3"/>
          <p:cNvSpPr/>
          <p:nvPr/>
        </p:nvSpPr>
        <p:spPr>
          <a:xfrm>
            <a:off x="9110262" y="1014775"/>
            <a:ext cx="2403169" cy="1600438"/>
          </a:xfrm>
          <a:prstGeom prst="rect">
            <a:avLst/>
          </a:prstGeom>
        </p:spPr>
        <p:txBody>
          <a:bodyPr wrap="square">
            <a:spAutoFit/>
          </a:bodyPr>
          <a:lstStyle/>
          <a:p>
            <a:r>
              <a:rPr lang="en-US" sz="2000" dirty="0"/>
              <a:t>“It's so fine and yet so terrible to stand in front of a blank canvas.”</a:t>
            </a:r>
          </a:p>
          <a:p>
            <a:r>
              <a:rPr lang="en-US" dirty="0"/>
              <a:t>—</a:t>
            </a:r>
            <a:r>
              <a:rPr lang="en-US" b="1" dirty="0"/>
              <a:t>Paul Cézanne</a:t>
            </a:r>
          </a:p>
        </p:txBody>
      </p:sp>
      <p:sp>
        <p:nvSpPr>
          <p:cNvPr id="5" name="Rectangle 4"/>
          <p:cNvSpPr/>
          <p:nvPr/>
        </p:nvSpPr>
        <p:spPr>
          <a:xfrm>
            <a:off x="786837" y="1165059"/>
            <a:ext cx="4121242" cy="1754326"/>
          </a:xfrm>
          <a:prstGeom prst="rect">
            <a:avLst/>
          </a:prstGeom>
        </p:spPr>
        <p:txBody>
          <a:bodyPr wrap="square">
            <a:spAutoFit/>
          </a:bodyPr>
          <a:lstStyle/>
          <a:p>
            <a:r>
              <a:rPr lang="en-US" dirty="0"/>
              <a:t>His father, Philippe </a:t>
            </a:r>
            <a:r>
              <a:rPr lang="en-US" dirty="0" err="1"/>
              <a:t>Auguste</a:t>
            </a:r>
            <a:r>
              <a:rPr lang="en-US" dirty="0"/>
              <a:t>, was the co-founder of a banking firm that prospered throughout the artist's life, affording him financial security that was unavailable to most of his contemporaries and eventually resulting in a large inheritance.</a:t>
            </a:r>
          </a:p>
        </p:txBody>
      </p:sp>
      <p:sp>
        <p:nvSpPr>
          <p:cNvPr id="6" name="Rectangle 5"/>
          <p:cNvSpPr/>
          <p:nvPr/>
        </p:nvSpPr>
        <p:spPr>
          <a:xfrm>
            <a:off x="786837" y="2922844"/>
            <a:ext cx="4121242" cy="3139321"/>
          </a:xfrm>
          <a:prstGeom prst="rect">
            <a:avLst/>
          </a:prstGeom>
        </p:spPr>
        <p:txBody>
          <a:bodyPr wrap="square">
            <a:spAutoFit/>
          </a:bodyPr>
          <a:lstStyle/>
          <a:p>
            <a:r>
              <a:rPr lang="en-US" dirty="0"/>
              <a:t>Consequently, Cézanne began to study painting and drawing at the </a:t>
            </a:r>
            <a:r>
              <a:rPr lang="en-US" dirty="0" err="1"/>
              <a:t>École</a:t>
            </a:r>
            <a:r>
              <a:rPr lang="en-US" dirty="0"/>
              <a:t> des Beaux-Arts (School of Design) in Aix in 1856. His father opposed the pursuit of an artistic career, and in 1858 he persuaded Cézanne to enter law school at the University of Aix-en-Provence. Though Cézanne continued his law studies for several years, he was simultaneously enrolled at the </a:t>
            </a:r>
            <a:r>
              <a:rPr lang="en-US" dirty="0" err="1"/>
              <a:t>École</a:t>
            </a:r>
            <a:r>
              <a:rPr lang="en-US" dirty="0"/>
              <a:t> des Beaux-Arts, where he remained until 1861.</a:t>
            </a:r>
          </a:p>
        </p:txBody>
      </p:sp>
      <p:sp>
        <p:nvSpPr>
          <p:cNvPr id="7" name="Rectangle 6"/>
          <p:cNvSpPr/>
          <p:nvPr/>
        </p:nvSpPr>
        <p:spPr>
          <a:xfrm>
            <a:off x="1147445" y="763220"/>
            <a:ext cx="1270797" cy="400110"/>
          </a:xfrm>
          <a:prstGeom prst="rect">
            <a:avLst/>
          </a:prstGeom>
        </p:spPr>
        <p:txBody>
          <a:bodyPr wrap="none">
            <a:spAutoFit/>
          </a:bodyPr>
          <a:lstStyle/>
          <a:p>
            <a:r>
              <a:rPr lang="en-US" sz="2000" b="1" dirty="0"/>
              <a:t>Early Life</a:t>
            </a:r>
          </a:p>
        </p:txBody>
      </p:sp>
    </p:spTree>
    <p:extLst>
      <p:ext uri="{BB962C8B-B14F-4D97-AF65-F5344CB8AC3E}">
        <p14:creationId xmlns:p14="http://schemas.microsoft.com/office/powerpoint/2010/main" val="4259584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197" y="1261853"/>
            <a:ext cx="2425521" cy="4801314"/>
          </a:xfrm>
          <a:prstGeom prst="rect">
            <a:avLst/>
          </a:prstGeom>
        </p:spPr>
        <p:txBody>
          <a:bodyPr wrap="square">
            <a:spAutoFit/>
          </a:bodyPr>
          <a:lstStyle/>
          <a:p>
            <a:r>
              <a:rPr lang="en-US" dirty="0"/>
              <a:t>Paul Cézanne's paintings from the 1860s are peculiar, bearing little overt resemblance to the artist's mature and more important style. The subject matter is brooding and melancholy and includes fantasies, dreams, religious images and a general preoccupation with the macabre. His technique in these early paintings is similarly romantic, often impassioned.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507" y="631049"/>
            <a:ext cx="7778839" cy="5595902"/>
          </a:xfrm>
          <a:prstGeom prst="rect">
            <a:avLst/>
          </a:prstGeom>
        </p:spPr>
      </p:pic>
      <p:sp>
        <p:nvSpPr>
          <p:cNvPr id="4" name="Rectangle 3"/>
          <p:cNvSpPr/>
          <p:nvPr/>
        </p:nvSpPr>
        <p:spPr>
          <a:xfrm>
            <a:off x="794197" y="861743"/>
            <a:ext cx="2219647" cy="400110"/>
          </a:xfrm>
          <a:prstGeom prst="rect">
            <a:avLst/>
          </a:prstGeom>
        </p:spPr>
        <p:txBody>
          <a:bodyPr wrap="none">
            <a:spAutoFit/>
          </a:bodyPr>
          <a:lstStyle/>
          <a:p>
            <a:r>
              <a:rPr lang="en-US" sz="2000" b="1" dirty="0"/>
              <a:t>Works of the 1860s</a:t>
            </a:r>
          </a:p>
        </p:txBody>
      </p:sp>
      <p:sp>
        <p:nvSpPr>
          <p:cNvPr id="5" name="Rectangle 4"/>
          <p:cNvSpPr/>
          <p:nvPr/>
        </p:nvSpPr>
        <p:spPr>
          <a:xfrm>
            <a:off x="7237925" y="5689623"/>
            <a:ext cx="1983347" cy="537328"/>
          </a:xfrm>
          <a:prstGeom prst="rect">
            <a:avLst/>
          </a:prstGeom>
        </p:spPr>
        <p:txBody>
          <a:bodyPr wrap="square">
            <a:spAutoFit/>
          </a:bodyPr>
          <a:lstStyle/>
          <a:p>
            <a:r>
              <a:rPr lang="en-US" sz="1400" dirty="0" smtClean="0">
                <a:solidFill>
                  <a:schemeClr val="bg1"/>
                </a:solidFill>
              </a:rPr>
              <a:t>“</a:t>
            </a:r>
            <a:r>
              <a:rPr lang="en-US" sz="1400" dirty="0" err="1" smtClean="0">
                <a:solidFill>
                  <a:schemeClr val="bg1"/>
                </a:solidFill>
              </a:rPr>
              <a:t>Spring,Summer,Autumn</a:t>
            </a:r>
            <a:r>
              <a:rPr lang="en-US" sz="1400" dirty="0" smtClean="0">
                <a:solidFill>
                  <a:schemeClr val="bg1"/>
                </a:solidFill>
              </a:rPr>
              <a:t> </a:t>
            </a:r>
            <a:r>
              <a:rPr lang="en-US" sz="1400" dirty="0">
                <a:solidFill>
                  <a:schemeClr val="bg1"/>
                </a:solidFill>
              </a:rPr>
              <a:t>and </a:t>
            </a:r>
            <a:r>
              <a:rPr lang="en-US" sz="1400" dirty="0" smtClean="0">
                <a:solidFill>
                  <a:schemeClr val="bg1"/>
                </a:solidFill>
              </a:rPr>
              <a:t>Winter”</a:t>
            </a:r>
            <a:r>
              <a:rPr lang="en-US" sz="1400" dirty="0" smtClean="0"/>
              <a:t>.</a:t>
            </a:r>
            <a:endParaRPr lang="en-US" sz="1400" dirty="0"/>
          </a:p>
        </p:txBody>
      </p:sp>
    </p:spTree>
    <p:extLst>
      <p:ext uri="{BB962C8B-B14F-4D97-AF65-F5344CB8AC3E}">
        <p14:creationId xmlns:p14="http://schemas.microsoft.com/office/powerpoint/2010/main" val="317532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594" y="1048384"/>
            <a:ext cx="3232597" cy="1754326"/>
          </a:xfrm>
          <a:prstGeom prst="rect">
            <a:avLst/>
          </a:prstGeom>
        </p:spPr>
        <p:txBody>
          <a:bodyPr wrap="square">
            <a:spAutoFit/>
          </a:bodyPr>
          <a:lstStyle/>
          <a:p>
            <a:r>
              <a:rPr lang="en-US" dirty="0"/>
              <a:t>For his </a:t>
            </a:r>
            <a:r>
              <a:rPr lang="en-US" b="1" dirty="0"/>
              <a:t>"Man in a Blue Cap" </a:t>
            </a:r>
            <a:r>
              <a:rPr lang="en-US" dirty="0"/>
              <a:t>(also called "Uncle Dominique," 1865-1866), he applied pigments with a palette knife, creating a surface everywhere dense with impasto.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127" y="528950"/>
            <a:ext cx="4482994" cy="5800100"/>
          </a:xfrm>
          <a:prstGeom prst="rect">
            <a:avLst/>
          </a:prstGeom>
        </p:spPr>
      </p:pic>
      <p:sp>
        <p:nvSpPr>
          <p:cNvPr id="4" name="Rectangle 3"/>
          <p:cNvSpPr/>
          <p:nvPr/>
        </p:nvSpPr>
        <p:spPr>
          <a:xfrm>
            <a:off x="841594" y="2802710"/>
            <a:ext cx="2923505" cy="1477328"/>
          </a:xfrm>
          <a:prstGeom prst="rect">
            <a:avLst/>
          </a:prstGeom>
        </p:spPr>
        <p:txBody>
          <a:bodyPr wrap="square">
            <a:spAutoFit/>
          </a:bodyPr>
          <a:lstStyle/>
          <a:p>
            <a:r>
              <a:rPr lang="en-US" dirty="0"/>
              <a:t>The same qualities characterize Cézanne's unique "Washing of a Corpse" (1867-1869), which seems to both portray events in a </a:t>
            </a:r>
            <a:r>
              <a:rPr lang="en-US" dirty="0" smtClean="0"/>
              <a:t>morgue.</a:t>
            </a:r>
            <a:endParaRPr lang="en-US" dirty="0"/>
          </a:p>
        </p:txBody>
      </p:sp>
      <p:sp>
        <p:nvSpPr>
          <p:cNvPr id="5" name="Rectangle 4"/>
          <p:cNvSpPr/>
          <p:nvPr/>
        </p:nvSpPr>
        <p:spPr>
          <a:xfrm>
            <a:off x="829765" y="4456443"/>
            <a:ext cx="2935334" cy="1600438"/>
          </a:xfrm>
          <a:prstGeom prst="rect">
            <a:avLst/>
          </a:prstGeom>
        </p:spPr>
        <p:txBody>
          <a:bodyPr wrap="square">
            <a:spAutoFit/>
          </a:bodyPr>
          <a:lstStyle/>
          <a:p>
            <a:r>
              <a:rPr lang="en-US" sz="2000" i="1" dirty="0"/>
              <a:t>“The world doesn't understand me and I don't understand the world, that's why I've withdrawn from it.”</a:t>
            </a:r>
          </a:p>
          <a:p>
            <a:r>
              <a:rPr lang="en-US" dirty="0"/>
              <a:t>—</a:t>
            </a:r>
            <a:r>
              <a:rPr lang="en-US" b="1" dirty="0"/>
              <a:t>Paul Cézanne</a:t>
            </a:r>
          </a:p>
        </p:txBody>
      </p:sp>
      <p:sp>
        <p:nvSpPr>
          <p:cNvPr id="6" name="Rectangle 5"/>
          <p:cNvSpPr/>
          <p:nvPr/>
        </p:nvSpPr>
        <p:spPr>
          <a:xfrm>
            <a:off x="8612635" y="889843"/>
            <a:ext cx="3146914" cy="5078313"/>
          </a:xfrm>
          <a:prstGeom prst="rect">
            <a:avLst/>
          </a:prstGeom>
        </p:spPr>
        <p:txBody>
          <a:bodyPr wrap="square">
            <a:spAutoFit/>
          </a:bodyPr>
          <a:lstStyle/>
          <a:p>
            <a:r>
              <a:rPr lang="en-US" dirty="0"/>
              <a:t>A fascinating aspect of Cézanne's style in the 1860s is the sense of energy in his work. Though these early works seem groping and uncertain in comparison to the artist's later expressions, they nevertheless reveal a profound depth of feeling. Each painting seems ready to explode beyond its limits and surface. Moreover, each seems to be the conception of an artist who could either be a madman or a genius—the world will likely never know, as Cézanne's true character was unknown to many, if not all, of his contemporaries.</a:t>
            </a:r>
          </a:p>
        </p:txBody>
      </p:sp>
    </p:spTree>
    <p:extLst>
      <p:ext uri="{BB962C8B-B14F-4D97-AF65-F5344CB8AC3E}">
        <p14:creationId xmlns:p14="http://schemas.microsoft.com/office/powerpoint/2010/main" val="2455291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55" y="758711"/>
            <a:ext cx="2988960" cy="369332"/>
          </a:xfrm>
          <a:prstGeom prst="rect">
            <a:avLst/>
          </a:prstGeom>
        </p:spPr>
        <p:txBody>
          <a:bodyPr wrap="none">
            <a:spAutoFit/>
          </a:bodyPr>
          <a:lstStyle/>
          <a:p>
            <a:r>
              <a:rPr lang="en-US" b="1" dirty="0"/>
              <a:t>Cézanne and Impressionism</a:t>
            </a:r>
          </a:p>
        </p:txBody>
      </p:sp>
      <p:sp>
        <p:nvSpPr>
          <p:cNvPr id="3" name="Rectangle 2"/>
          <p:cNvSpPr/>
          <p:nvPr/>
        </p:nvSpPr>
        <p:spPr>
          <a:xfrm>
            <a:off x="749459" y="1128043"/>
            <a:ext cx="2770153" cy="4524315"/>
          </a:xfrm>
          <a:prstGeom prst="rect">
            <a:avLst/>
          </a:prstGeom>
        </p:spPr>
        <p:txBody>
          <a:bodyPr wrap="square">
            <a:spAutoFit/>
          </a:bodyPr>
          <a:lstStyle/>
          <a:p>
            <a:r>
              <a:rPr lang="en-US" dirty="0"/>
              <a:t>In 1872, Cézanne moved to </a:t>
            </a:r>
            <a:r>
              <a:rPr lang="en-US" dirty="0" err="1"/>
              <a:t>Pontoise</a:t>
            </a:r>
            <a:r>
              <a:rPr lang="en-US" dirty="0"/>
              <a:t>, France, where he spent two years working very closely with Pissarro. Also during this period, Cézanne became convinced that one must paint directly from nature. One result of this change in artistic philosophy was that romantic and religious subjects began to disappear from Cézanne's canvases. Additionally, the somber, murky range of his palette began to give way to fresher, more vibrant colors.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015" y="879084"/>
            <a:ext cx="7837856" cy="5099832"/>
          </a:xfrm>
          <a:prstGeom prst="rect">
            <a:avLst/>
          </a:prstGeom>
        </p:spPr>
      </p:pic>
      <p:sp>
        <p:nvSpPr>
          <p:cNvPr id="5" name="Rectangle 4"/>
          <p:cNvSpPr/>
          <p:nvPr/>
        </p:nvSpPr>
        <p:spPr>
          <a:xfrm>
            <a:off x="7836876" y="5978916"/>
            <a:ext cx="2820003" cy="369332"/>
          </a:xfrm>
          <a:prstGeom prst="rect">
            <a:avLst/>
          </a:prstGeom>
        </p:spPr>
        <p:txBody>
          <a:bodyPr wrap="none">
            <a:spAutoFit/>
          </a:bodyPr>
          <a:lstStyle/>
          <a:p>
            <a:r>
              <a:rPr lang="en-US" dirty="0" smtClean="0"/>
              <a:t>“Still </a:t>
            </a:r>
            <a:r>
              <a:rPr lang="en-US" dirty="0"/>
              <a:t>Life, Pitcher And </a:t>
            </a:r>
            <a:r>
              <a:rPr lang="en-US" dirty="0" smtClean="0"/>
              <a:t>Fruit”</a:t>
            </a:r>
            <a:endParaRPr lang="en-US" dirty="0"/>
          </a:p>
        </p:txBody>
      </p:sp>
    </p:spTree>
    <p:extLst>
      <p:ext uri="{BB962C8B-B14F-4D97-AF65-F5344CB8AC3E}">
        <p14:creationId xmlns:p14="http://schemas.microsoft.com/office/powerpoint/2010/main" val="3855175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6737" y="548925"/>
            <a:ext cx="2666175" cy="4093428"/>
          </a:xfrm>
          <a:prstGeom prst="rect">
            <a:avLst/>
          </a:prstGeom>
        </p:spPr>
        <p:txBody>
          <a:bodyPr wrap="square">
            <a:spAutoFit/>
          </a:bodyPr>
          <a:lstStyle/>
          <a:p>
            <a:r>
              <a:rPr lang="en-US" sz="2000" dirty="0"/>
              <a:t>In </a:t>
            </a:r>
            <a:r>
              <a:rPr lang="en-US" sz="2000" b="1" dirty="0"/>
              <a:t>"House of the Hanged Man" </a:t>
            </a:r>
            <a:r>
              <a:rPr lang="en-US" sz="2000" dirty="0"/>
              <a:t>(1873-1874) and "Portrait of Victor </a:t>
            </a:r>
            <a:r>
              <a:rPr lang="en-US" sz="2000" dirty="0" err="1"/>
              <a:t>Choque</a:t>
            </a:r>
            <a:r>
              <a:rPr lang="en-US" sz="2000" dirty="0"/>
              <a:t>" (1875-1877), he painted directly from the subject and employed  short, loaded brushstrokes—characteristic of the Impressionist style as well as the works of Monet, Renoir and Pissarro.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957" y="548925"/>
            <a:ext cx="6864175" cy="5760148"/>
          </a:xfrm>
          <a:prstGeom prst="rect">
            <a:avLst/>
          </a:prstGeom>
        </p:spPr>
      </p:pic>
      <p:sp>
        <p:nvSpPr>
          <p:cNvPr id="5" name="Rectangle 4"/>
          <p:cNvSpPr/>
          <p:nvPr/>
        </p:nvSpPr>
        <p:spPr>
          <a:xfrm>
            <a:off x="946737" y="4642353"/>
            <a:ext cx="3129566" cy="1477328"/>
          </a:xfrm>
          <a:prstGeom prst="rect">
            <a:avLst/>
          </a:prstGeom>
        </p:spPr>
        <p:txBody>
          <a:bodyPr wrap="square">
            <a:spAutoFit/>
          </a:bodyPr>
          <a:lstStyle/>
          <a:p>
            <a:r>
              <a:rPr lang="en-US" i="1" dirty="0"/>
              <a:t>“I must be more sensible and realize that at my age, illusions are hardly permitted and they will always destroy me.”</a:t>
            </a:r>
          </a:p>
          <a:p>
            <a:r>
              <a:rPr lang="en-US" dirty="0"/>
              <a:t>—Paul Cézanne</a:t>
            </a:r>
          </a:p>
        </p:txBody>
      </p:sp>
    </p:spTree>
    <p:extLst>
      <p:ext uri="{BB962C8B-B14F-4D97-AF65-F5344CB8AC3E}">
        <p14:creationId xmlns:p14="http://schemas.microsoft.com/office/powerpoint/2010/main" val="2317193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611" y="1028342"/>
            <a:ext cx="2944967" cy="4401205"/>
          </a:xfrm>
          <a:prstGeom prst="rect">
            <a:avLst/>
          </a:prstGeom>
        </p:spPr>
        <p:txBody>
          <a:bodyPr wrap="square">
            <a:spAutoFit/>
          </a:bodyPr>
          <a:lstStyle/>
          <a:p>
            <a:r>
              <a:rPr lang="en-US" sz="2000" dirty="0"/>
              <a:t>But unlike the way the movement's originators interpreted the Impressionist style, Cézanne's Impressionism never took on a delicate </a:t>
            </a:r>
            <a:r>
              <a:rPr lang="en-US" sz="2000" dirty="0" err="1"/>
              <a:t>asthetic</a:t>
            </a:r>
            <a:r>
              <a:rPr lang="en-US" sz="2000" dirty="0"/>
              <a:t> or sensuous feel; his Impressionism has been </a:t>
            </a:r>
            <a:r>
              <a:rPr lang="en-US" sz="2000" dirty="0" err="1"/>
              <a:t>deemeed</a:t>
            </a:r>
            <a:r>
              <a:rPr lang="en-US" sz="2000" dirty="0"/>
              <a:t> strained and discomforting, as if he were fiercely trying to coalesce color, brushstroke, surface and volume into a more tautly unified entity.</a:t>
            </a:r>
          </a:p>
        </p:txBody>
      </p:sp>
      <p:sp>
        <p:nvSpPr>
          <p:cNvPr id="3" name="Rectangle 2"/>
          <p:cNvSpPr/>
          <p:nvPr/>
        </p:nvSpPr>
        <p:spPr>
          <a:xfrm>
            <a:off x="8461421" y="1028342"/>
            <a:ext cx="2820472" cy="4401205"/>
          </a:xfrm>
          <a:prstGeom prst="rect">
            <a:avLst/>
          </a:prstGeom>
        </p:spPr>
        <p:txBody>
          <a:bodyPr wrap="square">
            <a:spAutoFit/>
          </a:bodyPr>
          <a:lstStyle/>
          <a:p>
            <a:r>
              <a:rPr lang="en-US" sz="2000" dirty="0"/>
              <a:t>For instance, Cézanne created the surface of </a:t>
            </a:r>
            <a:r>
              <a:rPr lang="en-US" sz="2000" b="1" dirty="0"/>
              <a:t>"Portrait of Victor </a:t>
            </a:r>
            <a:r>
              <a:rPr lang="en-US" sz="2000" b="1" dirty="0" err="1"/>
              <a:t>Choque</a:t>
            </a:r>
            <a:r>
              <a:rPr lang="en-US" sz="2000" b="1" dirty="0"/>
              <a:t>" </a:t>
            </a:r>
            <a:r>
              <a:rPr lang="en-US" sz="2000" dirty="0"/>
              <a:t>through an obvious struggle, giving each brushstroke parity with its adjacent strokes, thereby calling attention to the unity and flatness of the canvas ground, and presenting a convincing impression of the volume and substantiality of the object.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631" y="507696"/>
            <a:ext cx="4424737" cy="5842608"/>
          </a:xfrm>
          <a:prstGeom prst="rect">
            <a:avLst/>
          </a:prstGeom>
        </p:spPr>
      </p:pic>
    </p:spTree>
    <p:extLst>
      <p:ext uri="{BB962C8B-B14F-4D97-AF65-F5344CB8AC3E}">
        <p14:creationId xmlns:p14="http://schemas.microsoft.com/office/powerpoint/2010/main" val="2203648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095" y="1545465"/>
            <a:ext cx="3567447" cy="2308324"/>
          </a:xfrm>
          <a:prstGeom prst="rect">
            <a:avLst/>
          </a:prstGeom>
        </p:spPr>
        <p:txBody>
          <a:bodyPr wrap="square">
            <a:spAutoFit/>
          </a:bodyPr>
          <a:lstStyle/>
          <a:p>
            <a:r>
              <a:rPr lang="en-US" dirty="0"/>
              <a:t>Mature Impressionism tended to forsake the Cézanne's and other deviating interpretations of the classic style. The artist spent most of the 1880s developing a pictorial "language" that would reconcile both the original and progressive forms of the style.</a:t>
            </a:r>
          </a:p>
        </p:txBody>
      </p:sp>
      <p:sp>
        <p:nvSpPr>
          <p:cNvPr id="3" name="Rectangle 2"/>
          <p:cNvSpPr/>
          <p:nvPr/>
        </p:nvSpPr>
        <p:spPr>
          <a:xfrm>
            <a:off x="734095" y="3992451"/>
            <a:ext cx="3567447" cy="1200329"/>
          </a:xfrm>
          <a:prstGeom prst="rect">
            <a:avLst/>
          </a:prstGeom>
        </p:spPr>
        <p:txBody>
          <a:bodyPr wrap="square">
            <a:spAutoFit/>
          </a:bodyPr>
          <a:lstStyle/>
          <a:p>
            <a:r>
              <a:rPr lang="en-US" dirty="0"/>
              <a:t>This new language is apparent in many of Cézanne's works, including </a:t>
            </a:r>
            <a:r>
              <a:rPr lang="en-US" b="1" dirty="0" smtClean="0"/>
              <a:t>"Bay of Marseilles from </a:t>
            </a:r>
            <a:r>
              <a:rPr lang="en-US" b="1" dirty="0" err="1" smtClean="0"/>
              <a:t>L'Estaque</a:t>
            </a:r>
            <a:r>
              <a:rPr lang="en-US" b="1" dirty="0" smtClean="0"/>
              <a:t>" </a:t>
            </a:r>
            <a:r>
              <a:rPr lang="en-US" dirty="0"/>
              <a:t>(1883-1885);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542" y="525887"/>
            <a:ext cx="6967471" cy="5806226"/>
          </a:xfrm>
          <a:prstGeom prst="rect">
            <a:avLst/>
          </a:prstGeom>
        </p:spPr>
      </p:pic>
    </p:spTree>
    <p:extLst>
      <p:ext uri="{BB962C8B-B14F-4D97-AF65-F5344CB8AC3E}">
        <p14:creationId xmlns:p14="http://schemas.microsoft.com/office/powerpoint/2010/main" val="29579309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205</TotalTime>
  <Words>1468</Words>
  <Application>Microsoft Office PowerPoint</Application>
  <PresentationFormat>Personnalisé</PresentationFormat>
  <Paragraphs>64</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Organic</vt:lpstr>
      <vt:lpstr>Paul Cézanne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Cézanne</dc:title>
  <dc:creator>Ama them</dc:creator>
  <cp:lastModifiedBy>CLUJ3</cp:lastModifiedBy>
  <cp:revision>17</cp:revision>
  <dcterms:created xsi:type="dcterms:W3CDTF">2016-10-04T14:27:20Z</dcterms:created>
  <dcterms:modified xsi:type="dcterms:W3CDTF">2016-11-17T07:53:40Z</dcterms:modified>
</cp:coreProperties>
</file>