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82" r:id="rId8"/>
    <p:sldId id="283" r:id="rId9"/>
    <p:sldId id="284" r:id="rId10"/>
    <p:sldId id="285" r:id="rId11"/>
    <p:sldId id="286" r:id="rId12"/>
    <p:sldId id="289" r:id="rId13"/>
    <p:sldId id="281" r:id="rId14"/>
    <p:sldId id="288" r:id="rId15"/>
    <p:sldId id="290" r:id="rId16"/>
    <p:sldId id="291" r:id="rId17"/>
    <p:sldId id="287"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60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dirty="0" err="1"/>
              <a:t>Workshops</a:t>
            </a:r>
            <a:endParaRPr lang="ro-RO"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manualLayout>
          <c:layoutTarget val="inner"/>
          <c:xMode val="edge"/>
          <c:yMode val="edge"/>
          <c:x val="7.4187500000000003E-2"/>
          <c:y val="0.14642199803149605"/>
          <c:w val="0.91747916666666662"/>
          <c:h val="0.60738853346456689"/>
        </c:manualLayout>
      </c:layout>
      <c:barChart>
        <c:barDir val="col"/>
        <c:grouping val="clustered"/>
        <c:varyColors val="0"/>
        <c:ser>
          <c:idx val="0"/>
          <c:order val="0"/>
          <c:tx>
            <c:strRef>
              <c:f>Foaie1!$B$1</c:f>
              <c:strCache>
                <c:ptCount val="1"/>
                <c:pt idx="0">
                  <c:v>Serie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MOSTLY SATISFIED</c:v>
                </c:pt>
                <c:pt idx="1">
                  <c:v>VERY SATISFIED</c:v>
                </c:pt>
                <c:pt idx="2">
                  <c:v>LITTLE SATISFIED</c:v>
                </c:pt>
              </c:strCache>
            </c:strRef>
          </c:cat>
          <c:val>
            <c:numRef>
              <c:f>Foaie1!$B$2:$B$5</c:f>
              <c:numCache>
                <c:formatCode>General</c:formatCode>
                <c:ptCount val="4"/>
                <c:pt idx="0">
                  <c:v>25</c:v>
                </c:pt>
              </c:numCache>
            </c:numRef>
          </c:val>
          <c:extLst>
            <c:ext xmlns:c16="http://schemas.microsoft.com/office/drawing/2014/chart" uri="{C3380CC4-5D6E-409C-BE32-E72D297353CC}">
              <c16:uniqueId val="{00000000-1E18-416A-B3BD-C129E7E44BF2}"/>
            </c:ext>
          </c:extLst>
        </c:ser>
        <c:ser>
          <c:idx val="1"/>
          <c:order val="1"/>
          <c:tx>
            <c:strRef>
              <c:f>Foaie1!$C$1</c:f>
              <c:strCache>
                <c:ptCount val="1"/>
                <c:pt idx="0">
                  <c:v>Serie 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MOSTLY SATISFIED</c:v>
                </c:pt>
                <c:pt idx="1">
                  <c:v>VERY SATISFIED</c:v>
                </c:pt>
                <c:pt idx="2">
                  <c:v>LITTLE SATISFIED</c:v>
                </c:pt>
              </c:strCache>
            </c:strRef>
          </c:cat>
          <c:val>
            <c:numRef>
              <c:f>Foaie1!$C$2:$C$5</c:f>
              <c:numCache>
                <c:formatCode>General</c:formatCode>
                <c:ptCount val="4"/>
                <c:pt idx="1">
                  <c:v>4</c:v>
                </c:pt>
              </c:numCache>
            </c:numRef>
          </c:val>
          <c:extLst>
            <c:ext xmlns:c16="http://schemas.microsoft.com/office/drawing/2014/chart" uri="{C3380CC4-5D6E-409C-BE32-E72D297353CC}">
              <c16:uniqueId val="{00000001-1E18-416A-B3BD-C129E7E44BF2}"/>
            </c:ext>
          </c:extLst>
        </c:ser>
        <c:ser>
          <c:idx val="2"/>
          <c:order val="2"/>
          <c:tx>
            <c:strRef>
              <c:f>Foaie1!$D$1</c:f>
              <c:strCache>
                <c:ptCount val="1"/>
                <c:pt idx="0">
                  <c:v>Serie 3</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MOSTLY SATISFIED</c:v>
                </c:pt>
                <c:pt idx="1">
                  <c:v>VERY SATISFIED</c:v>
                </c:pt>
                <c:pt idx="2">
                  <c:v>LITTLE SATISFIED</c:v>
                </c:pt>
              </c:strCache>
            </c:strRef>
          </c:cat>
          <c:val>
            <c:numRef>
              <c:f>Foaie1!$D$2:$D$5</c:f>
              <c:numCache>
                <c:formatCode>General</c:formatCode>
                <c:ptCount val="4"/>
                <c:pt idx="2">
                  <c:v>1</c:v>
                </c:pt>
              </c:numCache>
            </c:numRef>
          </c:val>
          <c:extLst>
            <c:ext xmlns:c16="http://schemas.microsoft.com/office/drawing/2014/chart" uri="{C3380CC4-5D6E-409C-BE32-E72D297353CC}">
              <c16:uniqueId val="{00000002-1E18-416A-B3BD-C129E7E44BF2}"/>
            </c:ext>
          </c:extLst>
        </c:ser>
        <c:dLbls>
          <c:dLblPos val="inEnd"/>
          <c:showLegendKey val="0"/>
          <c:showVal val="1"/>
          <c:showCatName val="0"/>
          <c:showSerName val="0"/>
          <c:showPercent val="0"/>
          <c:showBubbleSize val="0"/>
        </c:dLbls>
        <c:gapWidth val="65"/>
        <c:axId val="459315184"/>
        <c:axId val="459314528"/>
      </c:barChart>
      <c:catAx>
        <c:axId val="459315184"/>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a:t>Satisfaction gradient</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459314528"/>
        <c:crosses val="autoZero"/>
        <c:auto val="1"/>
        <c:lblAlgn val="ctr"/>
        <c:lblOffset val="100"/>
        <c:noMultiLvlLbl val="0"/>
      </c:catAx>
      <c:valAx>
        <c:axId val="4593145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a:t>No. answers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459315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dirty="0" err="1"/>
              <a:t>Improvement</a:t>
            </a:r>
            <a:r>
              <a:rPr lang="ro-RO" dirty="0"/>
              <a:t> of </a:t>
            </a:r>
            <a:r>
              <a:rPr lang="ro-RO" dirty="0" err="1"/>
              <a:t>citizenship</a:t>
            </a:r>
            <a:endParaRPr lang="ro-RO"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Very well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Sufficiently</c:v>
                </c:pt>
              </c:strCache>
            </c:strRef>
          </c:cat>
          <c:val>
            <c:numRef>
              <c:f>Foaie1!$B$2:$B$5</c:f>
              <c:numCache>
                <c:formatCode>General</c:formatCode>
                <c:ptCount val="4"/>
                <c:pt idx="0">
                  <c:v>14</c:v>
                </c:pt>
              </c:numCache>
            </c:numRef>
          </c:val>
          <c:extLst>
            <c:ext xmlns:c16="http://schemas.microsoft.com/office/drawing/2014/chart" uri="{C3380CC4-5D6E-409C-BE32-E72D297353CC}">
              <c16:uniqueId val="{00000000-2670-4BB7-86A5-B21705FCBCF4}"/>
            </c:ext>
          </c:extLst>
        </c:ser>
        <c:ser>
          <c:idx val="1"/>
          <c:order val="1"/>
          <c:tx>
            <c:strRef>
              <c:f>Foaie1!$C$1</c:f>
              <c:strCache>
                <c:ptCount val="1"/>
                <c:pt idx="0">
                  <c:v>Well</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Sufficiently</c:v>
                </c:pt>
              </c:strCache>
            </c:strRef>
          </c:cat>
          <c:val>
            <c:numRef>
              <c:f>Foaie1!$C$2:$C$5</c:f>
              <c:numCache>
                <c:formatCode>General</c:formatCode>
                <c:ptCount val="4"/>
                <c:pt idx="1">
                  <c:v>10</c:v>
                </c:pt>
              </c:numCache>
            </c:numRef>
          </c:val>
          <c:extLst>
            <c:ext xmlns:c16="http://schemas.microsoft.com/office/drawing/2014/chart" uri="{C3380CC4-5D6E-409C-BE32-E72D297353CC}">
              <c16:uniqueId val="{00000001-2670-4BB7-86A5-B21705FCBCF4}"/>
            </c:ext>
          </c:extLst>
        </c:ser>
        <c:ser>
          <c:idx val="2"/>
          <c:order val="2"/>
          <c:tx>
            <c:strRef>
              <c:f>Foaie1!$D$1</c:f>
              <c:strCache>
                <c:ptCount val="1"/>
                <c:pt idx="0">
                  <c:v>Sufficiently</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Sufficiently</c:v>
                </c:pt>
              </c:strCache>
            </c:strRef>
          </c:cat>
          <c:val>
            <c:numRef>
              <c:f>Foaie1!$D$2:$D$5</c:f>
              <c:numCache>
                <c:formatCode>General</c:formatCode>
                <c:ptCount val="4"/>
                <c:pt idx="2">
                  <c:v>6</c:v>
                </c:pt>
              </c:numCache>
            </c:numRef>
          </c:val>
          <c:extLst>
            <c:ext xmlns:c16="http://schemas.microsoft.com/office/drawing/2014/chart" uri="{C3380CC4-5D6E-409C-BE32-E72D297353CC}">
              <c16:uniqueId val="{00000002-2670-4BB7-86A5-B21705FCBCF4}"/>
            </c:ext>
          </c:extLst>
        </c:ser>
        <c:dLbls>
          <c:dLblPos val="inEnd"/>
          <c:showLegendKey val="0"/>
          <c:showVal val="1"/>
          <c:showCatName val="0"/>
          <c:showSerName val="0"/>
          <c:showPercent val="0"/>
          <c:showBubbleSize val="0"/>
        </c:dLbls>
        <c:gapWidth val="65"/>
        <c:axId val="556039144"/>
        <c:axId val="556038488"/>
      </c:barChart>
      <c:catAx>
        <c:axId val="556039144"/>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Degree</a:t>
                </a:r>
                <a:r>
                  <a:rPr lang="ro-RO" dirty="0"/>
                  <a:t> of acord</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556038488"/>
        <c:crosses val="autoZero"/>
        <c:auto val="1"/>
        <c:lblAlgn val="ctr"/>
        <c:lblOffset val="100"/>
        <c:noMultiLvlLbl val="0"/>
      </c:catAx>
      <c:valAx>
        <c:axId val="5560384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dirty="0"/>
                  <a:t> of </a:t>
                </a:r>
                <a:r>
                  <a:rPr lang="ro-RO"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5560391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o-RO" dirty="0" err="1"/>
              <a:t>Parent’s</a:t>
            </a:r>
            <a:r>
              <a:rPr lang="ro-RO" dirty="0"/>
              <a:t> </a:t>
            </a:r>
            <a:r>
              <a:rPr lang="ro-RO" dirty="0" err="1"/>
              <a:t>poit</a:t>
            </a:r>
            <a:r>
              <a:rPr lang="ro-RO" dirty="0"/>
              <a:t> of </a:t>
            </a:r>
            <a:r>
              <a:rPr lang="ro-RO" dirty="0" err="1"/>
              <a:t>view</a:t>
            </a:r>
            <a:endParaRPr lang="ro-RO"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very important </c:v>
                </c:pt>
              </c:strCache>
            </c:strRef>
          </c:tx>
          <c:spPr>
            <a:solidFill>
              <a:schemeClr val="accent1"/>
            </a:solidFill>
            <a:ln>
              <a:noFill/>
            </a:ln>
            <a:effectLst/>
          </c:spPr>
          <c:invertIfNegative val="0"/>
          <c:cat>
            <c:strRef>
              <c:f>Foaie1!$A$2:$A$5</c:f>
              <c:strCache>
                <c:ptCount val="4"/>
                <c:pt idx="0">
                  <c:v>rol of art in education</c:v>
                </c:pt>
                <c:pt idx="1">
                  <c:v>art and self-confidence</c:v>
                </c:pt>
                <c:pt idx="2">
                  <c:v>art and creativity</c:v>
                </c:pt>
                <c:pt idx="3">
                  <c:v>hosting experience</c:v>
                </c:pt>
              </c:strCache>
            </c:strRef>
          </c:cat>
          <c:val>
            <c:numRef>
              <c:f>Foaie1!$B$2:$B$5</c:f>
              <c:numCache>
                <c:formatCode>General</c:formatCode>
                <c:ptCount val="4"/>
                <c:pt idx="0">
                  <c:v>8</c:v>
                </c:pt>
                <c:pt idx="1">
                  <c:v>9</c:v>
                </c:pt>
                <c:pt idx="2">
                  <c:v>10</c:v>
                </c:pt>
                <c:pt idx="3">
                  <c:v>7</c:v>
                </c:pt>
              </c:numCache>
            </c:numRef>
          </c:val>
          <c:extLst>
            <c:ext xmlns:c16="http://schemas.microsoft.com/office/drawing/2014/chart" uri="{C3380CC4-5D6E-409C-BE32-E72D297353CC}">
              <c16:uniqueId val="{00000000-EE04-4BBD-BFE9-61237864C7AF}"/>
            </c:ext>
          </c:extLst>
        </c:ser>
        <c:ser>
          <c:idx val="1"/>
          <c:order val="1"/>
          <c:tx>
            <c:strRef>
              <c:f>Foaie1!$C$1</c:f>
              <c:strCache>
                <c:ptCount val="1"/>
                <c:pt idx="0">
                  <c:v>important</c:v>
                </c:pt>
              </c:strCache>
            </c:strRef>
          </c:tx>
          <c:spPr>
            <a:solidFill>
              <a:schemeClr val="accent2"/>
            </a:solidFill>
            <a:ln>
              <a:noFill/>
            </a:ln>
            <a:effectLst/>
          </c:spPr>
          <c:invertIfNegative val="0"/>
          <c:cat>
            <c:strRef>
              <c:f>Foaie1!$A$2:$A$5</c:f>
              <c:strCache>
                <c:ptCount val="4"/>
                <c:pt idx="0">
                  <c:v>rol of art in education</c:v>
                </c:pt>
                <c:pt idx="1">
                  <c:v>art and self-confidence</c:v>
                </c:pt>
                <c:pt idx="2">
                  <c:v>art and creativity</c:v>
                </c:pt>
                <c:pt idx="3">
                  <c:v>hosting experience</c:v>
                </c:pt>
              </c:strCache>
            </c:strRef>
          </c:cat>
          <c:val>
            <c:numRef>
              <c:f>Foaie1!$C$2:$C$5</c:f>
              <c:numCache>
                <c:formatCode>General</c:formatCode>
                <c:ptCount val="4"/>
                <c:pt idx="0">
                  <c:v>10</c:v>
                </c:pt>
                <c:pt idx="1">
                  <c:v>11</c:v>
                </c:pt>
                <c:pt idx="2">
                  <c:v>8</c:v>
                </c:pt>
                <c:pt idx="3">
                  <c:v>10</c:v>
                </c:pt>
              </c:numCache>
            </c:numRef>
          </c:val>
          <c:extLst>
            <c:ext xmlns:c16="http://schemas.microsoft.com/office/drawing/2014/chart" uri="{C3380CC4-5D6E-409C-BE32-E72D297353CC}">
              <c16:uniqueId val="{00000001-EE04-4BBD-BFE9-61237864C7AF}"/>
            </c:ext>
          </c:extLst>
        </c:ser>
        <c:ser>
          <c:idx val="2"/>
          <c:order val="2"/>
          <c:tx>
            <c:strRef>
              <c:f>Foaie1!$D$1</c:f>
              <c:strCache>
                <c:ptCount val="1"/>
                <c:pt idx="0">
                  <c:v>not important</c:v>
                </c:pt>
              </c:strCache>
            </c:strRef>
          </c:tx>
          <c:spPr>
            <a:solidFill>
              <a:schemeClr val="accent3"/>
            </a:solidFill>
            <a:ln>
              <a:noFill/>
            </a:ln>
            <a:effectLst/>
          </c:spPr>
          <c:invertIfNegative val="0"/>
          <c:cat>
            <c:strRef>
              <c:f>Foaie1!$A$2:$A$5</c:f>
              <c:strCache>
                <c:ptCount val="4"/>
                <c:pt idx="0">
                  <c:v>rol of art in education</c:v>
                </c:pt>
                <c:pt idx="1">
                  <c:v>art and self-confidence</c:v>
                </c:pt>
                <c:pt idx="2">
                  <c:v>art and creativity</c:v>
                </c:pt>
                <c:pt idx="3">
                  <c:v>hosting experience</c:v>
                </c:pt>
              </c:strCache>
            </c:strRef>
          </c:cat>
          <c:val>
            <c:numRef>
              <c:f>Foaie1!$D$2:$D$5</c:f>
              <c:numCache>
                <c:formatCode>General</c:formatCode>
                <c:ptCount val="4"/>
                <c:pt idx="0">
                  <c:v>4</c:v>
                </c:pt>
                <c:pt idx="1">
                  <c:v>4</c:v>
                </c:pt>
                <c:pt idx="2">
                  <c:v>4</c:v>
                </c:pt>
                <c:pt idx="3">
                  <c:v>5</c:v>
                </c:pt>
              </c:numCache>
            </c:numRef>
          </c:val>
          <c:extLst>
            <c:ext xmlns:c16="http://schemas.microsoft.com/office/drawing/2014/chart" uri="{C3380CC4-5D6E-409C-BE32-E72D297353CC}">
              <c16:uniqueId val="{00000002-EE04-4BBD-BFE9-61237864C7AF}"/>
            </c:ext>
          </c:extLst>
        </c:ser>
        <c:dLbls>
          <c:showLegendKey val="0"/>
          <c:showVal val="0"/>
          <c:showCatName val="0"/>
          <c:showSerName val="0"/>
          <c:showPercent val="0"/>
          <c:showBubbleSize val="0"/>
        </c:dLbls>
        <c:gapWidth val="219"/>
        <c:overlap val="-27"/>
        <c:axId val="462962592"/>
        <c:axId val="462968496"/>
      </c:barChart>
      <c:catAx>
        <c:axId val="462962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462968496"/>
        <c:crosses val="autoZero"/>
        <c:auto val="1"/>
        <c:lblAlgn val="ctr"/>
        <c:lblOffset val="100"/>
        <c:noMultiLvlLbl val="0"/>
      </c:catAx>
      <c:valAx>
        <c:axId val="462968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ro-RO" dirty="0" err="1"/>
                  <a:t>Number</a:t>
                </a:r>
                <a:r>
                  <a:rPr lang="ro-RO" dirty="0"/>
                  <a:t> of </a:t>
                </a:r>
                <a:r>
                  <a:rPr lang="ro-RO" dirty="0" err="1"/>
                  <a:t>answers</a:t>
                </a:r>
                <a:endParaRPr lang="ro-RO"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ro-R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crossAx val="462962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Final evaluation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Stars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4"/>
                <c:pt idx="0">
                  <c:v>program of the week</c:v>
                </c:pt>
                <c:pt idx="1">
                  <c:v>Fundamental values2</c:v>
                </c:pt>
                <c:pt idx="2">
                  <c:v>Teaching materials</c:v>
                </c:pt>
                <c:pt idx="3">
                  <c:v>growing artistic talent</c:v>
                </c:pt>
              </c:strCache>
            </c:strRef>
          </c:cat>
          <c:val>
            <c:numRef>
              <c:f>Foaie1!$B$2:$B$5</c:f>
              <c:numCache>
                <c:formatCode>General</c:formatCode>
                <c:ptCount val="4"/>
                <c:pt idx="0">
                  <c:v>5</c:v>
                </c:pt>
              </c:numCache>
            </c:numRef>
          </c:val>
          <c:extLst>
            <c:ext xmlns:c16="http://schemas.microsoft.com/office/drawing/2014/chart" uri="{C3380CC4-5D6E-409C-BE32-E72D297353CC}">
              <c16:uniqueId val="{00000000-1CE8-4D3A-9F3A-BB5BDEB8A59B}"/>
            </c:ext>
          </c:extLst>
        </c:ser>
        <c:ser>
          <c:idx val="1"/>
          <c:order val="1"/>
          <c:tx>
            <c:strRef>
              <c:f>Foaie1!$C$1</c:f>
              <c:strCache>
                <c:ptCount val="1"/>
                <c:pt idx="0">
                  <c:v>Stars4</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4"/>
                <c:pt idx="0">
                  <c:v>program of the week</c:v>
                </c:pt>
                <c:pt idx="1">
                  <c:v>Fundamental values2</c:v>
                </c:pt>
                <c:pt idx="2">
                  <c:v>Teaching materials</c:v>
                </c:pt>
                <c:pt idx="3">
                  <c:v>growing artistic talent</c:v>
                </c:pt>
              </c:strCache>
            </c:strRef>
          </c:cat>
          <c:val>
            <c:numRef>
              <c:f>Foaie1!$C$2:$C$5</c:f>
              <c:numCache>
                <c:formatCode>General</c:formatCode>
                <c:ptCount val="4"/>
                <c:pt idx="1">
                  <c:v>5</c:v>
                </c:pt>
              </c:numCache>
            </c:numRef>
          </c:val>
          <c:extLst>
            <c:ext xmlns:c16="http://schemas.microsoft.com/office/drawing/2014/chart" uri="{C3380CC4-5D6E-409C-BE32-E72D297353CC}">
              <c16:uniqueId val="{00000001-1CE8-4D3A-9F3A-BB5BDEB8A59B}"/>
            </c:ext>
          </c:extLst>
        </c:ser>
        <c:ser>
          <c:idx val="2"/>
          <c:order val="2"/>
          <c:tx>
            <c:strRef>
              <c:f>Foaie1!$D$1</c:f>
              <c:strCache>
                <c:ptCount val="1"/>
                <c:pt idx="0">
                  <c:v>Stars2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4"/>
                <c:pt idx="0">
                  <c:v>program of the week</c:v>
                </c:pt>
                <c:pt idx="1">
                  <c:v>Fundamental values2</c:v>
                </c:pt>
                <c:pt idx="2">
                  <c:v>Teaching materials</c:v>
                </c:pt>
                <c:pt idx="3">
                  <c:v>growing artistic talent</c:v>
                </c:pt>
              </c:strCache>
            </c:strRef>
          </c:cat>
          <c:val>
            <c:numRef>
              <c:f>Foaie1!$D$2:$D$5</c:f>
              <c:numCache>
                <c:formatCode>General</c:formatCode>
                <c:ptCount val="4"/>
                <c:pt idx="2">
                  <c:v>4</c:v>
                </c:pt>
              </c:numCache>
            </c:numRef>
          </c:val>
          <c:extLst>
            <c:ext xmlns:c16="http://schemas.microsoft.com/office/drawing/2014/chart" uri="{C3380CC4-5D6E-409C-BE32-E72D297353CC}">
              <c16:uniqueId val="{00000002-1CE8-4D3A-9F3A-BB5BDEB8A59B}"/>
            </c:ext>
          </c:extLst>
        </c:ser>
        <c:ser>
          <c:idx val="3"/>
          <c:order val="3"/>
          <c:tx>
            <c:strRef>
              <c:f>Foaie1!$E$1</c:f>
              <c:strCache>
                <c:ptCount val="1"/>
                <c:pt idx="0">
                  <c:v>Stars3</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4"/>
                <c:pt idx="0">
                  <c:v>program of the week</c:v>
                </c:pt>
                <c:pt idx="1">
                  <c:v>Fundamental values2</c:v>
                </c:pt>
                <c:pt idx="2">
                  <c:v>Teaching materials</c:v>
                </c:pt>
                <c:pt idx="3">
                  <c:v>growing artistic talent</c:v>
                </c:pt>
              </c:strCache>
            </c:strRef>
          </c:cat>
          <c:val>
            <c:numRef>
              <c:f>Foaie1!$E$2:$E$5</c:f>
              <c:numCache>
                <c:formatCode>General</c:formatCode>
                <c:ptCount val="4"/>
                <c:pt idx="3">
                  <c:v>4</c:v>
                </c:pt>
              </c:numCache>
            </c:numRef>
          </c:val>
          <c:extLst>
            <c:ext xmlns:c16="http://schemas.microsoft.com/office/drawing/2014/chart" uri="{C3380CC4-5D6E-409C-BE32-E72D297353CC}">
              <c16:uniqueId val="{00000003-1CE8-4D3A-9F3A-BB5BDEB8A59B}"/>
            </c:ext>
          </c:extLst>
        </c:ser>
        <c:dLbls>
          <c:dLblPos val="inEnd"/>
          <c:showLegendKey val="0"/>
          <c:showVal val="1"/>
          <c:showCatName val="0"/>
          <c:showSerName val="0"/>
          <c:showPercent val="0"/>
          <c:showBubbleSize val="0"/>
        </c:dLbls>
        <c:gapWidth val="65"/>
        <c:axId val="462401184"/>
        <c:axId val="462397248"/>
      </c:barChart>
      <c:catAx>
        <c:axId val="4624011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462397248"/>
        <c:crosses val="autoZero"/>
        <c:auto val="1"/>
        <c:lblAlgn val="ctr"/>
        <c:lblOffset val="100"/>
        <c:noMultiLvlLbl val="0"/>
      </c:catAx>
      <c:valAx>
        <c:axId val="4623972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dirty="0"/>
                  <a:t> of </a:t>
                </a:r>
                <a:r>
                  <a:rPr lang="ro-RO" dirty="0" err="1"/>
                  <a:t>stars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462401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o-RO" dirty="0" err="1"/>
              <a:t>Satisfaction</a:t>
            </a:r>
            <a:r>
              <a:rPr lang="ro-RO" dirty="0"/>
              <a:t> </a:t>
            </a:r>
            <a:r>
              <a:rPr lang="ro-RO" dirty="0" err="1"/>
              <a:t>about</a:t>
            </a:r>
            <a:r>
              <a:rPr lang="ro-RO" dirty="0"/>
              <a:t> </a:t>
            </a:r>
            <a:r>
              <a:rPr lang="ro-RO" dirty="0" err="1"/>
              <a:t>workshops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o-RO"/>
        </a:p>
      </c:txPr>
    </c:title>
    <c:autoTitleDeleted val="0"/>
    <c:plotArea>
      <c:layout/>
      <c:pieChart>
        <c:varyColors val="1"/>
        <c:ser>
          <c:idx val="0"/>
          <c:order val="0"/>
          <c:tx>
            <c:strRef>
              <c:f>Foaie1!$B$1</c:f>
              <c:strCache>
                <c:ptCount val="1"/>
                <c:pt idx="0">
                  <c:v>Vânzări</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90-45BE-8885-9C89411287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90-45BE-8885-9C89411287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390-45BE-8885-9C89411287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390-45BE-8885-9C89411287E9}"/>
              </c:ext>
            </c:extLst>
          </c:dPt>
          <c:cat>
            <c:strRef>
              <c:f>Foaie1!$A$2:$A$5</c:f>
              <c:strCache>
                <c:ptCount val="3"/>
                <c:pt idx="0">
                  <c:v>Very satisfied</c:v>
                </c:pt>
                <c:pt idx="1">
                  <c:v>Mosty satisfied</c:v>
                </c:pt>
                <c:pt idx="2">
                  <c:v>Little satisfied</c:v>
                </c:pt>
              </c:strCache>
            </c:strRef>
          </c:cat>
          <c:val>
            <c:numRef>
              <c:f>Foaie1!$B$2:$B$5</c:f>
              <c:numCache>
                <c:formatCode>General</c:formatCode>
                <c:ptCount val="4"/>
                <c:pt idx="0">
                  <c:v>4</c:v>
                </c:pt>
                <c:pt idx="1">
                  <c:v>24</c:v>
                </c:pt>
                <c:pt idx="2">
                  <c:v>1</c:v>
                </c:pt>
              </c:numCache>
            </c:numRef>
          </c:val>
          <c:extLst>
            <c:ext xmlns:c16="http://schemas.microsoft.com/office/drawing/2014/chart" uri="{C3380CC4-5D6E-409C-BE32-E72D297353CC}">
              <c16:uniqueId val="{00000000-4BE7-4F1C-BACF-382099DC776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o-R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dirty="0" err="1"/>
              <a:t>Satisfaction</a:t>
            </a:r>
            <a:r>
              <a:rPr lang="ro-RO" baseline="0" dirty="0"/>
              <a:t> </a:t>
            </a:r>
            <a:r>
              <a:rPr lang="ro-RO" dirty="0" err="1"/>
              <a:t>about</a:t>
            </a:r>
            <a:r>
              <a:rPr lang="ro-RO" dirty="0"/>
              <a:t> </a:t>
            </a:r>
            <a:r>
              <a:rPr lang="ro-RO" dirty="0" err="1"/>
              <a:t>trips</a:t>
            </a:r>
            <a:endParaRPr lang="ro-RO"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Very satisfied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Castel del Monte</c:v>
                </c:pt>
                <c:pt idx="1">
                  <c:v>Matera</c:v>
                </c:pt>
                <c:pt idx="2">
                  <c:v>Polignano</c:v>
                </c:pt>
              </c:strCache>
            </c:strRef>
          </c:cat>
          <c:val>
            <c:numRef>
              <c:f>Foaie1!$B$2:$B$5</c:f>
              <c:numCache>
                <c:formatCode>General</c:formatCode>
                <c:ptCount val="4"/>
                <c:pt idx="0">
                  <c:v>27</c:v>
                </c:pt>
                <c:pt idx="1">
                  <c:v>29</c:v>
                </c:pt>
                <c:pt idx="2">
                  <c:v>26</c:v>
                </c:pt>
              </c:numCache>
            </c:numRef>
          </c:val>
          <c:extLst>
            <c:ext xmlns:c16="http://schemas.microsoft.com/office/drawing/2014/chart" uri="{C3380CC4-5D6E-409C-BE32-E72D297353CC}">
              <c16:uniqueId val="{00000000-5683-4EB5-A775-BC871472EC16}"/>
            </c:ext>
          </c:extLst>
        </c:ser>
        <c:ser>
          <c:idx val="1"/>
          <c:order val="1"/>
          <c:tx>
            <c:strRef>
              <c:f>Foaie1!$C$1</c:f>
              <c:strCache>
                <c:ptCount val="1"/>
                <c:pt idx="0">
                  <c:v>Mostly satisfied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Castel del Monte</c:v>
                </c:pt>
                <c:pt idx="1">
                  <c:v>Matera</c:v>
                </c:pt>
                <c:pt idx="2">
                  <c:v>Polignano</c:v>
                </c:pt>
              </c:strCache>
            </c:strRef>
          </c:cat>
          <c:val>
            <c:numRef>
              <c:f>Foaie1!$C$2:$C$5</c:f>
              <c:numCache>
                <c:formatCode>General</c:formatCode>
                <c:ptCount val="4"/>
                <c:pt idx="0">
                  <c:v>3</c:v>
                </c:pt>
                <c:pt idx="1">
                  <c:v>1</c:v>
                </c:pt>
                <c:pt idx="2">
                  <c:v>3</c:v>
                </c:pt>
              </c:numCache>
            </c:numRef>
          </c:val>
          <c:extLst>
            <c:ext xmlns:c16="http://schemas.microsoft.com/office/drawing/2014/chart" uri="{C3380CC4-5D6E-409C-BE32-E72D297353CC}">
              <c16:uniqueId val="{00000001-5683-4EB5-A775-BC871472EC16}"/>
            </c:ext>
          </c:extLst>
        </c:ser>
        <c:ser>
          <c:idx val="2"/>
          <c:order val="2"/>
          <c:tx>
            <c:strRef>
              <c:f>Foaie1!$D$1</c:f>
              <c:strCache>
                <c:ptCount val="1"/>
                <c:pt idx="0">
                  <c:v>Little satisfied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Castel del Monte</c:v>
                </c:pt>
                <c:pt idx="1">
                  <c:v>Matera</c:v>
                </c:pt>
                <c:pt idx="2">
                  <c:v>Polignano</c:v>
                </c:pt>
              </c:strCache>
            </c:strRef>
          </c:cat>
          <c:val>
            <c:numRef>
              <c:f>Foaie1!$D$2:$D$5</c:f>
              <c:numCache>
                <c:formatCode>General</c:formatCode>
                <c:ptCount val="4"/>
                <c:pt idx="0">
                  <c:v>0</c:v>
                </c:pt>
                <c:pt idx="1">
                  <c:v>0</c:v>
                </c:pt>
                <c:pt idx="2">
                  <c:v>1</c:v>
                </c:pt>
              </c:numCache>
            </c:numRef>
          </c:val>
          <c:extLst>
            <c:ext xmlns:c16="http://schemas.microsoft.com/office/drawing/2014/chart" uri="{C3380CC4-5D6E-409C-BE32-E72D297353CC}">
              <c16:uniqueId val="{00000002-5683-4EB5-A775-BC871472EC16}"/>
            </c:ext>
          </c:extLst>
        </c:ser>
        <c:dLbls>
          <c:dLblPos val="inEnd"/>
          <c:showLegendKey val="0"/>
          <c:showVal val="1"/>
          <c:showCatName val="0"/>
          <c:showSerName val="0"/>
          <c:showPercent val="0"/>
          <c:showBubbleSize val="0"/>
        </c:dLbls>
        <c:gapWidth val="65"/>
        <c:axId val="462422848"/>
        <c:axId val="462418256"/>
      </c:barChart>
      <c:catAx>
        <c:axId val="46242284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Degree</a:t>
                </a:r>
                <a:r>
                  <a:rPr lang="ro-RO" baseline="0" dirty="0"/>
                  <a:t> of </a:t>
                </a:r>
                <a:r>
                  <a:rPr lang="ro-RO" baseline="0" dirty="0" err="1"/>
                  <a:t>satisfaction</a:t>
                </a:r>
                <a:endParaRPr lang="ro-RO" dirty="0"/>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462418256"/>
        <c:crosses val="autoZero"/>
        <c:auto val="1"/>
        <c:lblAlgn val="ctr"/>
        <c:lblOffset val="100"/>
        <c:noMultiLvlLbl val="0"/>
      </c:catAx>
      <c:valAx>
        <c:axId val="46241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baseline="0" dirty="0"/>
                  <a:t> of </a:t>
                </a:r>
                <a:r>
                  <a:rPr lang="ro-RO" baseline="0"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4624228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dirty="0"/>
              <a:t>Social</a:t>
            </a:r>
            <a:r>
              <a:rPr lang="ro-RO" baseline="0" dirty="0"/>
              <a:t> event</a:t>
            </a:r>
            <a:endParaRPr lang="ro-RO"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manualLayout>
          <c:layoutTarget val="inner"/>
          <c:xMode val="edge"/>
          <c:yMode val="edge"/>
          <c:x val="2.2916666666666665E-2"/>
          <c:y val="0.12912180118110234"/>
          <c:w val="0.95416666666666672"/>
          <c:h val="0.68116978346456691"/>
        </c:manualLayout>
      </c:layout>
      <c:barChart>
        <c:barDir val="col"/>
        <c:grouping val="clustered"/>
        <c:varyColors val="0"/>
        <c:ser>
          <c:idx val="0"/>
          <c:order val="0"/>
          <c:tx>
            <c:strRef>
              <c:f>Foaie1!$B$1</c:f>
              <c:strCache>
                <c:ptCount val="1"/>
                <c:pt idx="0">
                  <c:v>very satisfied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satisfied</c:v>
                </c:pt>
                <c:pt idx="1">
                  <c:v>Mostly satisfied</c:v>
                </c:pt>
                <c:pt idx="2">
                  <c:v>Little satisfied</c:v>
                </c:pt>
              </c:strCache>
            </c:strRef>
          </c:cat>
          <c:val>
            <c:numRef>
              <c:f>Foaie1!$B$2:$B$5</c:f>
              <c:numCache>
                <c:formatCode>General</c:formatCode>
                <c:ptCount val="4"/>
                <c:pt idx="0">
                  <c:v>28</c:v>
                </c:pt>
              </c:numCache>
            </c:numRef>
          </c:val>
          <c:extLst>
            <c:ext xmlns:c16="http://schemas.microsoft.com/office/drawing/2014/chart" uri="{C3380CC4-5D6E-409C-BE32-E72D297353CC}">
              <c16:uniqueId val="{00000000-790F-4681-B5F4-A1F74C3B20AD}"/>
            </c:ext>
          </c:extLst>
        </c:ser>
        <c:ser>
          <c:idx val="1"/>
          <c:order val="1"/>
          <c:tx>
            <c:strRef>
              <c:f>Foaie1!$C$1</c:f>
              <c:strCache>
                <c:ptCount val="1"/>
                <c:pt idx="0">
                  <c:v>mostly satisfied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satisfied</c:v>
                </c:pt>
                <c:pt idx="1">
                  <c:v>Mostly satisfied</c:v>
                </c:pt>
                <c:pt idx="2">
                  <c:v>Little satisfied</c:v>
                </c:pt>
              </c:strCache>
            </c:strRef>
          </c:cat>
          <c:val>
            <c:numRef>
              <c:f>Foaie1!$C$2:$C$5</c:f>
              <c:numCache>
                <c:formatCode>General</c:formatCode>
                <c:ptCount val="4"/>
                <c:pt idx="1">
                  <c:v>2</c:v>
                </c:pt>
              </c:numCache>
            </c:numRef>
          </c:val>
          <c:extLst>
            <c:ext xmlns:c16="http://schemas.microsoft.com/office/drawing/2014/chart" uri="{C3380CC4-5D6E-409C-BE32-E72D297353CC}">
              <c16:uniqueId val="{00000001-790F-4681-B5F4-A1F74C3B20AD}"/>
            </c:ext>
          </c:extLst>
        </c:ser>
        <c:ser>
          <c:idx val="2"/>
          <c:order val="2"/>
          <c:tx>
            <c:strRef>
              <c:f>Foaie1!$D$1</c:f>
              <c:strCache>
                <c:ptCount val="1"/>
                <c:pt idx="0">
                  <c:v>little satisfied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satisfied</c:v>
                </c:pt>
                <c:pt idx="1">
                  <c:v>Mostly satisfied</c:v>
                </c:pt>
                <c:pt idx="2">
                  <c:v>Little satisfied</c:v>
                </c:pt>
              </c:strCache>
            </c:strRef>
          </c:cat>
          <c:val>
            <c:numRef>
              <c:f>Foaie1!$D$2:$D$5</c:f>
              <c:numCache>
                <c:formatCode>General</c:formatCode>
                <c:ptCount val="4"/>
                <c:pt idx="2">
                  <c:v>0</c:v>
                </c:pt>
              </c:numCache>
            </c:numRef>
          </c:val>
          <c:extLst>
            <c:ext xmlns:c16="http://schemas.microsoft.com/office/drawing/2014/chart" uri="{C3380CC4-5D6E-409C-BE32-E72D297353CC}">
              <c16:uniqueId val="{00000002-790F-4681-B5F4-A1F74C3B20AD}"/>
            </c:ext>
          </c:extLst>
        </c:ser>
        <c:dLbls>
          <c:dLblPos val="inEnd"/>
          <c:showLegendKey val="0"/>
          <c:showVal val="1"/>
          <c:showCatName val="0"/>
          <c:showSerName val="0"/>
          <c:showPercent val="0"/>
          <c:showBubbleSize val="0"/>
        </c:dLbls>
        <c:gapWidth val="65"/>
        <c:axId val="462413336"/>
        <c:axId val="462414320"/>
      </c:barChart>
      <c:catAx>
        <c:axId val="462413336"/>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Degree</a:t>
                </a:r>
                <a:r>
                  <a:rPr lang="ro-RO" dirty="0"/>
                  <a:t> of </a:t>
                </a:r>
                <a:r>
                  <a:rPr lang="ro-RO" dirty="0" err="1"/>
                  <a:t>satisfaction</a:t>
                </a:r>
                <a:endParaRPr lang="ro-RO" dirty="0"/>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462414320"/>
        <c:crosses val="autoZero"/>
        <c:auto val="1"/>
        <c:lblAlgn val="ctr"/>
        <c:lblOffset val="100"/>
        <c:noMultiLvlLbl val="0"/>
      </c:catAx>
      <c:valAx>
        <c:axId val="4624143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baseline="0" dirty="0"/>
                  <a:t> of </a:t>
                </a:r>
                <a:r>
                  <a:rPr lang="ro-RO" baseline="0"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4624133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Satisfaction with students’ interaction and cooperation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manualLayout>
          <c:layoutTarget val="inner"/>
          <c:xMode val="edge"/>
          <c:yMode val="edge"/>
          <c:x val="6.1913549868766404E-2"/>
          <c:y val="0.10720324803149606"/>
          <c:w val="0.90891978346456692"/>
          <c:h val="0.68998203740157482"/>
        </c:manualLayout>
      </c:layout>
      <c:barChart>
        <c:barDir val="col"/>
        <c:grouping val="clustered"/>
        <c:varyColors val="0"/>
        <c:ser>
          <c:idx val="0"/>
          <c:order val="0"/>
          <c:tx>
            <c:strRef>
              <c:f>Foaie1!$B$1</c:f>
              <c:strCache>
                <c:ptCount val="1"/>
                <c:pt idx="0">
                  <c:v>Very well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Sufficiently</c:v>
                </c:pt>
              </c:strCache>
            </c:strRef>
          </c:cat>
          <c:val>
            <c:numRef>
              <c:f>Foaie1!$B$2:$B$5</c:f>
              <c:numCache>
                <c:formatCode>General</c:formatCode>
                <c:ptCount val="4"/>
                <c:pt idx="0">
                  <c:v>20</c:v>
                </c:pt>
              </c:numCache>
            </c:numRef>
          </c:val>
          <c:extLst>
            <c:ext xmlns:c16="http://schemas.microsoft.com/office/drawing/2014/chart" uri="{C3380CC4-5D6E-409C-BE32-E72D297353CC}">
              <c16:uniqueId val="{00000000-44E0-450D-9874-661056AC8A0F}"/>
            </c:ext>
          </c:extLst>
        </c:ser>
        <c:ser>
          <c:idx val="1"/>
          <c:order val="1"/>
          <c:tx>
            <c:strRef>
              <c:f>Foaie1!$C$1</c:f>
              <c:strCache>
                <c:ptCount val="1"/>
                <c:pt idx="0">
                  <c:v>Well</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Sufficiently</c:v>
                </c:pt>
              </c:strCache>
            </c:strRef>
          </c:cat>
          <c:val>
            <c:numRef>
              <c:f>Foaie1!$C$2:$C$5</c:f>
              <c:numCache>
                <c:formatCode>General</c:formatCode>
                <c:ptCount val="4"/>
                <c:pt idx="1">
                  <c:v>7</c:v>
                </c:pt>
              </c:numCache>
            </c:numRef>
          </c:val>
          <c:extLst>
            <c:ext xmlns:c16="http://schemas.microsoft.com/office/drawing/2014/chart" uri="{C3380CC4-5D6E-409C-BE32-E72D297353CC}">
              <c16:uniqueId val="{00000001-44E0-450D-9874-661056AC8A0F}"/>
            </c:ext>
          </c:extLst>
        </c:ser>
        <c:ser>
          <c:idx val="2"/>
          <c:order val="2"/>
          <c:tx>
            <c:strRef>
              <c:f>Foaie1!$D$1</c:f>
              <c:strCache>
                <c:ptCount val="1"/>
                <c:pt idx="0">
                  <c:v>Sufficiently</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Sufficiently</c:v>
                </c:pt>
              </c:strCache>
            </c:strRef>
          </c:cat>
          <c:val>
            <c:numRef>
              <c:f>Foaie1!$D$2:$D$5</c:f>
              <c:numCache>
                <c:formatCode>General</c:formatCode>
                <c:ptCount val="4"/>
                <c:pt idx="2">
                  <c:v>3</c:v>
                </c:pt>
              </c:numCache>
            </c:numRef>
          </c:val>
          <c:extLst>
            <c:ext xmlns:c16="http://schemas.microsoft.com/office/drawing/2014/chart" uri="{C3380CC4-5D6E-409C-BE32-E72D297353CC}">
              <c16:uniqueId val="{00000002-44E0-450D-9874-661056AC8A0F}"/>
            </c:ext>
          </c:extLst>
        </c:ser>
        <c:dLbls>
          <c:dLblPos val="inEnd"/>
          <c:showLegendKey val="0"/>
          <c:showVal val="1"/>
          <c:showCatName val="0"/>
          <c:showSerName val="0"/>
          <c:showPercent val="0"/>
          <c:showBubbleSize val="0"/>
        </c:dLbls>
        <c:gapWidth val="65"/>
        <c:axId val="459315840"/>
        <c:axId val="459312560"/>
      </c:barChart>
      <c:catAx>
        <c:axId val="459315840"/>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Degree</a:t>
                </a:r>
                <a:r>
                  <a:rPr lang="ro-RO" dirty="0"/>
                  <a:t> of </a:t>
                </a:r>
                <a:r>
                  <a:rPr lang="ro-RO" dirty="0" err="1"/>
                  <a:t>satisfaction</a:t>
                </a:r>
                <a:endParaRPr lang="ro-RO" dirty="0"/>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459312560"/>
        <c:crosses val="autoZero"/>
        <c:auto val="1"/>
        <c:lblAlgn val="ctr"/>
        <c:lblOffset val="100"/>
        <c:noMultiLvlLbl val="0"/>
      </c:catAx>
      <c:valAx>
        <c:axId val="4593125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Numbers</a:t>
                </a:r>
                <a:r>
                  <a:rPr lang="ro-RO" baseline="0" dirty="0"/>
                  <a:t> of </a:t>
                </a:r>
                <a:r>
                  <a:rPr lang="ro-RO" baseline="0"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4593158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o-R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Art education help students understand history and cultures   </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Serie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Foaie1!$B$2:$B$5</c:f>
              <c:numCache>
                <c:formatCode>General</c:formatCode>
                <c:ptCount val="4"/>
                <c:pt idx="0">
                  <c:v>10</c:v>
                </c:pt>
              </c:numCache>
            </c:numRef>
          </c:val>
          <c:extLst>
            <c:ext xmlns:c16="http://schemas.microsoft.com/office/drawing/2014/chart" uri="{C3380CC4-5D6E-409C-BE32-E72D297353CC}">
              <c16:uniqueId val="{00000000-28D6-498D-8657-8606054AFE7E}"/>
            </c:ext>
          </c:extLst>
        </c:ser>
        <c:ser>
          <c:idx val="1"/>
          <c:order val="1"/>
          <c:tx>
            <c:strRef>
              <c:f>Foaie1!$C$1</c:f>
              <c:strCache>
                <c:ptCount val="1"/>
                <c:pt idx="0">
                  <c:v>Serie 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Foaie1!$C$2:$C$5</c:f>
              <c:numCache>
                <c:formatCode>General</c:formatCode>
                <c:ptCount val="4"/>
                <c:pt idx="1">
                  <c:v>15</c:v>
                </c:pt>
              </c:numCache>
            </c:numRef>
          </c:val>
          <c:extLst>
            <c:ext xmlns:c16="http://schemas.microsoft.com/office/drawing/2014/chart" uri="{C3380CC4-5D6E-409C-BE32-E72D297353CC}">
              <c16:uniqueId val="{00000001-28D6-498D-8657-8606054AFE7E}"/>
            </c:ext>
          </c:extLst>
        </c:ser>
        <c:ser>
          <c:idx val="2"/>
          <c:order val="2"/>
          <c:tx>
            <c:strRef>
              <c:f>Foaie1!$D$1</c:f>
              <c:strCache>
                <c:ptCount val="1"/>
                <c:pt idx="0">
                  <c:v>Serie 3</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Foaie1!$D$2:$D$5</c:f>
              <c:numCache>
                <c:formatCode>General</c:formatCode>
                <c:ptCount val="4"/>
                <c:pt idx="2">
                  <c:v>5</c:v>
                </c:pt>
              </c:numCache>
            </c:numRef>
          </c:val>
          <c:extLst>
            <c:ext xmlns:c16="http://schemas.microsoft.com/office/drawing/2014/chart" uri="{C3380CC4-5D6E-409C-BE32-E72D297353CC}">
              <c16:uniqueId val="{00000002-28D6-498D-8657-8606054AFE7E}"/>
            </c:ext>
          </c:extLst>
        </c:ser>
        <c:dLbls>
          <c:dLblPos val="inEnd"/>
          <c:showLegendKey val="0"/>
          <c:showVal val="1"/>
          <c:showCatName val="0"/>
          <c:showSerName val="0"/>
          <c:showPercent val="0"/>
          <c:showBubbleSize val="0"/>
        </c:dLbls>
        <c:gapWidth val="65"/>
        <c:axId val="556041112"/>
        <c:axId val="556033568"/>
      </c:barChart>
      <c:catAx>
        <c:axId val="556041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556033568"/>
        <c:crosses val="autoZero"/>
        <c:auto val="1"/>
        <c:lblAlgn val="ctr"/>
        <c:lblOffset val="100"/>
        <c:noMultiLvlLbl val="0"/>
      </c:catAx>
      <c:valAx>
        <c:axId val="5560335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dirty="0"/>
                  <a:t> of </a:t>
                </a:r>
                <a:r>
                  <a:rPr lang="ro-RO"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556041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Improve knowledges about European artists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Very much</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Foaie1!$B$2:$B$5</c:f>
              <c:numCache>
                <c:formatCode>General</c:formatCode>
                <c:ptCount val="4"/>
                <c:pt idx="0">
                  <c:v>13</c:v>
                </c:pt>
              </c:numCache>
            </c:numRef>
          </c:val>
          <c:extLst>
            <c:ext xmlns:c16="http://schemas.microsoft.com/office/drawing/2014/chart" uri="{C3380CC4-5D6E-409C-BE32-E72D297353CC}">
              <c16:uniqueId val="{00000000-AB1B-4C20-8623-1000B61C1009}"/>
            </c:ext>
          </c:extLst>
        </c:ser>
        <c:ser>
          <c:idx val="1"/>
          <c:order val="1"/>
          <c:tx>
            <c:strRef>
              <c:f>Foaie1!$C$1</c:f>
              <c:strCache>
                <c:ptCount val="1"/>
                <c:pt idx="0">
                  <c:v>Much</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Foaie1!$C$2:$C$5</c:f>
              <c:numCache>
                <c:formatCode>General</c:formatCode>
                <c:ptCount val="4"/>
                <c:pt idx="1">
                  <c:v>12</c:v>
                </c:pt>
              </c:numCache>
            </c:numRef>
          </c:val>
          <c:extLst>
            <c:ext xmlns:c16="http://schemas.microsoft.com/office/drawing/2014/chart" uri="{C3380CC4-5D6E-409C-BE32-E72D297353CC}">
              <c16:uniqueId val="{00000001-AB1B-4C20-8623-1000B61C1009}"/>
            </c:ext>
          </c:extLst>
        </c:ser>
        <c:ser>
          <c:idx val="2"/>
          <c:order val="2"/>
          <c:tx>
            <c:strRef>
              <c:f>Foaie1!$D$1</c:f>
              <c:strCache>
                <c:ptCount val="1"/>
                <c:pt idx="0">
                  <c:v>Sufficiently</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Foaie1!$D$2:$D$5</c:f>
              <c:numCache>
                <c:formatCode>General</c:formatCode>
                <c:ptCount val="4"/>
                <c:pt idx="2">
                  <c:v>5</c:v>
                </c:pt>
              </c:numCache>
            </c:numRef>
          </c:val>
          <c:extLst>
            <c:ext xmlns:c16="http://schemas.microsoft.com/office/drawing/2014/chart" uri="{C3380CC4-5D6E-409C-BE32-E72D297353CC}">
              <c16:uniqueId val="{00000002-AB1B-4C20-8623-1000B61C1009}"/>
            </c:ext>
          </c:extLst>
        </c:ser>
        <c:dLbls>
          <c:dLblPos val="inEnd"/>
          <c:showLegendKey val="0"/>
          <c:showVal val="1"/>
          <c:showCatName val="0"/>
          <c:showSerName val="0"/>
          <c:showPercent val="0"/>
          <c:showBubbleSize val="0"/>
        </c:dLbls>
        <c:gapWidth val="65"/>
        <c:axId val="462945536"/>
        <c:axId val="462938648"/>
      </c:barChart>
      <c:catAx>
        <c:axId val="4629455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462938648"/>
        <c:crosses val="autoZero"/>
        <c:auto val="1"/>
        <c:lblAlgn val="ctr"/>
        <c:lblOffset val="100"/>
        <c:noMultiLvlLbl val="0"/>
      </c:catAx>
      <c:valAx>
        <c:axId val="4629386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dirty="0"/>
                  <a:t> of </a:t>
                </a:r>
                <a:r>
                  <a:rPr lang="ro-RO"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462945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Artistic performance grow students self-confidence</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Serie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 Suffiently</c:v>
                </c:pt>
              </c:strCache>
            </c:strRef>
          </c:cat>
          <c:val>
            <c:numRef>
              <c:f>Foaie1!$B$2:$B$5</c:f>
              <c:numCache>
                <c:formatCode>General</c:formatCode>
                <c:ptCount val="4"/>
                <c:pt idx="0">
                  <c:v>10</c:v>
                </c:pt>
              </c:numCache>
            </c:numRef>
          </c:val>
          <c:extLst>
            <c:ext xmlns:c16="http://schemas.microsoft.com/office/drawing/2014/chart" uri="{C3380CC4-5D6E-409C-BE32-E72D297353CC}">
              <c16:uniqueId val="{00000000-B6CD-43AE-90CA-109B40EF7628}"/>
            </c:ext>
          </c:extLst>
        </c:ser>
        <c:ser>
          <c:idx val="1"/>
          <c:order val="1"/>
          <c:tx>
            <c:strRef>
              <c:f>Foaie1!$C$1</c:f>
              <c:strCache>
                <c:ptCount val="1"/>
                <c:pt idx="0">
                  <c:v>Serie 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 Suffiently</c:v>
                </c:pt>
              </c:strCache>
            </c:strRef>
          </c:cat>
          <c:val>
            <c:numRef>
              <c:f>Foaie1!$C$2:$C$5</c:f>
              <c:numCache>
                <c:formatCode>General</c:formatCode>
                <c:ptCount val="4"/>
                <c:pt idx="1">
                  <c:v>14</c:v>
                </c:pt>
              </c:numCache>
            </c:numRef>
          </c:val>
          <c:extLst>
            <c:ext xmlns:c16="http://schemas.microsoft.com/office/drawing/2014/chart" uri="{C3380CC4-5D6E-409C-BE32-E72D297353CC}">
              <c16:uniqueId val="{00000001-B6CD-43AE-90CA-109B40EF7628}"/>
            </c:ext>
          </c:extLst>
        </c:ser>
        <c:ser>
          <c:idx val="2"/>
          <c:order val="2"/>
          <c:tx>
            <c:strRef>
              <c:f>Foaie1!$D$1</c:f>
              <c:strCache>
                <c:ptCount val="1"/>
                <c:pt idx="0">
                  <c:v>Serie 3</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well</c:v>
                </c:pt>
                <c:pt idx="1">
                  <c:v>Well</c:v>
                </c:pt>
                <c:pt idx="2">
                  <c:v> Suffiently</c:v>
                </c:pt>
              </c:strCache>
            </c:strRef>
          </c:cat>
          <c:val>
            <c:numRef>
              <c:f>Foaie1!$D$2:$D$5</c:f>
              <c:numCache>
                <c:formatCode>General</c:formatCode>
                <c:ptCount val="4"/>
                <c:pt idx="2">
                  <c:v>6</c:v>
                </c:pt>
              </c:numCache>
            </c:numRef>
          </c:val>
          <c:extLst>
            <c:ext xmlns:c16="http://schemas.microsoft.com/office/drawing/2014/chart" uri="{C3380CC4-5D6E-409C-BE32-E72D297353CC}">
              <c16:uniqueId val="{00000002-B6CD-43AE-90CA-109B40EF7628}"/>
            </c:ext>
          </c:extLst>
        </c:ser>
        <c:dLbls>
          <c:dLblPos val="inEnd"/>
          <c:showLegendKey val="0"/>
          <c:showVal val="1"/>
          <c:showCatName val="0"/>
          <c:showSerName val="0"/>
          <c:showPercent val="0"/>
          <c:showBubbleSize val="0"/>
        </c:dLbls>
        <c:gapWidth val="65"/>
        <c:axId val="554639488"/>
        <c:axId val="554643096"/>
      </c:barChart>
      <c:catAx>
        <c:axId val="55463948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Degree</a:t>
                </a:r>
                <a:r>
                  <a:rPr lang="ro-RO" dirty="0"/>
                  <a:t> of </a:t>
                </a:r>
                <a:r>
                  <a:rPr lang="ro-RO" dirty="0" err="1"/>
                  <a:t>satisfaction</a:t>
                </a:r>
                <a:endParaRPr lang="ro-RO" dirty="0"/>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554643096"/>
        <c:crosses val="autoZero"/>
        <c:auto val="1"/>
        <c:lblAlgn val="ctr"/>
        <c:lblOffset val="100"/>
        <c:noMultiLvlLbl val="0"/>
      </c:catAx>
      <c:valAx>
        <c:axId val="5546430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Numbers</a:t>
                </a:r>
                <a:r>
                  <a:rPr lang="ro-RO" dirty="0"/>
                  <a:t> of </a:t>
                </a:r>
                <a:r>
                  <a:rPr lang="ro-RO"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554639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o-R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a:t>Arts promote creativity</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o-RO"/>
        </a:p>
      </c:txPr>
    </c:title>
    <c:autoTitleDeleted val="0"/>
    <c:plotArea>
      <c:layout/>
      <c:barChart>
        <c:barDir val="col"/>
        <c:grouping val="clustered"/>
        <c:varyColors val="0"/>
        <c:ser>
          <c:idx val="0"/>
          <c:order val="0"/>
          <c:tx>
            <c:strRef>
              <c:f>Foaie1!$B$1</c:f>
              <c:strCache>
                <c:ptCount val="1"/>
                <c:pt idx="0">
                  <c:v>Very well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Foaie1!$B$2:$B$5</c:f>
              <c:numCache>
                <c:formatCode>General</c:formatCode>
                <c:ptCount val="4"/>
                <c:pt idx="0">
                  <c:v>18</c:v>
                </c:pt>
              </c:numCache>
            </c:numRef>
          </c:val>
          <c:extLst>
            <c:ext xmlns:c16="http://schemas.microsoft.com/office/drawing/2014/chart" uri="{C3380CC4-5D6E-409C-BE32-E72D297353CC}">
              <c16:uniqueId val="{00000000-3272-43C2-AF2A-7211DBCDA047}"/>
            </c:ext>
          </c:extLst>
        </c:ser>
        <c:ser>
          <c:idx val="1"/>
          <c:order val="1"/>
          <c:tx>
            <c:strRef>
              <c:f>Foaie1!$C$1</c:f>
              <c:strCache>
                <c:ptCount val="1"/>
                <c:pt idx="0">
                  <c:v>Well</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Foaie1!$C$2:$C$5</c:f>
              <c:numCache>
                <c:formatCode>General</c:formatCode>
                <c:ptCount val="4"/>
                <c:pt idx="1">
                  <c:v>11</c:v>
                </c:pt>
              </c:numCache>
            </c:numRef>
          </c:val>
          <c:extLst>
            <c:ext xmlns:c16="http://schemas.microsoft.com/office/drawing/2014/chart" uri="{C3380CC4-5D6E-409C-BE32-E72D297353CC}">
              <c16:uniqueId val="{00000001-3272-43C2-AF2A-7211DBCDA047}"/>
            </c:ext>
          </c:extLst>
        </c:ser>
        <c:ser>
          <c:idx val="2"/>
          <c:order val="2"/>
          <c:tx>
            <c:strRef>
              <c:f>Foaie1!$D$1</c:f>
              <c:strCache>
                <c:ptCount val="1"/>
                <c:pt idx="0">
                  <c:v>Sufficiently</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o-R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Foaie1!$A$2:$A$5</c:f>
              <c:strCache>
                <c:ptCount val="3"/>
                <c:pt idx="0">
                  <c:v>Very much</c:v>
                </c:pt>
                <c:pt idx="1">
                  <c:v>Much</c:v>
                </c:pt>
                <c:pt idx="2">
                  <c:v>Sufficiently</c:v>
                </c:pt>
              </c:strCache>
            </c:strRef>
          </c:cat>
          <c:val>
            <c:numRef>
              <c:f>Foaie1!$D$2:$D$5</c:f>
              <c:numCache>
                <c:formatCode>General</c:formatCode>
                <c:ptCount val="4"/>
                <c:pt idx="2">
                  <c:v>1</c:v>
                </c:pt>
              </c:numCache>
            </c:numRef>
          </c:val>
          <c:extLst>
            <c:ext xmlns:c16="http://schemas.microsoft.com/office/drawing/2014/chart" uri="{C3380CC4-5D6E-409C-BE32-E72D297353CC}">
              <c16:uniqueId val="{00000002-3272-43C2-AF2A-7211DBCDA047}"/>
            </c:ext>
          </c:extLst>
        </c:ser>
        <c:dLbls>
          <c:dLblPos val="inEnd"/>
          <c:showLegendKey val="0"/>
          <c:showVal val="1"/>
          <c:showCatName val="0"/>
          <c:showSerName val="0"/>
          <c:showPercent val="0"/>
          <c:showBubbleSize val="0"/>
        </c:dLbls>
        <c:gapWidth val="65"/>
        <c:axId val="556042424"/>
        <c:axId val="556046032"/>
      </c:barChart>
      <c:catAx>
        <c:axId val="556042424"/>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Degree</a:t>
                </a:r>
                <a:r>
                  <a:rPr lang="ro-RO" dirty="0"/>
                  <a:t> of acord</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o-RO"/>
          </a:p>
        </c:txPr>
        <c:crossAx val="556046032"/>
        <c:crosses val="autoZero"/>
        <c:auto val="1"/>
        <c:lblAlgn val="ctr"/>
        <c:lblOffset val="100"/>
        <c:noMultiLvlLbl val="0"/>
      </c:catAx>
      <c:valAx>
        <c:axId val="5560460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ro-RO" dirty="0" err="1"/>
                  <a:t>Number</a:t>
                </a:r>
                <a:r>
                  <a:rPr lang="ro-RO" dirty="0"/>
                  <a:t> of </a:t>
                </a:r>
                <a:r>
                  <a:rPr lang="ro-RO" dirty="0" err="1"/>
                  <a:t>answers</a:t>
                </a:r>
                <a:endParaRPr lang="ro-RO" dirty="0"/>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ro-RO"/>
            </a:p>
          </c:txPr>
        </c:title>
        <c:numFmt formatCode="General" sourceLinked="1"/>
        <c:majorTickMark val="none"/>
        <c:minorTickMark val="none"/>
        <c:tickLblPos val="nextTo"/>
        <c:crossAx val="556042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o-R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Spustelėję redag. ruoš. pavad. stilių</a:t>
            </a:r>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40AB6493-30EF-43DE-B9F4-E49D62D0A203}" type="datetimeFigureOut">
              <a:rPr lang="lt-LT" smtClean="0"/>
              <a:t>2018-06-24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324897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0AB6493-30EF-43DE-B9F4-E49D62D0A203}" type="datetimeFigureOut">
              <a:rPr lang="lt-LT" smtClean="0"/>
              <a:t>2018-06-24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149775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0AB6493-30EF-43DE-B9F4-E49D62D0A203}" type="datetimeFigureOut">
              <a:rPr lang="lt-LT" smtClean="0"/>
              <a:t>2018-06-24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154442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0AB6493-30EF-43DE-B9F4-E49D62D0A203}" type="datetimeFigureOut">
              <a:rPr lang="lt-LT" smtClean="0"/>
              <a:t>2018-06-24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295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 ruoš. pavad.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40AB6493-30EF-43DE-B9F4-E49D62D0A203}" type="datetimeFigureOut">
              <a:rPr lang="lt-LT" smtClean="0"/>
              <a:t>2018-06-24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49005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40AB6493-30EF-43DE-B9F4-E49D62D0A203}" type="datetimeFigureOut">
              <a:rPr lang="lt-LT" smtClean="0"/>
              <a:t>2018-06-24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2629147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Spustelėję redag. ruoš. pavad.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40AB6493-30EF-43DE-B9F4-E49D62D0A203}" type="datetimeFigureOut">
              <a:rPr lang="lt-LT" smtClean="0"/>
              <a:t>2018-06-24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125945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40AB6493-30EF-43DE-B9F4-E49D62D0A203}" type="datetimeFigureOut">
              <a:rPr lang="lt-LT" smtClean="0"/>
              <a:t>2018-06-24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335967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0AB6493-30EF-43DE-B9F4-E49D62D0A203}" type="datetimeFigureOut">
              <a:rPr lang="lt-LT" smtClean="0"/>
              <a:t>2018-06-24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998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Spustelėję redag. ruoš. pavad.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0AB6493-30EF-43DE-B9F4-E49D62D0A203}" type="datetimeFigureOut">
              <a:rPr lang="lt-LT" smtClean="0"/>
              <a:t>2018-06-24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45886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Spustelėję redag. ruoš. pavad.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0AB6493-30EF-43DE-B9F4-E49D62D0A203}" type="datetimeFigureOut">
              <a:rPr lang="lt-LT" smtClean="0"/>
              <a:t>2018-06-24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F40ABF7-874D-4F43-B563-938EBA79B364}" type="slidenum">
              <a:rPr lang="lt-LT" smtClean="0"/>
              <a:t>‹#›</a:t>
            </a:fld>
            <a:endParaRPr lang="lt-LT"/>
          </a:p>
        </p:txBody>
      </p:sp>
    </p:spTree>
    <p:extLst>
      <p:ext uri="{BB962C8B-B14F-4D97-AF65-F5344CB8AC3E}">
        <p14:creationId xmlns:p14="http://schemas.microsoft.com/office/powerpoint/2010/main" val="414237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B6493-30EF-43DE-B9F4-E49D62D0A203}" type="datetimeFigureOut">
              <a:rPr lang="lt-LT" smtClean="0"/>
              <a:t>2018-06-24</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0ABF7-874D-4F43-B563-938EBA79B364}" type="slidenum">
              <a:rPr lang="lt-LT" smtClean="0"/>
              <a:t>‹#›</a:t>
            </a:fld>
            <a:endParaRPr lang="lt-LT"/>
          </a:p>
        </p:txBody>
      </p:sp>
    </p:spTree>
    <p:extLst>
      <p:ext uri="{BB962C8B-B14F-4D97-AF65-F5344CB8AC3E}">
        <p14:creationId xmlns:p14="http://schemas.microsoft.com/office/powerpoint/2010/main" val="2421245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dirty="0" err="1"/>
              <a:t>Impact</a:t>
            </a:r>
            <a:r>
              <a:rPr lang="lt-LT" dirty="0"/>
              <a:t> </a:t>
            </a:r>
            <a:r>
              <a:rPr lang="lt-LT" dirty="0" err="1"/>
              <a:t>on</a:t>
            </a:r>
            <a:r>
              <a:rPr lang="lt-LT" dirty="0"/>
              <a:t> </a:t>
            </a:r>
            <a:r>
              <a:rPr lang="lt-LT" dirty="0" err="1"/>
              <a:t>the</a:t>
            </a:r>
            <a:r>
              <a:rPr lang="lt-LT" dirty="0"/>
              <a:t> </a:t>
            </a:r>
            <a:r>
              <a:rPr lang="lt-LT" dirty="0" err="1"/>
              <a:t>participants</a:t>
            </a:r>
            <a:r>
              <a:rPr lang="lt-LT" dirty="0"/>
              <a:t> </a:t>
            </a:r>
            <a:r>
              <a:rPr lang="lt-LT" dirty="0" err="1"/>
              <a:t>of</a:t>
            </a:r>
            <a:r>
              <a:rPr lang="lt-LT" dirty="0"/>
              <a:t> </a:t>
            </a:r>
            <a:r>
              <a:rPr lang="lt-LT" dirty="0" err="1"/>
              <a:t>the</a:t>
            </a:r>
            <a:r>
              <a:rPr lang="lt-LT" dirty="0"/>
              <a:t> </a:t>
            </a:r>
            <a:r>
              <a:rPr lang="lt-LT" dirty="0" err="1"/>
              <a:t>project</a:t>
            </a:r>
            <a:endParaRPr lang="lt-LT" dirty="0"/>
          </a:p>
        </p:txBody>
      </p:sp>
      <p:sp>
        <p:nvSpPr>
          <p:cNvPr id="3" name="Antrinis pavadinimas 2"/>
          <p:cNvSpPr>
            <a:spLocks noGrp="1"/>
          </p:cNvSpPr>
          <p:nvPr>
            <p:ph type="subTitle" idx="1"/>
          </p:nvPr>
        </p:nvSpPr>
        <p:spPr/>
        <p:txBody>
          <a:bodyPr/>
          <a:lstStyle/>
          <a:p>
            <a:r>
              <a:rPr lang="ro-RO" dirty="0">
                <a:solidFill>
                  <a:srgbClr val="002060"/>
                </a:solidFill>
              </a:rPr>
              <a:t>Italian </a:t>
            </a:r>
            <a:r>
              <a:rPr lang="ro-RO" dirty="0" err="1">
                <a:solidFill>
                  <a:srgbClr val="002060"/>
                </a:solidFill>
              </a:rPr>
              <a:t>meeting</a:t>
            </a:r>
            <a:endParaRPr lang="ro-RO" dirty="0">
              <a:solidFill>
                <a:srgbClr val="002060"/>
              </a:solidFill>
            </a:endParaRPr>
          </a:p>
          <a:p>
            <a:r>
              <a:rPr lang="ro-RO" dirty="0">
                <a:solidFill>
                  <a:srgbClr val="002060"/>
                </a:solidFill>
              </a:rPr>
              <a:t>BITONTO </a:t>
            </a:r>
          </a:p>
          <a:p>
            <a:r>
              <a:rPr lang="ro-RO" sz="1400" dirty="0">
                <a:solidFill>
                  <a:srgbClr val="002060"/>
                </a:solidFill>
              </a:rPr>
              <a:t>18-24 NOVEMBR 2017</a:t>
            </a:r>
            <a:endParaRPr lang="lt-LT" sz="1400" dirty="0">
              <a:solidFill>
                <a:srgbClr val="002060"/>
              </a:solidFill>
            </a:endParaRPr>
          </a:p>
        </p:txBody>
      </p:sp>
      <p:pic>
        <p:nvPicPr>
          <p:cNvPr id="5123" name="Picture 3" descr="C:\Users\user\Desktop\projektas\projektas\projektas\logo\00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0"/>
            <a:ext cx="2160240" cy="2204864"/>
          </a:xfrm>
          <a:prstGeom prst="rect">
            <a:avLst/>
          </a:prstGeom>
          <a:noFill/>
          <a:extLst>
            <a:ext uri="{909E8E84-426E-40DD-AFC4-6F175D3DCCD1}">
              <a14:hiddenFill xmlns:a14="http://schemas.microsoft.com/office/drawing/2010/main">
                <a:solidFill>
                  <a:srgbClr val="FFFFFF"/>
                </a:solidFill>
              </a14:hiddenFill>
            </a:ext>
          </a:extLst>
        </p:spPr>
      </p:pic>
      <p:pic>
        <p:nvPicPr>
          <p:cNvPr id="4" name="Imagine 3">
            <a:extLst>
              <a:ext uri="{FF2B5EF4-FFF2-40B4-BE49-F238E27FC236}">
                <a16:creationId xmlns:a16="http://schemas.microsoft.com/office/drawing/2014/main" id="{4D54AB69-59CB-4C7A-A3CC-B4E2DB6CE4DA}"/>
              </a:ext>
            </a:extLst>
          </p:cNvPr>
          <p:cNvPicPr>
            <a:picLocks noChangeAspect="1"/>
          </p:cNvPicPr>
          <p:nvPr/>
        </p:nvPicPr>
        <p:blipFill>
          <a:blip r:embed="rId3"/>
          <a:stretch>
            <a:fillRect/>
          </a:stretch>
        </p:blipFill>
        <p:spPr>
          <a:xfrm>
            <a:off x="1187624" y="272311"/>
            <a:ext cx="2519561" cy="1143493"/>
          </a:xfrm>
          <a:prstGeom prst="rect">
            <a:avLst/>
          </a:prstGeom>
        </p:spPr>
      </p:pic>
    </p:spTree>
    <p:extLst>
      <p:ext uri="{BB962C8B-B14F-4D97-AF65-F5344CB8AC3E}">
        <p14:creationId xmlns:p14="http://schemas.microsoft.com/office/powerpoint/2010/main" val="105314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a16="http://schemas.microsoft.com/office/drawing/2014/main" id="{75CBC0C7-FDF2-4071-8FBD-AE0023BED319}"/>
              </a:ext>
            </a:extLst>
          </p:cNvPr>
          <p:cNvGraphicFramePr/>
          <p:nvPr>
            <p:extLst>
              <p:ext uri="{D42A27DB-BD31-4B8C-83A1-F6EECF244321}">
                <p14:modId xmlns:p14="http://schemas.microsoft.com/office/powerpoint/2010/main" val="3860740673"/>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6440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ă 9">
            <a:extLst>
              <a:ext uri="{FF2B5EF4-FFF2-40B4-BE49-F238E27FC236}">
                <a16:creationId xmlns:a16="http://schemas.microsoft.com/office/drawing/2014/main" id="{8AC881BA-973F-4A08-8BA3-29E08027FB3A}"/>
              </a:ext>
            </a:extLst>
          </p:cNvPr>
          <p:cNvGraphicFramePr/>
          <p:nvPr>
            <p:extLst>
              <p:ext uri="{D42A27DB-BD31-4B8C-83A1-F6EECF244321}">
                <p14:modId xmlns:p14="http://schemas.microsoft.com/office/powerpoint/2010/main" val="4067644157"/>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130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BD1A0C6-7F24-4E43-A3D1-0620BADD26D0}"/>
              </a:ext>
            </a:extLst>
          </p:cNvPr>
          <p:cNvSpPr>
            <a:spLocks noGrp="1"/>
          </p:cNvSpPr>
          <p:nvPr>
            <p:ph type="title"/>
          </p:nvPr>
        </p:nvSpPr>
        <p:spPr/>
        <p:txBody>
          <a:bodyPr>
            <a:normAutofit fontScale="90000"/>
          </a:bodyPr>
          <a:lstStyle/>
          <a:p>
            <a:pPr algn="l"/>
            <a:br>
              <a:rPr lang="en-US" sz="1400" dirty="0"/>
            </a:br>
            <a:r>
              <a:rPr lang="en-US" sz="1400" dirty="0"/>
              <a:t>	The forms regarding the </a:t>
            </a:r>
            <a:r>
              <a:rPr lang="en-US" sz="1400" b="1" dirty="0"/>
              <a:t>Parent's Point of View </a:t>
            </a:r>
            <a:r>
              <a:rPr lang="en-US" sz="1400" dirty="0"/>
              <a:t>focused on questioning the role of art in education and the role played by this project's theme-art. All the respondents agreed on the importance of artistic teaching and considered the project fun and helpful at the same time. Also, the hosting experience was considered by most parents as fun and exciting.</a:t>
            </a:r>
            <a:br>
              <a:rPr lang="en-US" sz="1400" dirty="0"/>
            </a:br>
            <a:endParaRPr lang="ro-RO" sz="1400" dirty="0"/>
          </a:p>
        </p:txBody>
      </p:sp>
      <p:graphicFrame>
        <p:nvGraphicFramePr>
          <p:cNvPr id="8" name="Diagramă 7">
            <a:extLst>
              <a:ext uri="{FF2B5EF4-FFF2-40B4-BE49-F238E27FC236}">
                <a16:creationId xmlns:a16="http://schemas.microsoft.com/office/drawing/2014/main" id="{E297684E-478D-4711-A977-E634FCA9D8CA}"/>
              </a:ext>
            </a:extLst>
          </p:cNvPr>
          <p:cNvGraphicFramePr/>
          <p:nvPr>
            <p:extLst>
              <p:ext uri="{D42A27DB-BD31-4B8C-83A1-F6EECF244321}">
                <p14:modId xmlns:p14="http://schemas.microsoft.com/office/powerpoint/2010/main" val="2518989757"/>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507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17D0716-E935-4CC5-97AD-38AD70F4B3C3}"/>
              </a:ext>
            </a:extLst>
          </p:cNvPr>
          <p:cNvSpPr>
            <a:spLocks noGrp="1"/>
          </p:cNvSpPr>
          <p:nvPr>
            <p:ph type="title"/>
          </p:nvPr>
        </p:nvSpPr>
        <p:spPr/>
        <p:txBody>
          <a:bodyPr>
            <a:noAutofit/>
          </a:bodyPr>
          <a:lstStyle/>
          <a:p>
            <a:pPr algn="l"/>
            <a:r>
              <a:rPr lang="en-US" sz="1600" dirty="0"/>
              <a:t>The </a:t>
            </a:r>
            <a:r>
              <a:rPr lang="en-US" sz="1600" b="1" dirty="0"/>
              <a:t>Final evaluation </a:t>
            </a:r>
            <a:r>
              <a:rPr lang="en-US" sz="1600" dirty="0"/>
              <a:t>form received 5 stars  in the section regarding the program of the week,  improvement of human relations and language skills, 5 stars in promotion of fundamental values and interpersonal contact, intercultural dialogue  and organization of working sessions, it  received 4 stars regarding the  expectation fulfillments and teaching materials, and 4 stars in the working conditions and growing artistic talent sections.</a:t>
            </a:r>
            <a:endParaRPr lang="ro-RO" sz="1600" dirty="0"/>
          </a:p>
        </p:txBody>
      </p:sp>
      <p:graphicFrame>
        <p:nvGraphicFramePr>
          <p:cNvPr id="6" name="Diagramă 5">
            <a:extLst>
              <a:ext uri="{FF2B5EF4-FFF2-40B4-BE49-F238E27FC236}">
                <a16:creationId xmlns:a16="http://schemas.microsoft.com/office/drawing/2014/main" id="{B049DBBD-DC41-4902-A727-0AFCC11175F2}"/>
              </a:ext>
            </a:extLst>
          </p:cNvPr>
          <p:cNvGraphicFramePr/>
          <p:nvPr>
            <p:extLst>
              <p:ext uri="{D42A27DB-BD31-4B8C-83A1-F6EECF244321}">
                <p14:modId xmlns:p14="http://schemas.microsoft.com/office/powerpoint/2010/main" val="3750414577"/>
              </p:ext>
            </p:extLst>
          </p:nvPr>
        </p:nvGraphicFramePr>
        <p:xfrm>
          <a:off x="1524000" y="1700808"/>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5937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a:extLst>
              <a:ext uri="{FF2B5EF4-FFF2-40B4-BE49-F238E27FC236}">
                <a16:creationId xmlns:a16="http://schemas.microsoft.com/office/drawing/2014/main" id="{7E61AD23-B6BC-4AF2-9C80-06D3E1F23E97}"/>
              </a:ext>
            </a:extLst>
          </p:cNvPr>
          <p:cNvSpPr txBox="1"/>
          <p:nvPr/>
        </p:nvSpPr>
        <p:spPr>
          <a:xfrm>
            <a:off x="971600" y="692696"/>
            <a:ext cx="7560840" cy="5724644"/>
          </a:xfrm>
          <a:prstGeom prst="rect">
            <a:avLst/>
          </a:prstGeom>
          <a:noFill/>
        </p:spPr>
        <p:txBody>
          <a:bodyPr wrap="square" rtlCol="0">
            <a:spAutoFit/>
          </a:bodyPr>
          <a:lstStyle/>
          <a:p>
            <a:pPr algn="ctr"/>
            <a:r>
              <a:rPr lang="en-US" dirty="0">
                <a:solidFill>
                  <a:schemeClr val="tx2">
                    <a:lumMod val="60000"/>
                    <a:lumOff val="40000"/>
                  </a:schemeClr>
                </a:solidFill>
              </a:rPr>
              <a:t>Evaluation forms for  Making Art </a:t>
            </a:r>
            <a:r>
              <a:rPr lang="en-US" dirty="0" err="1">
                <a:solidFill>
                  <a:schemeClr val="tx2">
                    <a:lumMod val="60000"/>
                    <a:lumOff val="40000"/>
                  </a:schemeClr>
                </a:solidFill>
              </a:rPr>
              <a:t>Togheter</a:t>
            </a:r>
            <a:r>
              <a:rPr lang="en-US" dirty="0">
                <a:solidFill>
                  <a:schemeClr val="tx2">
                    <a:lumMod val="60000"/>
                    <a:lumOff val="40000"/>
                  </a:schemeClr>
                </a:solidFill>
              </a:rPr>
              <a:t> Brings Us Closer, 3rd meeting, </a:t>
            </a:r>
            <a:r>
              <a:rPr lang="en-US" dirty="0" err="1">
                <a:solidFill>
                  <a:schemeClr val="tx2">
                    <a:lumMod val="60000"/>
                    <a:lumOff val="40000"/>
                  </a:schemeClr>
                </a:solidFill>
              </a:rPr>
              <a:t>Bitonto</a:t>
            </a:r>
            <a:r>
              <a:rPr lang="en-US" dirty="0">
                <a:solidFill>
                  <a:schemeClr val="tx2">
                    <a:lumMod val="60000"/>
                    <a:lumOff val="40000"/>
                  </a:schemeClr>
                </a:solidFill>
              </a:rPr>
              <a:t>, Italy 18-24 NOVEMBER 2017</a:t>
            </a:r>
            <a:endParaRPr lang="ro-RO" dirty="0">
              <a:solidFill>
                <a:schemeClr val="tx2">
                  <a:lumMod val="60000"/>
                  <a:lumOff val="40000"/>
                </a:schemeClr>
              </a:solidFill>
            </a:endParaRPr>
          </a:p>
          <a:p>
            <a:pPr algn="ctr"/>
            <a:r>
              <a:rPr lang="ro-RO" b="1" dirty="0">
                <a:solidFill>
                  <a:schemeClr val="tx2"/>
                </a:solidFill>
              </a:rPr>
              <a:t>CONCLUSION</a:t>
            </a:r>
            <a:endParaRPr lang="en-US" b="1" dirty="0">
              <a:solidFill>
                <a:schemeClr val="tx2"/>
              </a:solidFill>
            </a:endParaRPr>
          </a:p>
          <a:p>
            <a:endParaRPr lang="en-US" sz="1200" dirty="0"/>
          </a:p>
          <a:p>
            <a:endParaRPr lang="en-US" sz="1200" dirty="0"/>
          </a:p>
          <a:p>
            <a:pPr algn="just"/>
            <a:r>
              <a:rPr lang="en-US" sz="1200" dirty="0"/>
              <a:t>	</a:t>
            </a:r>
            <a:r>
              <a:rPr lang="en-US" dirty="0"/>
              <a:t>The evaluation forms were addressed to the pupils involved, the teachers both hosts and guests and the pupil's parents. The questionnaires were designed to give a feedback regarding the </a:t>
            </a:r>
            <a:r>
              <a:rPr lang="en-US" dirty="0" err="1"/>
              <a:t>Bitonto</a:t>
            </a:r>
            <a:r>
              <a:rPr lang="en-US" dirty="0"/>
              <a:t> exchange experience in all it's aspects: organization, educational, entertaining, environmental and cultural. The evaluation forms were specifically addressed to the main events that happened in the week spent in </a:t>
            </a:r>
            <a:r>
              <a:rPr lang="en-US" dirty="0" err="1"/>
              <a:t>Bitonto</a:t>
            </a:r>
            <a:r>
              <a:rPr lang="en-US" dirty="0"/>
              <a:t>, these events were: Project feedback, Workshop, Social Event, Parent's point of view, Trip to Matera and </a:t>
            </a:r>
            <a:r>
              <a:rPr lang="en-US" dirty="0" err="1"/>
              <a:t>Polignano</a:t>
            </a:r>
            <a:r>
              <a:rPr lang="en-US" dirty="0"/>
              <a:t> a Mare and Final evaluation form.</a:t>
            </a:r>
          </a:p>
          <a:p>
            <a:pPr algn="just"/>
            <a:endParaRPr lang="en-US" dirty="0"/>
          </a:p>
          <a:p>
            <a:pPr algn="just"/>
            <a:r>
              <a:rPr lang="en-US" dirty="0"/>
              <a:t>	The evaluation form regarding the Workshop at school focused on questioning the role of interactive learning in education, in building one's self esteem and team spirit, in discovering feelings and new perspectives by collaborative efforts in a common task. The goals of the workshop were considered mostly satisfied.</a:t>
            </a:r>
          </a:p>
          <a:p>
            <a:pPr algn="just"/>
            <a:endParaRPr lang="en-US" dirty="0"/>
          </a:p>
          <a:p>
            <a:pPr algn="just"/>
            <a:r>
              <a:rPr lang="en-US" dirty="0"/>
              <a:t>	</a:t>
            </a:r>
            <a:r>
              <a:rPr lang="en-US" sz="1200" dirty="0"/>
              <a:t>	</a:t>
            </a:r>
          </a:p>
        </p:txBody>
      </p:sp>
    </p:spTree>
    <p:extLst>
      <p:ext uri="{BB962C8B-B14F-4D97-AF65-F5344CB8AC3E}">
        <p14:creationId xmlns:p14="http://schemas.microsoft.com/office/powerpoint/2010/main" val="1126087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a:extLst>
              <a:ext uri="{FF2B5EF4-FFF2-40B4-BE49-F238E27FC236}">
                <a16:creationId xmlns:a16="http://schemas.microsoft.com/office/drawing/2014/main" id="{F4BD579F-5327-4F91-A241-BE88F31DDBE9}"/>
              </a:ext>
            </a:extLst>
          </p:cNvPr>
          <p:cNvSpPr txBox="1"/>
          <p:nvPr/>
        </p:nvSpPr>
        <p:spPr>
          <a:xfrm>
            <a:off x="899592" y="620689"/>
            <a:ext cx="7704856" cy="5632311"/>
          </a:xfrm>
          <a:prstGeom prst="rect">
            <a:avLst/>
          </a:prstGeom>
          <a:noFill/>
        </p:spPr>
        <p:txBody>
          <a:bodyPr wrap="square" rtlCol="0">
            <a:spAutoFit/>
          </a:bodyPr>
          <a:lstStyle/>
          <a:p>
            <a:pPr algn="ctr"/>
            <a:r>
              <a:rPr lang="en-US" dirty="0">
                <a:solidFill>
                  <a:schemeClr val="tx2">
                    <a:lumMod val="60000"/>
                    <a:lumOff val="40000"/>
                  </a:schemeClr>
                </a:solidFill>
              </a:rPr>
              <a:t>Evaluation forms for  Making Art </a:t>
            </a:r>
            <a:r>
              <a:rPr lang="en-US" dirty="0" err="1">
                <a:solidFill>
                  <a:schemeClr val="tx2">
                    <a:lumMod val="60000"/>
                    <a:lumOff val="40000"/>
                  </a:schemeClr>
                </a:solidFill>
              </a:rPr>
              <a:t>Togheter</a:t>
            </a:r>
            <a:r>
              <a:rPr lang="en-US" dirty="0">
                <a:solidFill>
                  <a:schemeClr val="tx2">
                    <a:lumMod val="60000"/>
                    <a:lumOff val="40000"/>
                  </a:schemeClr>
                </a:solidFill>
              </a:rPr>
              <a:t> Brings Us Closer, 3rd meeting,</a:t>
            </a:r>
            <a:endParaRPr lang="ro-RO" dirty="0">
              <a:solidFill>
                <a:schemeClr val="tx2">
                  <a:lumMod val="60000"/>
                  <a:lumOff val="40000"/>
                </a:schemeClr>
              </a:solidFill>
            </a:endParaRPr>
          </a:p>
          <a:p>
            <a:pPr algn="ctr"/>
            <a:r>
              <a:rPr lang="en-US" dirty="0">
                <a:solidFill>
                  <a:schemeClr val="tx2">
                    <a:lumMod val="60000"/>
                    <a:lumOff val="40000"/>
                  </a:schemeClr>
                </a:solidFill>
              </a:rPr>
              <a:t> </a:t>
            </a:r>
            <a:r>
              <a:rPr lang="en-US" dirty="0" err="1">
                <a:solidFill>
                  <a:schemeClr val="tx2">
                    <a:lumMod val="60000"/>
                    <a:lumOff val="40000"/>
                  </a:schemeClr>
                </a:solidFill>
              </a:rPr>
              <a:t>Bitonto</a:t>
            </a:r>
            <a:r>
              <a:rPr lang="en-US" dirty="0">
                <a:solidFill>
                  <a:schemeClr val="tx2">
                    <a:lumMod val="60000"/>
                    <a:lumOff val="40000"/>
                  </a:schemeClr>
                </a:solidFill>
              </a:rPr>
              <a:t>, Italy 18-24 NOVEMBER 2017</a:t>
            </a:r>
            <a:endParaRPr lang="ro-RO" dirty="0">
              <a:solidFill>
                <a:schemeClr val="tx2">
                  <a:lumMod val="60000"/>
                  <a:lumOff val="40000"/>
                </a:schemeClr>
              </a:solidFill>
            </a:endParaRPr>
          </a:p>
          <a:p>
            <a:pPr algn="ctr"/>
            <a:r>
              <a:rPr lang="ro-RO" b="1" dirty="0">
                <a:solidFill>
                  <a:schemeClr val="tx2"/>
                </a:solidFill>
              </a:rPr>
              <a:t>CONCLUSION</a:t>
            </a:r>
            <a:endParaRPr lang="ro-RO" dirty="0"/>
          </a:p>
          <a:p>
            <a:endParaRPr lang="ro-RO" dirty="0"/>
          </a:p>
          <a:p>
            <a:pPr algn="just"/>
            <a:r>
              <a:rPr lang="ro-RO" dirty="0"/>
              <a:t>                </a:t>
            </a:r>
            <a:r>
              <a:rPr lang="en-US" dirty="0"/>
              <a:t>The forms regarding the Social Event focused on feedbacks regarding the organization of the school buffet and the answers showed that the overall experience was very much enjoyed and the whole planning was considered well organized. The strong point was made by bringing everyone together and the thing considered as improvable was the time: suggestions from forms show that participants would have liked a longer Social Event.</a:t>
            </a:r>
          </a:p>
          <a:p>
            <a:pPr algn="just"/>
            <a:r>
              <a:rPr lang="en-US" dirty="0"/>
              <a:t>	The forms about the Trip to Matera and </a:t>
            </a:r>
            <a:r>
              <a:rPr lang="en-US" dirty="0" err="1"/>
              <a:t>Polignano</a:t>
            </a:r>
            <a:r>
              <a:rPr lang="en-US" dirty="0"/>
              <a:t> were answered with very much as regards to enjoy-ability and interest, and with much and not so much regarding the </a:t>
            </a:r>
            <a:r>
              <a:rPr lang="en-US" dirty="0" err="1"/>
              <a:t>organizatorial</a:t>
            </a:r>
            <a:r>
              <a:rPr lang="en-US" dirty="0"/>
              <a:t> circumstances. The sites visited were highly phrased.</a:t>
            </a:r>
          </a:p>
          <a:p>
            <a:pPr algn="just"/>
            <a:r>
              <a:rPr lang="en-US" dirty="0"/>
              <a:t>	The forms regarding the Overall project feedback were answered largely with very well concerning the goals of the project, art as a teaching method was highly phrased and the interaction and cooperation between pupils was considered a successful result of  this method. Art was regarded as very much capable of bringing Europeans closer together.</a:t>
            </a:r>
            <a:endParaRPr lang="ro-RO" dirty="0"/>
          </a:p>
          <a:p>
            <a:pPr algn="just"/>
            <a:endParaRPr lang="en-US" dirty="0"/>
          </a:p>
        </p:txBody>
      </p:sp>
    </p:spTree>
    <p:extLst>
      <p:ext uri="{BB962C8B-B14F-4D97-AF65-F5344CB8AC3E}">
        <p14:creationId xmlns:p14="http://schemas.microsoft.com/office/powerpoint/2010/main" val="51230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a:extLst>
              <a:ext uri="{FF2B5EF4-FFF2-40B4-BE49-F238E27FC236}">
                <a16:creationId xmlns:a16="http://schemas.microsoft.com/office/drawing/2014/main" id="{CA942A1A-8F12-45BF-89EA-A135A55D5886}"/>
              </a:ext>
            </a:extLst>
          </p:cNvPr>
          <p:cNvSpPr txBox="1"/>
          <p:nvPr/>
        </p:nvSpPr>
        <p:spPr>
          <a:xfrm>
            <a:off x="899592" y="836712"/>
            <a:ext cx="7704856" cy="5355312"/>
          </a:xfrm>
          <a:prstGeom prst="rect">
            <a:avLst/>
          </a:prstGeom>
          <a:noFill/>
        </p:spPr>
        <p:txBody>
          <a:bodyPr wrap="square" rtlCol="0">
            <a:spAutoFit/>
          </a:bodyPr>
          <a:lstStyle/>
          <a:p>
            <a:pPr algn="ctr"/>
            <a:r>
              <a:rPr lang="ro-RO" dirty="0"/>
              <a:t>          </a:t>
            </a:r>
            <a:r>
              <a:rPr lang="en-US" dirty="0">
                <a:solidFill>
                  <a:schemeClr val="tx2">
                    <a:lumMod val="60000"/>
                    <a:lumOff val="40000"/>
                  </a:schemeClr>
                </a:solidFill>
              </a:rPr>
              <a:t>Evaluation forms for  Making Art </a:t>
            </a:r>
            <a:r>
              <a:rPr lang="en-US" dirty="0" err="1">
                <a:solidFill>
                  <a:schemeClr val="tx2">
                    <a:lumMod val="60000"/>
                    <a:lumOff val="40000"/>
                  </a:schemeClr>
                </a:solidFill>
              </a:rPr>
              <a:t>Togheter</a:t>
            </a:r>
            <a:r>
              <a:rPr lang="en-US" dirty="0">
                <a:solidFill>
                  <a:schemeClr val="tx2">
                    <a:lumMod val="60000"/>
                    <a:lumOff val="40000"/>
                  </a:schemeClr>
                </a:solidFill>
              </a:rPr>
              <a:t> Brings Us Closer, 3rd meeting, </a:t>
            </a:r>
            <a:r>
              <a:rPr lang="en-US" dirty="0" err="1">
                <a:solidFill>
                  <a:schemeClr val="tx2">
                    <a:lumMod val="60000"/>
                    <a:lumOff val="40000"/>
                  </a:schemeClr>
                </a:solidFill>
              </a:rPr>
              <a:t>Bitonto</a:t>
            </a:r>
            <a:r>
              <a:rPr lang="en-US" dirty="0">
                <a:solidFill>
                  <a:schemeClr val="tx2">
                    <a:lumMod val="60000"/>
                    <a:lumOff val="40000"/>
                  </a:schemeClr>
                </a:solidFill>
              </a:rPr>
              <a:t>, Italy 18-24 NOVEMBER 2017</a:t>
            </a:r>
            <a:endParaRPr lang="ro-RO" dirty="0">
              <a:solidFill>
                <a:schemeClr val="tx2">
                  <a:lumMod val="60000"/>
                  <a:lumOff val="40000"/>
                </a:schemeClr>
              </a:solidFill>
            </a:endParaRPr>
          </a:p>
          <a:p>
            <a:pPr algn="ctr"/>
            <a:r>
              <a:rPr lang="ro-RO" b="1" dirty="0">
                <a:solidFill>
                  <a:schemeClr val="tx2"/>
                </a:solidFill>
              </a:rPr>
              <a:t>CONCLUSION</a:t>
            </a:r>
            <a:endParaRPr lang="ro-RO" dirty="0"/>
          </a:p>
          <a:p>
            <a:pPr algn="just"/>
            <a:r>
              <a:rPr lang="ro-RO" dirty="0"/>
              <a:t>  </a:t>
            </a:r>
          </a:p>
          <a:p>
            <a:pPr algn="just"/>
            <a:endParaRPr lang="ro-RO" dirty="0"/>
          </a:p>
          <a:p>
            <a:pPr algn="just"/>
            <a:r>
              <a:rPr lang="ro-RO" dirty="0"/>
              <a:t>          T</a:t>
            </a:r>
            <a:r>
              <a:rPr lang="en-US" dirty="0"/>
              <a:t>he forms regarding the Parent's Point of View focused on questioning the role of art in education and the role played by this project's theme-art. All the respondents agreed on the importance of artistic teaching and considered the project fun and helpful at the same time. Also, the hosting experience was considered by most parents as fun and exciting. </a:t>
            </a:r>
            <a:endParaRPr lang="ro-RO" dirty="0"/>
          </a:p>
          <a:p>
            <a:pPr algn="just"/>
            <a:endParaRPr lang="ro-RO" dirty="0"/>
          </a:p>
          <a:p>
            <a:pPr algn="just"/>
            <a:r>
              <a:rPr lang="ro-RO" dirty="0"/>
              <a:t>           </a:t>
            </a:r>
            <a:r>
              <a:rPr lang="en-US" dirty="0"/>
              <a:t>The Final evaluation form received 5 stars  in the section regarding the program of the week,  improvement of human relations and language skills, 5 stars in promotion of fundamental values and interpersonal contact, intercultural dialogue  and organization of working sessions, it  received 4 stars regarding the  expectation fulfillments and teaching materials, and 4 stars in the working conditions and growing artistic talent sections.</a:t>
            </a:r>
            <a:endParaRPr lang="ro-RO" dirty="0"/>
          </a:p>
          <a:p>
            <a:endParaRPr lang="ro-RO" dirty="0"/>
          </a:p>
          <a:p>
            <a:endParaRPr lang="ro-RO" dirty="0"/>
          </a:p>
        </p:txBody>
      </p:sp>
    </p:spTree>
    <p:extLst>
      <p:ext uri="{BB962C8B-B14F-4D97-AF65-F5344CB8AC3E}">
        <p14:creationId xmlns:p14="http://schemas.microsoft.com/office/powerpoint/2010/main" val="181926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2AF16D4-0BC0-4113-A1E6-689F57097317}"/>
              </a:ext>
            </a:extLst>
          </p:cNvPr>
          <p:cNvSpPr>
            <a:spLocks noGrp="1"/>
          </p:cNvSpPr>
          <p:nvPr>
            <p:ph type="title"/>
          </p:nvPr>
        </p:nvSpPr>
        <p:spPr/>
        <p:txBody>
          <a:bodyPr>
            <a:normAutofit/>
          </a:bodyPr>
          <a:lstStyle/>
          <a:p>
            <a:endParaRPr lang="ro-RO" sz="1000" dirty="0"/>
          </a:p>
        </p:txBody>
      </p:sp>
    </p:spTree>
    <p:extLst>
      <p:ext uri="{BB962C8B-B14F-4D97-AF65-F5344CB8AC3E}">
        <p14:creationId xmlns:p14="http://schemas.microsoft.com/office/powerpoint/2010/main" val="133652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19D75E8-ABA0-4790-9249-D88C5C445ACA}"/>
              </a:ext>
            </a:extLst>
          </p:cNvPr>
          <p:cNvSpPr>
            <a:spLocks noGrp="1"/>
          </p:cNvSpPr>
          <p:nvPr>
            <p:ph type="title"/>
          </p:nvPr>
        </p:nvSpPr>
        <p:spPr>
          <a:xfrm>
            <a:off x="539552" y="692696"/>
            <a:ext cx="8229600" cy="1143000"/>
          </a:xfrm>
        </p:spPr>
        <p:txBody>
          <a:bodyPr>
            <a:normAutofit/>
          </a:bodyPr>
          <a:lstStyle/>
          <a:p>
            <a:pPr algn="l"/>
            <a:r>
              <a:rPr lang="ro-RO" sz="1600" dirty="0"/>
              <a:t>   </a:t>
            </a:r>
            <a:r>
              <a:rPr lang="en-US" sz="1600" dirty="0"/>
              <a:t>The evaluation form regarding the </a:t>
            </a:r>
            <a:r>
              <a:rPr lang="en-US" sz="1600" b="1" dirty="0"/>
              <a:t>Workshop </a:t>
            </a:r>
            <a:r>
              <a:rPr lang="en-US" sz="1600" dirty="0"/>
              <a:t>at school focused on questioning the role of interactive learning in education, in building one's self esteem and team spirit, in discovering feelings and new perspectives by collaborative efforts in a common task. The goals of the workshop were considered mostly satisfied.</a:t>
            </a:r>
            <a:r>
              <a:rPr lang="ro-RO" sz="1600" dirty="0"/>
              <a:t> (Total </a:t>
            </a:r>
            <a:r>
              <a:rPr lang="ro-RO" sz="1600" dirty="0" err="1"/>
              <a:t>answers</a:t>
            </a:r>
            <a:r>
              <a:rPr lang="ro-RO" sz="1600" dirty="0"/>
              <a:t>: 30)</a:t>
            </a:r>
          </a:p>
        </p:txBody>
      </p:sp>
      <p:graphicFrame>
        <p:nvGraphicFramePr>
          <p:cNvPr id="26" name="Diagramă 25">
            <a:extLst>
              <a:ext uri="{FF2B5EF4-FFF2-40B4-BE49-F238E27FC236}">
                <a16:creationId xmlns:a16="http://schemas.microsoft.com/office/drawing/2014/main" id="{8D7F09F4-D291-4EF2-851F-A4A3E42FFEA6}"/>
              </a:ext>
            </a:extLst>
          </p:cNvPr>
          <p:cNvGraphicFramePr/>
          <p:nvPr>
            <p:extLst>
              <p:ext uri="{D42A27DB-BD31-4B8C-83A1-F6EECF244321}">
                <p14:modId xmlns:p14="http://schemas.microsoft.com/office/powerpoint/2010/main" val="1152568691"/>
              </p:ext>
            </p:extLst>
          </p:nvPr>
        </p:nvGraphicFramePr>
        <p:xfrm>
          <a:off x="1403648"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334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18975B1-3B98-4649-9863-D0A7BED6C348}"/>
              </a:ext>
            </a:extLst>
          </p:cNvPr>
          <p:cNvSpPr>
            <a:spLocks noGrp="1"/>
          </p:cNvSpPr>
          <p:nvPr>
            <p:ph type="title"/>
          </p:nvPr>
        </p:nvSpPr>
        <p:spPr/>
        <p:txBody>
          <a:bodyPr/>
          <a:lstStyle/>
          <a:p>
            <a:r>
              <a:rPr lang="ro-RO" dirty="0" err="1"/>
              <a:t>Worshops</a:t>
            </a:r>
            <a:endParaRPr lang="ro-RO" dirty="0"/>
          </a:p>
        </p:txBody>
      </p:sp>
      <p:graphicFrame>
        <p:nvGraphicFramePr>
          <p:cNvPr id="6" name="Diagramă 5">
            <a:extLst>
              <a:ext uri="{FF2B5EF4-FFF2-40B4-BE49-F238E27FC236}">
                <a16:creationId xmlns:a16="http://schemas.microsoft.com/office/drawing/2014/main" id="{74862941-78FF-429D-BB87-B43A207F7FE2}"/>
              </a:ext>
            </a:extLst>
          </p:cNvPr>
          <p:cNvGraphicFramePr/>
          <p:nvPr>
            <p:extLst>
              <p:ext uri="{D42A27DB-BD31-4B8C-83A1-F6EECF244321}">
                <p14:modId xmlns:p14="http://schemas.microsoft.com/office/powerpoint/2010/main" val="4005686143"/>
              </p:ext>
            </p:extLst>
          </p:nvPr>
        </p:nvGraphicFramePr>
        <p:xfrm>
          <a:off x="1619672" y="119675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02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8F13782-85BD-4AE6-B30C-9D3A33772792}"/>
              </a:ext>
            </a:extLst>
          </p:cNvPr>
          <p:cNvSpPr>
            <a:spLocks noGrp="1"/>
          </p:cNvSpPr>
          <p:nvPr>
            <p:ph type="title"/>
          </p:nvPr>
        </p:nvSpPr>
        <p:spPr/>
        <p:txBody>
          <a:bodyPr>
            <a:normAutofit/>
          </a:bodyPr>
          <a:lstStyle/>
          <a:p>
            <a:pPr algn="l"/>
            <a:r>
              <a:rPr lang="en-US" sz="1600" dirty="0"/>
              <a:t>The forms about the </a:t>
            </a:r>
            <a:r>
              <a:rPr lang="en-US" sz="1600" b="1" dirty="0"/>
              <a:t>Trip to </a:t>
            </a:r>
            <a:r>
              <a:rPr lang="ro-RO" sz="1600" b="1" dirty="0"/>
              <a:t>Castel </a:t>
            </a:r>
            <a:r>
              <a:rPr lang="ro-RO" sz="1600" b="1" dirty="0" err="1"/>
              <a:t>del</a:t>
            </a:r>
            <a:r>
              <a:rPr lang="ro-RO" sz="1600" b="1" dirty="0"/>
              <a:t> Monte, </a:t>
            </a:r>
            <a:r>
              <a:rPr lang="en-US" sz="1600" b="1" dirty="0"/>
              <a:t>Matera and </a:t>
            </a:r>
            <a:r>
              <a:rPr lang="en-US" sz="1600" b="1" dirty="0" err="1"/>
              <a:t>Polignano</a:t>
            </a:r>
            <a:r>
              <a:rPr lang="en-US" sz="1600" b="1" dirty="0"/>
              <a:t> </a:t>
            </a:r>
            <a:r>
              <a:rPr lang="en-US" sz="1600" dirty="0"/>
              <a:t>were answered with very much as regards to enjoy-ability and interest, and with much and not so much regarding the </a:t>
            </a:r>
            <a:r>
              <a:rPr lang="en-US" sz="1600" dirty="0" err="1"/>
              <a:t>organizatorial</a:t>
            </a:r>
            <a:r>
              <a:rPr lang="en-US" sz="1600" dirty="0"/>
              <a:t> circumstances. The sites visited were highly phrased.</a:t>
            </a:r>
            <a:endParaRPr lang="ro-RO" sz="1600" dirty="0"/>
          </a:p>
        </p:txBody>
      </p:sp>
      <p:graphicFrame>
        <p:nvGraphicFramePr>
          <p:cNvPr id="5" name="Diagramă 4">
            <a:extLst>
              <a:ext uri="{FF2B5EF4-FFF2-40B4-BE49-F238E27FC236}">
                <a16:creationId xmlns:a16="http://schemas.microsoft.com/office/drawing/2014/main" id="{62C375E1-6DE6-4401-BA6F-CE999CB0D61E}"/>
              </a:ext>
            </a:extLst>
          </p:cNvPr>
          <p:cNvGraphicFramePr/>
          <p:nvPr>
            <p:extLst>
              <p:ext uri="{D42A27DB-BD31-4B8C-83A1-F6EECF244321}">
                <p14:modId xmlns:p14="http://schemas.microsoft.com/office/powerpoint/2010/main" val="293968686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632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BB7A05B-DFEE-4996-8149-7D2D38B7AA15}"/>
              </a:ext>
            </a:extLst>
          </p:cNvPr>
          <p:cNvSpPr>
            <a:spLocks noGrp="1"/>
          </p:cNvSpPr>
          <p:nvPr>
            <p:ph type="title"/>
          </p:nvPr>
        </p:nvSpPr>
        <p:spPr/>
        <p:txBody>
          <a:bodyPr>
            <a:normAutofit fontScale="90000"/>
          </a:bodyPr>
          <a:lstStyle/>
          <a:p>
            <a:pPr algn="l"/>
            <a:r>
              <a:rPr lang="en-US" sz="1800" dirty="0"/>
              <a:t>The forms regarding the </a:t>
            </a:r>
            <a:r>
              <a:rPr lang="en-US" sz="1800" b="1" dirty="0"/>
              <a:t>Social Event </a:t>
            </a:r>
            <a:r>
              <a:rPr lang="en-US" sz="1800" dirty="0"/>
              <a:t>focused on feedbacks regarding the organization of the school buffet and the answers showed that the overall experience was very much enjoyed and the whole planning was considered well organized. The strong point was made by bringing everyone together and the thing considered as improvable was the time: suggestions from forms show that participants would have liked a longer Social Event.</a:t>
            </a:r>
            <a:endParaRPr lang="ro-RO" sz="1800" dirty="0"/>
          </a:p>
        </p:txBody>
      </p:sp>
      <p:graphicFrame>
        <p:nvGraphicFramePr>
          <p:cNvPr id="5" name="Diagramă 4">
            <a:extLst>
              <a:ext uri="{FF2B5EF4-FFF2-40B4-BE49-F238E27FC236}">
                <a16:creationId xmlns:a16="http://schemas.microsoft.com/office/drawing/2014/main" id="{7227D72C-E282-4E5B-B6F2-89A13FD1407D}"/>
              </a:ext>
            </a:extLst>
          </p:cNvPr>
          <p:cNvGraphicFramePr/>
          <p:nvPr>
            <p:extLst>
              <p:ext uri="{D42A27DB-BD31-4B8C-83A1-F6EECF244321}">
                <p14:modId xmlns:p14="http://schemas.microsoft.com/office/powerpoint/2010/main" val="3840067412"/>
              </p:ext>
            </p:extLst>
          </p:nvPr>
        </p:nvGraphicFramePr>
        <p:xfrm>
          <a:off x="1524000" y="177281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418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AFE5E15-E530-4C37-BE16-6E9E5320FCD2}"/>
              </a:ext>
            </a:extLst>
          </p:cNvPr>
          <p:cNvSpPr>
            <a:spLocks noGrp="1"/>
          </p:cNvSpPr>
          <p:nvPr>
            <p:ph type="title"/>
          </p:nvPr>
        </p:nvSpPr>
        <p:spPr/>
        <p:txBody>
          <a:bodyPr>
            <a:normAutofit/>
          </a:bodyPr>
          <a:lstStyle/>
          <a:p>
            <a:pPr algn="l"/>
            <a:r>
              <a:rPr lang="en-US" sz="1600" dirty="0"/>
              <a:t>The forms regarding the </a:t>
            </a:r>
            <a:r>
              <a:rPr lang="en-US" sz="1600" b="1" dirty="0"/>
              <a:t>Overall project feedback </a:t>
            </a:r>
            <a:r>
              <a:rPr lang="en-US" sz="1600" dirty="0"/>
              <a:t>were answered largely with very well concerning the goals of the project, art as a teaching method was highly phrased and the interaction and cooperation between pupils was considered a successful result of  this method. Art was regarded as very much capable of bringing Europeans closer together.</a:t>
            </a:r>
            <a:endParaRPr lang="ro-RO" sz="1600" dirty="0"/>
          </a:p>
        </p:txBody>
      </p:sp>
      <p:graphicFrame>
        <p:nvGraphicFramePr>
          <p:cNvPr id="11" name="Diagramă 10">
            <a:extLst>
              <a:ext uri="{FF2B5EF4-FFF2-40B4-BE49-F238E27FC236}">
                <a16:creationId xmlns:a16="http://schemas.microsoft.com/office/drawing/2014/main" id="{F1573972-0FD3-4FFA-B2E2-FA79564C587B}"/>
              </a:ext>
            </a:extLst>
          </p:cNvPr>
          <p:cNvGraphicFramePr/>
          <p:nvPr>
            <p:extLst>
              <p:ext uri="{D42A27DB-BD31-4B8C-83A1-F6EECF244321}">
                <p14:modId xmlns:p14="http://schemas.microsoft.com/office/powerpoint/2010/main" val="2549780959"/>
              </p:ext>
            </p:extLst>
          </p:nvPr>
        </p:nvGraphicFramePr>
        <p:xfrm>
          <a:off x="1619672" y="1844824"/>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6839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a16="http://schemas.microsoft.com/office/drawing/2014/main" id="{74F1763F-9F16-4AA5-9E6B-73B539C6A654}"/>
              </a:ext>
            </a:extLst>
          </p:cNvPr>
          <p:cNvGraphicFramePr/>
          <p:nvPr>
            <p:extLst>
              <p:ext uri="{D42A27DB-BD31-4B8C-83A1-F6EECF244321}">
                <p14:modId xmlns:p14="http://schemas.microsoft.com/office/powerpoint/2010/main" val="1419115688"/>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6125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a16="http://schemas.microsoft.com/office/drawing/2014/main" id="{500C05ED-411A-4901-8100-5C36D29B8B10}"/>
              </a:ext>
            </a:extLst>
          </p:cNvPr>
          <p:cNvGraphicFramePr/>
          <p:nvPr>
            <p:extLst>
              <p:ext uri="{D42A27DB-BD31-4B8C-83A1-F6EECF244321}">
                <p14:modId xmlns:p14="http://schemas.microsoft.com/office/powerpoint/2010/main" val="508723380"/>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929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a16="http://schemas.microsoft.com/office/drawing/2014/main" id="{E66375F2-AAE3-4B96-BE62-5D7BFA819899}"/>
              </a:ext>
            </a:extLst>
          </p:cNvPr>
          <p:cNvGraphicFramePr/>
          <p:nvPr>
            <p:extLst>
              <p:ext uri="{D42A27DB-BD31-4B8C-83A1-F6EECF244321}">
                <p14:modId xmlns:p14="http://schemas.microsoft.com/office/powerpoint/2010/main" val="4213375494"/>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742381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681</Words>
  <Application>Microsoft Office PowerPoint</Application>
  <PresentationFormat>Expunere pe ecran (4:3)</PresentationFormat>
  <Paragraphs>64</Paragraphs>
  <Slides>17</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17</vt:i4>
      </vt:variant>
    </vt:vector>
  </HeadingPairs>
  <TitlesOfParts>
    <vt:vector size="20" baseType="lpstr">
      <vt:lpstr>Arial</vt:lpstr>
      <vt:lpstr>Calibri</vt:lpstr>
      <vt:lpstr>Office tema</vt:lpstr>
      <vt:lpstr>Impact on the participants of the project</vt:lpstr>
      <vt:lpstr>   The evaluation form regarding the Workshop at school focused on questioning the role of interactive learning in education, in building one's self esteem and team spirit, in discovering feelings and new perspectives by collaborative efforts in a common task. The goals of the workshop were considered mostly satisfied. (Total answers: 30)</vt:lpstr>
      <vt:lpstr>Worshops</vt:lpstr>
      <vt:lpstr>The forms about the Trip to Castel del Monte, Matera and Polignano were answered with very much as regards to enjoy-ability and interest, and with much and not so much regarding the organizatorial circumstances. The sites visited were highly phrased.</vt:lpstr>
      <vt:lpstr>The forms regarding the Social Event focused on feedbacks regarding the organization of the school buffet and the answers showed that the overall experience was very much enjoyed and the whole planning was considered well organized. The strong point was made by bringing everyone together and the thing considered as improvable was the time: suggestions from forms show that participants would have liked a longer Social Event.</vt:lpstr>
      <vt:lpstr>The forms regarding the Overall project feedback were answered largely with very well concerning the goals of the project, art as a teaching method was highly phrased and the interaction and cooperation between pupils was considered a successful result of  this method. Art was regarded as very much capable of bringing Europeans closer together.</vt:lpstr>
      <vt:lpstr>Prezentare PowerPoint</vt:lpstr>
      <vt:lpstr>Prezentare PowerPoint</vt:lpstr>
      <vt:lpstr>Prezentare PowerPoint</vt:lpstr>
      <vt:lpstr>Prezentare PowerPoint</vt:lpstr>
      <vt:lpstr>Prezentare PowerPoint</vt:lpstr>
      <vt:lpstr>  The forms regarding the Parent's Point of View focused on questioning the role of art in education and the role played by this project's theme-art. All the respondents agreed on the importance of artistic teaching and considered the project fun and helpful at the same time. Also, the hosting experience was considered by most parents as fun and exciting. </vt:lpstr>
      <vt:lpstr>The Final evaluation form received 5 stars  in the section regarding the program of the week,  improvement of human relations and language skills, 5 stars in promotion of fundamental values and interpersonal contact, intercultural dialogue  and organization of working sessions, it  received 4 stars regarding the  expectation fulfillments and teaching materials, and 4 stars in the working conditions and growing artistic talent sections.</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on the participants of the project</dc:title>
  <dc:creator>user</dc:creator>
  <cp:lastModifiedBy>Claudia Rusu</cp:lastModifiedBy>
  <cp:revision>42</cp:revision>
  <dcterms:created xsi:type="dcterms:W3CDTF">2017-06-16T09:24:42Z</dcterms:created>
  <dcterms:modified xsi:type="dcterms:W3CDTF">2018-06-24T02:58:16Z</dcterms:modified>
</cp:coreProperties>
</file>