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17" name="Footer Placeholder 16"/>
          <p:cNvSpPr>
            <a:spLocks noGrp="1"/>
          </p:cNvSpPr>
          <p:nvPr>
            <p:ph type="ftr" sz="quarter" idx="11"/>
          </p:nvPr>
        </p:nvSpPr>
        <p:spPr/>
        <p:txBody>
          <a:bodyPr/>
          <a:lstStyle/>
          <a:p>
            <a:endParaRPr lang="lt-LT"/>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A6D2F9-D5CF-45BA-ADF6-257CE0948E66}" type="slidenum">
              <a:rPr lang="lt-LT" smtClean="0"/>
              <a:pPr/>
              <a:t>‹#›</a:t>
            </a:fld>
            <a:endParaRPr lang="lt-LT"/>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1A6D2F9-D5CF-45BA-ADF6-257CE0948E66}" type="slidenum">
              <a:rPr lang="lt-LT" smtClean="0"/>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1A6D2F9-D5CF-45BA-ADF6-257CE0948E66}" type="slidenum">
              <a:rPr lang="lt-LT" smtClean="0"/>
              <a:pPr/>
              <a:t>‹#›</a:t>
            </a:fld>
            <a:endParaRPr lang="lt-LT"/>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5" name="Footer Placeholder 4"/>
          <p:cNvSpPr>
            <a:spLocks noGrp="1"/>
          </p:cNvSpPr>
          <p:nvPr>
            <p:ph type="ftr" sz="quarter" idx="11"/>
          </p:nvPr>
        </p:nvSpPr>
        <p:spPr/>
        <p:txBody>
          <a:bodyPr/>
          <a:lstStyle/>
          <a:p>
            <a:endParaRPr lang="lt-LT"/>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4361688" y="1026372"/>
            <a:ext cx="457200" cy="441325"/>
          </a:xfrm>
        </p:spPr>
        <p:txBody>
          <a:bodyPr/>
          <a:lstStyle/>
          <a:p>
            <a:fld id="{91A6D2F9-D5CF-45BA-ADF6-257CE0948E66}" type="slidenum">
              <a:rPr lang="lt-LT" smtClean="0"/>
              <a:pPr/>
              <a:t>‹#›</a:t>
            </a:fld>
            <a:endParaRPr lang="lt-LT"/>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lt-LT"/>
          </a:p>
        </p:txBody>
      </p:sp>
      <p:sp>
        <p:nvSpPr>
          <p:cNvPr id="4" name="Date Placeholder 3"/>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A6D2F9-D5CF-45BA-ADF6-257CE0948E66}" type="slidenum">
              <a:rPr lang="lt-LT" smtClean="0"/>
              <a:pPr/>
              <a:t>‹#›</a:t>
            </a:fld>
            <a:endParaRPr lang="lt-LT"/>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9FD5342-8DF7-4AEE-B00E-07D172294C30}" type="datetimeFigureOut">
              <a:rPr lang="lt-LT" smtClean="0"/>
              <a:pPr/>
              <a:t>2017.05.28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1A6D2F9-D5CF-45BA-ADF6-257CE0948E66}" type="slidenum">
              <a:rPr lang="lt-LT" smtClean="0"/>
              <a:pPr/>
              <a:t>‹#›</a:t>
            </a:fld>
            <a:endParaRPr lang="lt-LT"/>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8" name="Footer Placeholder 7"/>
          <p:cNvSpPr>
            <a:spLocks noGrp="1"/>
          </p:cNvSpPr>
          <p:nvPr>
            <p:ph type="ftr" sz="quarter" idx="11"/>
          </p:nvPr>
        </p:nvSpPr>
        <p:spPr>
          <a:xfrm>
            <a:off x="304800" y="6409944"/>
            <a:ext cx="3581400" cy="365760"/>
          </a:xfrm>
        </p:spPr>
        <p:txBody>
          <a:bodyPr/>
          <a:lstStyle/>
          <a:p>
            <a:endParaRPr lang="lt-LT"/>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1A6D2F9-D5CF-45BA-ADF6-257CE0948E66}" type="slidenum">
              <a:rPr lang="lt-LT" smtClean="0"/>
              <a:pPr/>
              <a:t>‹#›</a:t>
            </a:fld>
            <a:endParaRPr lang="lt-LT"/>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a:xfrm>
            <a:off x="4343400" y="1036020"/>
            <a:ext cx="457200" cy="441325"/>
          </a:xfrm>
        </p:spPr>
        <p:txBody>
          <a:bodyPr/>
          <a:lstStyle/>
          <a:p>
            <a:fld id="{91A6D2F9-D5CF-45BA-ADF6-257CE0948E66}"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1A6D2F9-D5CF-45BA-ADF6-257CE0948E66}"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1A6D2F9-D5CF-45BA-ADF6-257CE0948E66}" type="slidenum">
              <a:rPr lang="lt-LT" smtClean="0"/>
              <a:pPr/>
              <a:t>‹#›</a:t>
            </a:fld>
            <a:endParaRPr lang="lt-LT"/>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9FD5342-8DF7-4AEE-B00E-07D172294C30}" type="datetimeFigureOut">
              <a:rPr lang="lt-LT" smtClean="0"/>
              <a:pPr/>
              <a:t>2017.05.28</a:t>
            </a:fld>
            <a:endParaRPr lang="lt-LT"/>
          </a:p>
        </p:txBody>
      </p:sp>
      <p:sp>
        <p:nvSpPr>
          <p:cNvPr id="6" name="Footer Placeholder 5"/>
          <p:cNvSpPr>
            <a:spLocks noGrp="1"/>
          </p:cNvSpPr>
          <p:nvPr>
            <p:ph type="ftr" sz="quarter" idx="11"/>
          </p:nvPr>
        </p:nvSpPr>
        <p:spPr>
          <a:xfrm>
            <a:off x="301752" y="6410848"/>
            <a:ext cx="3383280" cy="365760"/>
          </a:xfrm>
        </p:spPr>
        <p:txBody>
          <a:bodyPr/>
          <a:lstStyle/>
          <a:p>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1A6D2F9-D5CF-45BA-ADF6-257CE0948E66}" type="slidenum">
              <a:rPr lang="lt-LT" smtClean="0"/>
              <a:pPr/>
              <a:t>‹#›</a:t>
            </a:fld>
            <a:endParaRPr lang="lt-LT"/>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9FD5342-8DF7-4AEE-B00E-07D172294C30}" type="datetimeFigureOut">
              <a:rPr lang="lt-LT" smtClean="0"/>
              <a:pPr/>
              <a:t>2017.05.28</a:t>
            </a:fld>
            <a:endParaRPr lang="lt-LT"/>
          </a:p>
        </p:txBody>
      </p:sp>
      <p:sp>
        <p:nvSpPr>
          <p:cNvPr id="6" name="Footer Placeholder 5"/>
          <p:cNvSpPr>
            <a:spLocks noGrp="1"/>
          </p:cNvSpPr>
          <p:nvPr>
            <p:ph type="ftr" sz="quarter" idx="11"/>
          </p:nvPr>
        </p:nvSpPr>
        <p:spPr>
          <a:xfrm>
            <a:off x="301752" y="6410848"/>
            <a:ext cx="3584448" cy="365760"/>
          </a:xfrm>
        </p:spPr>
        <p:txBody>
          <a:bodyPr/>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D5342-8DF7-4AEE-B00E-07D172294C30}" type="datetimeFigureOut">
              <a:rPr lang="lt-LT" smtClean="0"/>
              <a:pPr/>
              <a:t>2017.05.28</a:t>
            </a:fld>
            <a:endParaRPr lang="lt-LT"/>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lt-LT"/>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A6D2F9-D5CF-45BA-ADF6-257CE0948E66}" type="slidenum">
              <a:rPr lang="lt-LT" smtClean="0"/>
              <a:pPr/>
              <a:t>‹#›</a:t>
            </a:fld>
            <a:endParaRPr lang="lt-LT"/>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sz="5400" b="1" i="1" dirty="0" smtClean="0">
                <a:solidFill>
                  <a:schemeClr val="accent3">
                    <a:lumMod val="75000"/>
                  </a:schemeClr>
                </a:solidFill>
              </a:rPr>
              <a:t>Constantin Brâncuși</a:t>
            </a:r>
            <a:r>
              <a:rPr lang="lt-LT" dirty="0" smtClean="0"/>
              <a:t/>
            </a:r>
            <a:br>
              <a:rPr lang="lt-LT" dirty="0" smtClean="0"/>
            </a:br>
            <a:endParaRPr lang="lt-LT" dirty="0"/>
          </a:p>
        </p:txBody>
      </p:sp>
      <p:pic>
        <p:nvPicPr>
          <p:cNvPr id="1026" name="Picture 2" descr="C:\Users\Irmantas\Desktop\ADRIANOS!!!!!!!!! NELYSKIT!!!\Filmai\800px-Edward_Steichen_-_Brancusi.jpg"/>
          <p:cNvPicPr>
            <a:picLocks noChangeAspect="1" noChangeArrowheads="1"/>
          </p:cNvPicPr>
          <p:nvPr/>
        </p:nvPicPr>
        <p:blipFill>
          <a:blip r:embed="rId2" cstate="print"/>
          <a:srcRect/>
          <a:stretch>
            <a:fillRect/>
          </a:stretch>
        </p:blipFill>
        <p:spPr bwMode="auto">
          <a:xfrm>
            <a:off x="899592" y="2708920"/>
            <a:ext cx="2880320" cy="3575197"/>
          </a:xfrm>
          <a:prstGeom prst="rect">
            <a:avLst/>
          </a:prstGeom>
          <a:noFill/>
        </p:spPr>
      </p:pic>
      <p:pic>
        <p:nvPicPr>
          <p:cNvPr id="1027" name="Picture 3" descr="C:\Users\Irmantas\Desktop\ADRIANOS!!!!!!!!! NELYSKIT!!!\Filmai\a59f8eaf-fae8-409e-874b-4a9fa0575b2d_g_570.Jpeg"/>
          <p:cNvPicPr>
            <a:picLocks noChangeAspect="1" noChangeArrowheads="1"/>
          </p:cNvPicPr>
          <p:nvPr/>
        </p:nvPicPr>
        <p:blipFill>
          <a:blip r:embed="rId3" cstate="print"/>
          <a:srcRect/>
          <a:stretch>
            <a:fillRect/>
          </a:stretch>
        </p:blipFill>
        <p:spPr bwMode="auto">
          <a:xfrm>
            <a:off x="5220072" y="2708920"/>
            <a:ext cx="2808312" cy="359018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lstStyle/>
          <a:p>
            <a:r>
              <a:rPr lang="en-US" dirty="0" smtClean="0"/>
              <a:t>Throughout his life, he had carefully arranged and documented the placement of sculptures in his Paris studio. Just prior to his death in 1957, he left his studio to the city's Museum of Modern Art with the proviso that it be preserved.</a:t>
            </a:r>
            <a:endParaRPr lang="lt-LT" dirty="0"/>
          </a:p>
        </p:txBody>
      </p:sp>
      <p:pic>
        <p:nvPicPr>
          <p:cNvPr id="10242" name="Picture 2" descr="C:\Users\Irmantas\Desktop\ADRIANOS!!!!!!!!! NELYSKIT!!!\Filmai\constantin-brancusi-self-portrait-(with-dog).jpg"/>
          <p:cNvPicPr>
            <a:picLocks noChangeAspect="1" noChangeArrowheads="1"/>
          </p:cNvPicPr>
          <p:nvPr/>
        </p:nvPicPr>
        <p:blipFill>
          <a:blip r:embed="rId2" cstate="print"/>
          <a:srcRect/>
          <a:stretch>
            <a:fillRect/>
          </a:stretch>
        </p:blipFill>
        <p:spPr bwMode="auto">
          <a:xfrm>
            <a:off x="2771800" y="3789040"/>
            <a:ext cx="3456384" cy="2376264"/>
          </a:xfrm>
          <a:prstGeom prst="rect">
            <a:avLst/>
          </a:prstGeom>
          <a:noFill/>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5300" dirty="0" smtClean="0"/>
              <a:t>Constantin Brâncuși works</a:t>
            </a:r>
            <a:r>
              <a:rPr lang="lt-LT" dirty="0" smtClean="0"/>
              <a:t/>
            </a:r>
            <a:br>
              <a:rPr lang="lt-LT" dirty="0" smtClean="0"/>
            </a:br>
            <a:endParaRPr lang="lt-LT" dirty="0"/>
          </a:p>
        </p:txBody>
      </p:sp>
      <p:sp>
        <p:nvSpPr>
          <p:cNvPr id="3" name="Content Placeholder 2"/>
          <p:cNvSpPr>
            <a:spLocks noGrp="1"/>
          </p:cNvSpPr>
          <p:nvPr>
            <p:ph sz="quarter" idx="1"/>
          </p:nvPr>
        </p:nvSpPr>
        <p:spPr/>
        <p:txBody>
          <a:bodyPr/>
          <a:lstStyle/>
          <a:p>
            <a:pPr>
              <a:buNone/>
            </a:pPr>
            <a:r>
              <a:rPr lang="en-US" dirty="0" smtClean="0"/>
              <a:t>Brâncuși on his own work:</a:t>
            </a:r>
            <a:endParaRPr lang="lt-LT" b="1" dirty="0" smtClean="0"/>
          </a:p>
          <a:p>
            <a:pPr lvl="0"/>
            <a:r>
              <a:rPr lang="en-US" dirty="0" smtClean="0"/>
              <a:t>"There are idiots who define my work as abstract; yet what they call abstract is what is most realistic. What is real is not the appearance, but the idea, the essence of things."</a:t>
            </a:r>
            <a:endParaRPr lang="lt-LT" dirty="0" smtClean="0"/>
          </a:p>
          <a:p>
            <a:pPr lvl="0"/>
            <a:r>
              <a:rPr lang="en-US" dirty="0" smtClean="0"/>
              <a:t>“I ground matter to find the continuous line. And when I realized I could not find it, I stopped, as if an unseen someone had slapped my hands.”</a:t>
            </a:r>
            <a:endParaRPr lang="lt-LT" dirty="0" smtClean="0"/>
          </a:p>
          <a:p>
            <a:pPr lvl="0"/>
            <a:r>
              <a:rPr lang="en-US" dirty="0" smtClean="0"/>
              <a:t>“Work like a slave; command like a king; create like a god.”</a:t>
            </a:r>
            <a:endParaRPr lang="lt-LT" dirty="0" smtClean="0"/>
          </a:p>
          <a:p>
            <a:pPr>
              <a:buNone/>
            </a:pPr>
            <a:endParaRPr lang="lt-LT"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Bird in Space</a:t>
            </a:r>
            <a:endParaRPr lang="lt-LT" sz="4800" dirty="0"/>
          </a:p>
        </p:txBody>
      </p:sp>
      <p:sp>
        <p:nvSpPr>
          <p:cNvPr id="3" name="Content Placeholder 2"/>
          <p:cNvSpPr>
            <a:spLocks noGrp="1"/>
          </p:cNvSpPr>
          <p:nvPr>
            <p:ph sz="quarter" idx="1"/>
          </p:nvPr>
        </p:nvSpPr>
        <p:spPr>
          <a:xfrm>
            <a:off x="301752" y="1412776"/>
            <a:ext cx="4846312" cy="4686272"/>
          </a:xfrm>
        </p:spPr>
        <p:txBody>
          <a:bodyPr/>
          <a:lstStyle/>
          <a:p>
            <a:r>
              <a:rPr lang="en-US" sz="2400" dirty="0" smtClean="0"/>
              <a:t>Bird in Space is a series of sculptures. The original work was created in 1923. It was sold in 2005 for $27.5 million, at the time a record price for a sculpture sold in an auction. The original title in Romanian is Pasărea în văzduh.</a:t>
            </a:r>
            <a:endParaRPr lang="lt-LT" sz="2400" dirty="0" smtClean="0"/>
          </a:p>
          <a:p>
            <a:endParaRPr lang="lt-LT" dirty="0"/>
          </a:p>
        </p:txBody>
      </p:sp>
      <p:pic>
        <p:nvPicPr>
          <p:cNvPr id="4" name="Picture 3" descr="http://4.bp.blogspot.com/-xQNs_rDVxqw/TV-q3efJ1CI/AAAAAAAAAEY/_0mzEF-c-fk/s1600/Bird+in+space+brancusi.jpg"/>
          <p:cNvPicPr/>
          <p:nvPr/>
        </p:nvPicPr>
        <p:blipFill>
          <a:blip r:embed="rId2" cstate="print"/>
          <a:srcRect/>
          <a:stretch>
            <a:fillRect/>
          </a:stretch>
        </p:blipFill>
        <p:spPr bwMode="auto">
          <a:xfrm>
            <a:off x="5436096" y="1772816"/>
            <a:ext cx="3240360" cy="3903625"/>
          </a:xfrm>
          <a:prstGeom prst="rect">
            <a:avLst/>
          </a:prstGeom>
          <a:noFill/>
          <a:ln w="9525">
            <a:noFill/>
            <a:miter lim="800000"/>
            <a:headEnd/>
            <a:tailEnd/>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Bird in Space</a:t>
            </a:r>
            <a:endParaRPr lang="lt-LT" sz="4800" dirty="0"/>
          </a:p>
        </p:txBody>
      </p:sp>
      <p:sp>
        <p:nvSpPr>
          <p:cNvPr id="3" name="Content Placeholder 2"/>
          <p:cNvSpPr>
            <a:spLocks noGrp="1"/>
          </p:cNvSpPr>
          <p:nvPr>
            <p:ph sz="quarter" idx="1"/>
          </p:nvPr>
        </p:nvSpPr>
        <p:spPr>
          <a:xfrm>
            <a:off x="301752" y="1527048"/>
            <a:ext cx="4126232" cy="4572000"/>
          </a:xfrm>
        </p:spPr>
        <p:txBody>
          <a:bodyPr>
            <a:normAutofit/>
          </a:bodyPr>
          <a:lstStyle/>
          <a:p>
            <a:r>
              <a:rPr lang="en-US" sz="2400" dirty="0" smtClean="0"/>
              <a:t>One of these, constructed in 1925 using wood, stone, and marble stands around 72 inches tall and consists of a narrow feather standing erect on a wooden base. Similar models, but made from materials such as bronze, were also produced by Brâncuși and placed in exhibitions.</a:t>
            </a:r>
            <a:endParaRPr lang="lt-LT" sz="2400" dirty="0" smtClean="0"/>
          </a:p>
          <a:p>
            <a:endParaRPr lang="lt-LT" dirty="0"/>
          </a:p>
        </p:txBody>
      </p:sp>
      <p:pic>
        <p:nvPicPr>
          <p:cNvPr id="4" name="Picture 3" descr="https://aestheticfraktur.files.wordpress.com/2013/11/cri_149831.jpg"/>
          <p:cNvPicPr/>
          <p:nvPr/>
        </p:nvPicPr>
        <p:blipFill>
          <a:blip r:embed="rId2" cstate="print"/>
          <a:srcRect/>
          <a:stretch>
            <a:fillRect/>
          </a:stretch>
        </p:blipFill>
        <p:spPr bwMode="auto">
          <a:xfrm>
            <a:off x="5364088" y="1700808"/>
            <a:ext cx="2880320" cy="4415011"/>
          </a:xfrm>
          <a:prstGeom prst="rect">
            <a:avLst/>
          </a:prstGeom>
          <a:noFill/>
          <a:ln w="9525">
            <a:noFill/>
            <a:miter lim="800000"/>
            <a:headEnd/>
            <a:tailEnd/>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5300" dirty="0" smtClean="0"/>
              <a:t>Sleeping Muse</a:t>
            </a:r>
            <a:r>
              <a:rPr lang="lt-LT" dirty="0" smtClean="0"/>
              <a:t/>
            </a:r>
            <a:br>
              <a:rPr lang="lt-LT" dirty="0" smtClean="0"/>
            </a:br>
            <a:endParaRPr lang="lt-LT" dirty="0"/>
          </a:p>
        </p:txBody>
      </p:sp>
      <p:sp>
        <p:nvSpPr>
          <p:cNvPr id="3" name="Content Placeholder 2"/>
          <p:cNvSpPr>
            <a:spLocks noGrp="1"/>
          </p:cNvSpPr>
          <p:nvPr>
            <p:ph sz="quarter" idx="1"/>
          </p:nvPr>
        </p:nvSpPr>
        <p:spPr/>
        <p:txBody>
          <a:bodyPr/>
          <a:lstStyle/>
          <a:p>
            <a:r>
              <a:rPr lang="en-US" sz="2400" dirty="0" smtClean="0"/>
              <a:t>The Sleeping Muse is a bronze sculpture created in 1910. It was originally carved from marble using Baroness Renée Irana Franchon as the model.</a:t>
            </a:r>
            <a:r>
              <a:rPr lang="en-US" sz="2400" baseline="30000" dirty="0" smtClean="0"/>
              <a:t> </a:t>
            </a:r>
            <a:r>
              <a:rPr lang="en-US" sz="2400" dirty="0" smtClean="0"/>
              <a:t>Refining the sculpture, Brâncuși cast several of the sculptures in bronze, which are now in museums around the world, including the Metropolitan Museum of Art in New York City and the Musée National d'Art Moderne in Paris. </a:t>
            </a:r>
            <a:endParaRPr lang="lt-LT" sz="2400" dirty="0" smtClean="0"/>
          </a:p>
          <a:p>
            <a:endParaRPr lang="lt-LT" dirty="0"/>
          </a:p>
        </p:txBody>
      </p:sp>
      <p:pic>
        <p:nvPicPr>
          <p:cNvPr id="11266" name="Picture 2" descr="C:\Users\Irmantas\Desktop\ADRIANOS!!!!!!!!! NELYSKIT!!!\Filmai\293N09020_752FR.jpg"/>
          <p:cNvPicPr>
            <a:picLocks noChangeAspect="1" noChangeArrowheads="1"/>
          </p:cNvPicPr>
          <p:nvPr/>
        </p:nvPicPr>
        <p:blipFill>
          <a:blip r:embed="rId2" cstate="print"/>
          <a:srcRect/>
          <a:stretch>
            <a:fillRect/>
          </a:stretch>
        </p:blipFill>
        <p:spPr bwMode="auto">
          <a:xfrm>
            <a:off x="2915816" y="4149080"/>
            <a:ext cx="2880320" cy="2095433"/>
          </a:xfrm>
          <a:prstGeom prst="rect">
            <a:avLst/>
          </a:prstGeom>
          <a:noFill/>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Sleeping Muse</a:t>
            </a:r>
            <a:endParaRPr lang="lt-LT" sz="4800" dirty="0"/>
          </a:p>
        </p:txBody>
      </p:sp>
      <p:sp>
        <p:nvSpPr>
          <p:cNvPr id="3" name="Content Placeholder 2"/>
          <p:cNvSpPr>
            <a:spLocks noGrp="1"/>
          </p:cNvSpPr>
          <p:nvPr>
            <p:ph sz="quarter" idx="1"/>
          </p:nvPr>
        </p:nvSpPr>
        <p:spPr/>
        <p:txBody>
          <a:bodyPr/>
          <a:lstStyle/>
          <a:p>
            <a:r>
              <a:rPr lang="en-US" dirty="0" smtClean="0"/>
              <a:t>It is a model of a head, without a body, with markings to show features such as hair, nose, lips, and closed eyes.</a:t>
            </a:r>
            <a:endParaRPr lang="lt-LT" dirty="0" smtClean="0"/>
          </a:p>
          <a:p>
            <a:endParaRPr lang="lt-LT" dirty="0"/>
          </a:p>
        </p:txBody>
      </p:sp>
      <p:pic>
        <p:nvPicPr>
          <p:cNvPr id="4" name="Picture 3" descr="https://aestheticfraktur.files.wordpress.com/2013/11/constantin_brancusi_sleeping_muse_vers_1910_d5733960h.jpg"/>
          <p:cNvPicPr/>
          <p:nvPr/>
        </p:nvPicPr>
        <p:blipFill>
          <a:blip r:embed="rId2" cstate="print"/>
          <a:srcRect/>
          <a:stretch>
            <a:fillRect/>
          </a:stretch>
        </p:blipFill>
        <p:spPr bwMode="auto">
          <a:xfrm>
            <a:off x="2411760" y="2996952"/>
            <a:ext cx="4176464" cy="3015228"/>
          </a:xfrm>
          <a:prstGeom prst="rect">
            <a:avLst/>
          </a:prstGeom>
          <a:noFill/>
          <a:ln w="9525">
            <a:noFill/>
            <a:miter lim="800000"/>
            <a:headEnd/>
            <a:tailEnd/>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6000" dirty="0" smtClean="0"/>
              <a:t>Head</a:t>
            </a:r>
            <a:r>
              <a:rPr lang="lt-LT" sz="4800" dirty="0" smtClean="0"/>
              <a:t/>
            </a:r>
            <a:br>
              <a:rPr lang="lt-LT" sz="4800" dirty="0" smtClean="0"/>
            </a:br>
            <a:r>
              <a:rPr lang="lt-LT" sz="4800" dirty="0" smtClean="0"/>
              <a:t/>
            </a:r>
            <a:br>
              <a:rPr lang="lt-LT" sz="4800" dirty="0" smtClean="0"/>
            </a:br>
            <a:endParaRPr lang="lt-LT" sz="4800" dirty="0"/>
          </a:p>
        </p:txBody>
      </p:sp>
      <p:pic>
        <p:nvPicPr>
          <p:cNvPr id="4" name="Content Placeholder 3" descr="Constantin Brancusi Tete, 1920-1992 polished bronze 7 1/2 x 9 1/2 x 11 3/4 inches 19.1 x 24.1 x 29.8 cm Edition of 5"/>
          <p:cNvPicPr>
            <a:picLocks noGrp="1"/>
          </p:cNvPicPr>
          <p:nvPr>
            <p:ph sz="quarter" idx="1"/>
          </p:nvPr>
        </p:nvPicPr>
        <p:blipFill>
          <a:blip r:embed="rId2" cstate="print"/>
          <a:srcRect/>
          <a:stretch>
            <a:fillRect/>
          </a:stretch>
        </p:blipFill>
        <p:spPr bwMode="auto">
          <a:xfrm>
            <a:off x="1907704" y="2132856"/>
            <a:ext cx="5256584" cy="3312368"/>
          </a:xfrm>
          <a:prstGeom prst="rect">
            <a:avLst/>
          </a:prstGeom>
          <a:noFill/>
          <a:ln w="9525">
            <a:noFill/>
            <a:miter lim="800000"/>
            <a:headEnd/>
            <a:tailEnd/>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Sleeping Muse II</a:t>
            </a:r>
            <a:endParaRPr lang="lt-LT" sz="4800" dirty="0"/>
          </a:p>
        </p:txBody>
      </p:sp>
      <p:pic>
        <p:nvPicPr>
          <p:cNvPr id="4" name="Content Placeholder 3" descr="https://aestheticfraktur.files.wordpress.com/2013/11/dsc05190.jpg"/>
          <p:cNvPicPr>
            <a:picLocks noGrp="1"/>
          </p:cNvPicPr>
          <p:nvPr>
            <p:ph sz="quarter" idx="1"/>
          </p:nvPr>
        </p:nvPicPr>
        <p:blipFill>
          <a:blip r:embed="rId2" cstate="print"/>
          <a:srcRect/>
          <a:stretch>
            <a:fillRect/>
          </a:stretch>
        </p:blipFill>
        <p:spPr bwMode="auto">
          <a:xfrm>
            <a:off x="2267744" y="2132856"/>
            <a:ext cx="4824536" cy="3140683"/>
          </a:xfrm>
          <a:prstGeom prst="rect">
            <a:avLst/>
          </a:prstGeom>
          <a:noFill/>
          <a:ln w="9525">
            <a:noFill/>
            <a:miter lim="800000"/>
            <a:headEnd/>
            <a:tailEnd/>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5400" dirty="0" smtClean="0"/>
              <a:t>Fish</a:t>
            </a:r>
            <a:r>
              <a:rPr lang="lt-LT" sz="5400" dirty="0" smtClean="0"/>
              <a:t/>
            </a:r>
            <a:br>
              <a:rPr lang="lt-LT" sz="5400" dirty="0" smtClean="0"/>
            </a:br>
            <a:endParaRPr lang="lt-LT" sz="5400" dirty="0"/>
          </a:p>
        </p:txBody>
      </p:sp>
      <p:pic>
        <p:nvPicPr>
          <p:cNvPr id="4" name="Content Placeholder 3" descr="Constantin Brancusi Le Poisson, 1926-1992 polished bronze 5 3/4 inches high x 17 3/4 inches in diameter 14.6 x 45.1 cm Edition of 8"/>
          <p:cNvPicPr>
            <a:picLocks noGrp="1"/>
          </p:cNvPicPr>
          <p:nvPr>
            <p:ph sz="quarter" idx="1"/>
          </p:nvPr>
        </p:nvPicPr>
        <p:blipFill>
          <a:blip r:embed="rId2" cstate="print"/>
          <a:srcRect/>
          <a:stretch>
            <a:fillRect/>
          </a:stretch>
        </p:blipFill>
        <p:spPr bwMode="auto">
          <a:xfrm>
            <a:off x="2483768" y="2060848"/>
            <a:ext cx="4176464" cy="3577679"/>
          </a:xfrm>
          <a:prstGeom prst="rect">
            <a:avLst/>
          </a:prstGeom>
          <a:noFill/>
          <a:ln w="9525">
            <a:noFill/>
            <a:miter lim="800000"/>
            <a:headEnd/>
            <a:tailEnd/>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5300" dirty="0" smtClean="0"/>
              <a:t>The Newborn</a:t>
            </a:r>
            <a:r>
              <a:rPr lang="lt-LT" dirty="0" smtClean="0"/>
              <a:t/>
            </a:r>
            <a:br>
              <a:rPr lang="lt-LT" dirty="0" smtClean="0"/>
            </a:br>
            <a:endParaRPr lang="lt-LT" dirty="0"/>
          </a:p>
        </p:txBody>
      </p:sp>
      <p:pic>
        <p:nvPicPr>
          <p:cNvPr id="4" name="Content Placeholder 3" descr="https://aestheticfraktur.files.wordpress.com/2013/11/dsc05543.jpg?w=400&amp;h=600"/>
          <p:cNvPicPr>
            <a:picLocks noGrp="1"/>
          </p:cNvPicPr>
          <p:nvPr>
            <p:ph sz="quarter" idx="1"/>
          </p:nvPr>
        </p:nvPicPr>
        <p:blipFill>
          <a:blip r:embed="rId2" cstate="print"/>
          <a:srcRect/>
          <a:stretch>
            <a:fillRect/>
          </a:stretch>
        </p:blipFill>
        <p:spPr bwMode="auto">
          <a:xfrm>
            <a:off x="2627784" y="1844824"/>
            <a:ext cx="3816424" cy="3890863"/>
          </a:xfrm>
          <a:prstGeom prst="rect">
            <a:avLst/>
          </a:prstGeom>
          <a:noFill/>
          <a:ln w="9525">
            <a:noFill/>
            <a:miter lim="800000"/>
            <a:headEnd/>
            <a:tailEnd/>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lt-LT" sz="4800" dirty="0" smtClean="0"/>
              <a:t>Constantin Brâncuși</a:t>
            </a:r>
            <a:br>
              <a:rPr lang="lt-LT" sz="4800" dirty="0" smtClean="0"/>
            </a:br>
            <a:endParaRPr lang="lt-LT" sz="4800" dirty="0"/>
          </a:p>
        </p:txBody>
      </p:sp>
      <p:sp>
        <p:nvSpPr>
          <p:cNvPr id="3" name="Content Placeholder 2"/>
          <p:cNvSpPr>
            <a:spLocks noGrp="1"/>
          </p:cNvSpPr>
          <p:nvPr>
            <p:ph sz="quarter" idx="1"/>
          </p:nvPr>
        </p:nvSpPr>
        <p:spPr/>
        <p:txBody>
          <a:bodyPr/>
          <a:lstStyle/>
          <a:p>
            <a:r>
              <a:rPr lang="lt-LT" sz="2400" b="1" dirty="0" smtClean="0"/>
              <a:t>Constantin Brâncuși </a:t>
            </a:r>
            <a:r>
              <a:rPr lang="en-US" sz="2400" dirty="0" smtClean="0"/>
              <a:t>was a Romanian sculptor, painter and photographer who made his career in France. Considered a pioneer of modernism, one of the most influential sculptors of the 20th-century, Brâncuși is called the patriarch of modern sculpture. As a child he displayed an aptitude for carving wooden farm tools</a:t>
            </a:r>
            <a:r>
              <a:rPr lang="lt-LT" sz="2400" dirty="0" smtClean="0"/>
              <a:t>.</a:t>
            </a:r>
            <a:endParaRPr lang="lt-LT" sz="2400" dirty="0" smtClean="0">
              <a:solidFill>
                <a:schemeClr val="accent3">
                  <a:lumMod val="75000"/>
                </a:schemeClr>
              </a:solidFill>
            </a:endParaRPr>
          </a:p>
          <a:p>
            <a:pPr>
              <a:buNone/>
            </a:pPr>
            <a:endParaRPr lang="lt-LT" dirty="0">
              <a:solidFill>
                <a:schemeClr val="accent3">
                  <a:lumMod val="75000"/>
                </a:schemeClr>
              </a:solidFill>
            </a:endParaRPr>
          </a:p>
        </p:txBody>
      </p:sp>
      <p:pic>
        <p:nvPicPr>
          <p:cNvPr id="2050" name="Picture 2" descr="C:\Users\Irmantas\Desktop\ADRIANOS!!!!!!!!! NELYSKIT!!!\Filmai\5c2edb2768632c8b6c1f8a0d2f74cece.jpg"/>
          <p:cNvPicPr>
            <a:picLocks noChangeAspect="1" noChangeArrowheads="1"/>
          </p:cNvPicPr>
          <p:nvPr/>
        </p:nvPicPr>
        <p:blipFill>
          <a:blip r:embed="rId2" cstate="print"/>
          <a:srcRect/>
          <a:stretch>
            <a:fillRect/>
          </a:stretch>
        </p:blipFill>
        <p:spPr bwMode="auto">
          <a:xfrm>
            <a:off x="2843808" y="3933056"/>
            <a:ext cx="3744416" cy="234348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800" dirty="0" smtClean="0"/>
              <a:t>Une Muse</a:t>
            </a:r>
            <a:r>
              <a:rPr lang="lt-LT" sz="4800" dirty="0" smtClean="0"/>
              <a:t/>
            </a:r>
            <a:br>
              <a:rPr lang="lt-LT" sz="4800" dirty="0" smtClean="0"/>
            </a:br>
            <a:endParaRPr lang="lt-LT" sz="4800" dirty="0"/>
          </a:p>
        </p:txBody>
      </p:sp>
      <p:pic>
        <p:nvPicPr>
          <p:cNvPr id="4" name="Content Placeholder 3" descr="Constantin Brancusi Une muse, 1912 plaster  Height: 18 in. (45.7 cm.)  IMPRESSIONIST AND MODERN ART EVENING SALE 7 November 2012 New York, Rockefeller Plaza Estimate: $10,000,000 - $15,000,000 Price Realized: $12,402,500 "/>
          <p:cNvPicPr>
            <a:picLocks noGrp="1"/>
          </p:cNvPicPr>
          <p:nvPr>
            <p:ph sz="quarter" idx="1"/>
          </p:nvPr>
        </p:nvPicPr>
        <p:blipFill>
          <a:blip r:embed="rId2" cstate="print"/>
          <a:srcRect/>
          <a:stretch>
            <a:fillRect/>
          </a:stretch>
        </p:blipFill>
        <p:spPr bwMode="auto">
          <a:xfrm>
            <a:off x="3059832" y="1988840"/>
            <a:ext cx="2808312" cy="3757141"/>
          </a:xfrm>
          <a:prstGeom prst="rect">
            <a:avLst/>
          </a:prstGeom>
          <a:noFill/>
          <a:ln w="9525">
            <a:noFill/>
            <a:miter lim="800000"/>
            <a:headEnd/>
            <a:tailEnd/>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800" dirty="0" smtClean="0"/>
              <a:t>Mademoiselle Pogany II</a:t>
            </a:r>
            <a:r>
              <a:rPr lang="lt-LT" sz="4800" dirty="0" smtClean="0"/>
              <a:t/>
            </a:r>
            <a:br>
              <a:rPr lang="lt-LT" sz="4800" dirty="0" smtClean="0"/>
            </a:br>
            <a:endParaRPr lang="lt-LT" sz="4800" dirty="0"/>
          </a:p>
        </p:txBody>
      </p:sp>
      <p:pic>
        <p:nvPicPr>
          <p:cNvPr id="4" name="Content Placeholder 3" descr="Constantin Brancusi Mademoiselle Pogany II, c. 1925 gelatin silver print 8 3/4 x 5 3/8 inches 22.2 x 13.7 cm"/>
          <p:cNvPicPr>
            <a:picLocks noGrp="1"/>
          </p:cNvPicPr>
          <p:nvPr>
            <p:ph sz="quarter" idx="1"/>
          </p:nvPr>
        </p:nvPicPr>
        <p:blipFill>
          <a:blip r:embed="rId2" cstate="print"/>
          <a:srcRect/>
          <a:stretch>
            <a:fillRect/>
          </a:stretch>
        </p:blipFill>
        <p:spPr bwMode="auto">
          <a:xfrm>
            <a:off x="2411760" y="1988840"/>
            <a:ext cx="4392488" cy="3743799"/>
          </a:xfrm>
          <a:prstGeom prst="rect">
            <a:avLst/>
          </a:prstGeom>
          <a:noFill/>
          <a:ln w="9525">
            <a:noFill/>
            <a:miter lim="800000"/>
            <a:headEnd/>
            <a:tailEnd/>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lstStyle/>
          <a:p>
            <a:r>
              <a:rPr lang="en-US" sz="2400" dirty="0" smtClean="0"/>
              <a:t>Today the sculptor’s popularity is still evident as collectors pay millions of dollars to acquire his work. Christie’s has sold Un Muse for $12.5 million in 2012, Bird in Space for $27.5 million in 2005, Le Premier Cri for $14.9 million in 2011</a:t>
            </a:r>
            <a:r>
              <a:rPr lang="lt-LT" sz="2400" dirty="0" smtClean="0"/>
              <a:t>.</a:t>
            </a:r>
          </a:p>
          <a:p>
            <a:endParaRPr lang="lt-LT" dirty="0"/>
          </a:p>
        </p:txBody>
      </p:sp>
      <p:pic>
        <p:nvPicPr>
          <p:cNvPr id="12290" name="Picture 2" descr="C:\Users\Irmantas\Desktop\ADRIANOS!!!!!!!!! NELYSKIT!!!\Filmai\Constantin-Brancusi-Quotes-2.jpg"/>
          <p:cNvPicPr>
            <a:picLocks noChangeAspect="1" noChangeArrowheads="1"/>
          </p:cNvPicPr>
          <p:nvPr/>
        </p:nvPicPr>
        <p:blipFill>
          <a:blip r:embed="rId2" cstate="print"/>
          <a:srcRect/>
          <a:stretch>
            <a:fillRect/>
          </a:stretch>
        </p:blipFill>
        <p:spPr bwMode="auto">
          <a:xfrm>
            <a:off x="2195736" y="3356992"/>
            <a:ext cx="4824536" cy="2830394"/>
          </a:xfrm>
          <a:prstGeom prst="rect">
            <a:avLst/>
          </a:prstGeom>
          <a:noFill/>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a:xfrm>
            <a:off x="301752" y="1527048"/>
            <a:ext cx="5422376" cy="4572000"/>
          </a:xfrm>
        </p:spPr>
        <p:txBody>
          <a:bodyPr>
            <a:normAutofit lnSpcReduction="10000"/>
          </a:bodyPr>
          <a:lstStyle/>
          <a:p>
            <a:r>
              <a:rPr lang="en-US" sz="2400" dirty="0" smtClean="0"/>
              <a:t> His art emphasizes clean geometrical lines that balance forms inherent in his materials with the symbolic allusions of representational art. Brâncuși sought inspiration in non-European cultures as a source of primitive exoticism, as did Paul Gauguin, Pablo Picasso, André Derain and others. But other influences emerge from Romanian folk art traceable through Byzantine and Dionysian traditions.</a:t>
            </a:r>
            <a:endParaRPr lang="lt-LT" sz="2400" dirty="0"/>
          </a:p>
        </p:txBody>
      </p:sp>
      <p:pic>
        <p:nvPicPr>
          <p:cNvPr id="13315" name="Picture 3" descr="C:\Users\Irmantas\Desktop\ADRIANOS!!!!!!!!! NELYSKIT!!!\Filmai\51b15d94f278a16390e8c10505799d01.jpg"/>
          <p:cNvPicPr>
            <a:picLocks noChangeAspect="1" noChangeArrowheads="1"/>
          </p:cNvPicPr>
          <p:nvPr/>
        </p:nvPicPr>
        <p:blipFill>
          <a:blip r:embed="rId2" cstate="print"/>
          <a:srcRect/>
          <a:stretch>
            <a:fillRect/>
          </a:stretch>
        </p:blipFill>
        <p:spPr bwMode="auto">
          <a:xfrm>
            <a:off x="5652120" y="1772816"/>
            <a:ext cx="3221218" cy="4104456"/>
          </a:xfrm>
          <a:prstGeom prst="rect">
            <a:avLst/>
          </a:prstGeom>
          <a:noFill/>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5085184"/>
            <a:ext cx="8534400" cy="758952"/>
          </a:xfrm>
        </p:spPr>
        <p:txBody>
          <a:bodyPr>
            <a:normAutofit fontScale="90000"/>
          </a:bodyPr>
          <a:lstStyle/>
          <a:p>
            <a:r>
              <a:rPr lang="en-US" sz="1800" cap="all" dirty="0">
                <a:solidFill>
                  <a:prstClr val="black"/>
                </a:solidFill>
                <a:latin typeface="Times New Roman" pitchFamily="18"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lt-LT"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523116" cy="163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0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normAutofit/>
          </a:bodyPr>
          <a:lstStyle/>
          <a:p>
            <a:r>
              <a:rPr lang="en-US" sz="2400" dirty="0" smtClean="0"/>
              <a:t>The second of four children, Brancusi was born in the small farming village of Hobitza, Romania, in 1876. He had a difficult childhood, in part due to challenging relationships with his father. After several attempts to leave home, Brancusi finally did so permanently in 1887, at the age of eleven.</a:t>
            </a:r>
            <a:endParaRPr lang="lt-LT" sz="2400" dirty="0"/>
          </a:p>
        </p:txBody>
      </p:sp>
      <p:pic>
        <p:nvPicPr>
          <p:cNvPr id="3074" name="Picture 2" descr="C:\Users\Irmantas\Desktop\ADRIANOS!!!!!!!!! NELYSKIT!!!\Filmai\107N08850_6FQXW_comp.jpg.thumb.319.319.png"/>
          <p:cNvPicPr>
            <a:picLocks noChangeAspect="1" noChangeArrowheads="1"/>
          </p:cNvPicPr>
          <p:nvPr/>
        </p:nvPicPr>
        <p:blipFill>
          <a:blip r:embed="rId2" cstate="print"/>
          <a:srcRect/>
          <a:stretch>
            <a:fillRect/>
          </a:stretch>
        </p:blipFill>
        <p:spPr bwMode="auto">
          <a:xfrm>
            <a:off x="2915816" y="3501008"/>
            <a:ext cx="3528392" cy="28066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normAutofit/>
          </a:bodyPr>
          <a:lstStyle/>
          <a:p>
            <a:r>
              <a:rPr lang="en-US" sz="2200" dirty="0" smtClean="0"/>
              <a:t>From 1889 to 1893, Brancusi lived in the Romanian city of Craiova, while attending the School of Arts and Crafts part-time. In 1894, he enrolled full-time at the school, where he excelled in woodworking and ultimately graduated with honors in 1898</a:t>
            </a:r>
            <a:r>
              <a:rPr lang="lt-LT" sz="2200" dirty="0" smtClean="0"/>
              <a:t>.</a:t>
            </a:r>
            <a:r>
              <a:rPr lang="en-US" sz="2200" dirty="0" smtClean="0"/>
              <a:t> Brancusi then studied modeling and life sculpture at Bucharest's National School of Fine Arts (1898-1902). In 1904, he moved from Romania to Paris.</a:t>
            </a:r>
            <a:endParaRPr lang="lt-LT" sz="2200" dirty="0"/>
          </a:p>
        </p:txBody>
      </p:sp>
      <p:pic>
        <p:nvPicPr>
          <p:cNvPr id="4099" name="Picture 3" descr="C:\Users\Irmantas\Desktop\ADRIANOS!!!!!!!!! NELYSKIT!!!\Filmai\4a71f67fa900dd72e641818320c1d229.jpg"/>
          <p:cNvPicPr>
            <a:picLocks noChangeAspect="1" noChangeArrowheads="1"/>
          </p:cNvPicPr>
          <p:nvPr/>
        </p:nvPicPr>
        <p:blipFill>
          <a:blip r:embed="rId2" cstate="print"/>
          <a:srcRect/>
          <a:stretch>
            <a:fillRect/>
          </a:stretch>
        </p:blipFill>
        <p:spPr bwMode="auto">
          <a:xfrm>
            <a:off x="827584" y="4005064"/>
            <a:ext cx="3528392" cy="2240529"/>
          </a:xfrm>
          <a:prstGeom prst="rect">
            <a:avLst/>
          </a:prstGeom>
          <a:noFill/>
        </p:spPr>
      </p:pic>
      <p:pic>
        <p:nvPicPr>
          <p:cNvPr id="4100" name="Picture 4" descr="C:\Users\Irmantas\Desktop\ADRIANOS!!!!!!!!! NELYSKIT!!!\Filmai\Constantin_Brancusi_c.1905.jpg"/>
          <p:cNvPicPr>
            <a:picLocks noChangeAspect="1" noChangeArrowheads="1"/>
          </p:cNvPicPr>
          <p:nvPr/>
        </p:nvPicPr>
        <p:blipFill>
          <a:blip r:embed="rId3" cstate="print"/>
          <a:srcRect/>
          <a:stretch>
            <a:fillRect/>
          </a:stretch>
        </p:blipFill>
        <p:spPr bwMode="auto">
          <a:xfrm>
            <a:off x="5580112" y="3645024"/>
            <a:ext cx="1957651" cy="273630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lstStyle/>
          <a:p>
            <a:r>
              <a:rPr lang="en-US" sz="2400" dirty="0" smtClean="0"/>
              <a:t>From 1905 to 1907, Brancusi trained in sculpture and modeling at the Ecole des Beaux-Arts, in the sculpture studio of Antonin Mercie. Brancusi began working as a studio assistant to Auguste Rodin in 1907, but left after only a month, explaining, "Nothing grows under the shadow of big trees</a:t>
            </a:r>
            <a:r>
              <a:rPr lang="en-US" dirty="0" smtClean="0"/>
              <a:t>."</a:t>
            </a:r>
            <a:endParaRPr lang="lt-LT" dirty="0"/>
          </a:p>
        </p:txBody>
      </p:sp>
      <p:pic>
        <p:nvPicPr>
          <p:cNvPr id="5122" name="Picture 2" descr="C:\Users\Irmantas\Desktop\ADRIANOS!!!!!!!!! NELYSKIT!!!\Filmai\brancusi_constantin_5.jpg"/>
          <p:cNvPicPr>
            <a:picLocks noChangeAspect="1" noChangeArrowheads="1"/>
          </p:cNvPicPr>
          <p:nvPr/>
        </p:nvPicPr>
        <p:blipFill>
          <a:blip r:embed="rId2" cstate="print"/>
          <a:srcRect/>
          <a:stretch>
            <a:fillRect/>
          </a:stretch>
        </p:blipFill>
        <p:spPr bwMode="auto">
          <a:xfrm>
            <a:off x="2915816" y="3501008"/>
            <a:ext cx="3384376" cy="26862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normAutofit/>
          </a:bodyPr>
          <a:lstStyle/>
          <a:p>
            <a:r>
              <a:rPr lang="en-US" sz="2400" dirty="0" smtClean="0"/>
              <a:t>After leaving Rodin's studio, Brancusi began establishing his own style, beginning with squared works such as The Kiss (1907-08). Around 1909, Brancusi started creating smoother, more contoured sculptures in marble and bronze. He produced multiple, yet distinct versions of works such as The Kiss, Maiastra, and Sleeping Muse. </a:t>
            </a:r>
            <a:endParaRPr lang="lt-LT" sz="2400" dirty="0"/>
          </a:p>
        </p:txBody>
      </p:sp>
      <p:pic>
        <p:nvPicPr>
          <p:cNvPr id="6147" name="Picture 3" descr="C:\Users\Irmantas\Desktop\ADRIANOS!!!!!!!!! NELYSKIT!!!\Filmai\AAEAAQAAAAAAAAKpAAAAJGUwMGQwNzFmLWNmYWQtNGYyMS05OTMwLWRkMWQwNjlhNWY1NQ.jpg"/>
          <p:cNvPicPr>
            <a:picLocks noChangeAspect="1" noChangeArrowheads="1"/>
          </p:cNvPicPr>
          <p:nvPr/>
        </p:nvPicPr>
        <p:blipFill>
          <a:blip r:embed="rId2" cstate="print"/>
          <a:srcRect/>
          <a:stretch>
            <a:fillRect/>
          </a:stretch>
        </p:blipFill>
        <p:spPr bwMode="auto">
          <a:xfrm>
            <a:off x="2843808" y="3933056"/>
            <a:ext cx="3456384" cy="23024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lt-LT" sz="4800" dirty="0" smtClean="0"/>
              <a:t>Constantin Brâncuși</a:t>
            </a:r>
            <a:br>
              <a:rPr lang="lt-LT" sz="4800" dirty="0" smtClean="0"/>
            </a:br>
            <a:endParaRPr lang="lt-LT" sz="4800" dirty="0"/>
          </a:p>
        </p:txBody>
      </p:sp>
      <p:sp>
        <p:nvSpPr>
          <p:cNvPr id="5" name="Content Placeholder 4"/>
          <p:cNvSpPr>
            <a:spLocks noGrp="1"/>
          </p:cNvSpPr>
          <p:nvPr>
            <p:ph sz="quarter" idx="1"/>
          </p:nvPr>
        </p:nvSpPr>
        <p:spPr/>
        <p:txBody>
          <a:bodyPr/>
          <a:lstStyle/>
          <a:p>
            <a:pPr>
              <a:buNone/>
            </a:pPr>
            <a:r>
              <a:rPr lang="lt-LT" dirty="0" smtClean="0"/>
              <a:t>The Kiss                   </a:t>
            </a:r>
            <a:r>
              <a:rPr lang="en-US" sz="2800" dirty="0" smtClean="0"/>
              <a:t>Maiastra</a:t>
            </a:r>
            <a:r>
              <a:rPr lang="lt-LT" sz="2800" dirty="0" smtClean="0"/>
              <a:t>              </a:t>
            </a:r>
            <a:r>
              <a:rPr lang="en-US" sz="2800" dirty="0" smtClean="0"/>
              <a:t>Sleeping Muse</a:t>
            </a:r>
            <a:r>
              <a:rPr lang="lt-LT" dirty="0" smtClean="0"/>
              <a:t>    </a:t>
            </a:r>
            <a:endParaRPr lang="lt-LT" dirty="0"/>
          </a:p>
        </p:txBody>
      </p:sp>
      <p:pic>
        <p:nvPicPr>
          <p:cNvPr id="7171" name="Picture 3" descr="C:\Users\Irmantas\Desktop\ADRIANOS!!!!!!!!! NELYSKIT!!!\Filmai\393bg (1).jpg"/>
          <p:cNvPicPr>
            <a:picLocks noChangeAspect="1" noChangeArrowheads="1"/>
          </p:cNvPicPr>
          <p:nvPr/>
        </p:nvPicPr>
        <p:blipFill>
          <a:blip r:embed="rId2" cstate="print"/>
          <a:srcRect/>
          <a:stretch>
            <a:fillRect/>
          </a:stretch>
        </p:blipFill>
        <p:spPr bwMode="auto">
          <a:xfrm>
            <a:off x="323528" y="2132856"/>
            <a:ext cx="2160240" cy="3521963"/>
          </a:xfrm>
          <a:prstGeom prst="rect">
            <a:avLst/>
          </a:prstGeom>
          <a:noFill/>
        </p:spPr>
      </p:pic>
      <p:pic>
        <p:nvPicPr>
          <p:cNvPr id="7172" name="Picture 4" descr="C:\Users\Irmantas\Desktop\ADRIANOS!!!!!!!!! NELYSKIT!!!\Filmai\77f05be2af06481a6a2a1136568e68f8.jpg"/>
          <p:cNvPicPr>
            <a:picLocks noChangeAspect="1" noChangeArrowheads="1"/>
          </p:cNvPicPr>
          <p:nvPr/>
        </p:nvPicPr>
        <p:blipFill>
          <a:blip r:embed="rId3" cstate="print"/>
          <a:srcRect/>
          <a:stretch>
            <a:fillRect/>
          </a:stretch>
        </p:blipFill>
        <p:spPr bwMode="auto">
          <a:xfrm>
            <a:off x="2843808" y="2060848"/>
            <a:ext cx="2448272" cy="3607099"/>
          </a:xfrm>
          <a:prstGeom prst="rect">
            <a:avLst/>
          </a:prstGeom>
          <a:noFill/>
        </p:spPr>
      </p:pic>
      <p:pic>
        <p:nvPicPr>
          <p:cNvPr id="7174" name="Picture 6" descr="C:\Users\Irmantas\Desktop\ADRIANOS!!!!!!!!! NELYSKIT!!!\Filmai\DT261778.jpg"/>
          <p:cNvPicPr>
            <a:picLocks noChangeAspect="1" noChangeArrowheads="1"/>
          </p:cNvPicPr>
          <p:nvPr/>
        </p:nvPicPr>
        <p:blipFill>
          <a:blip r:embed="rId4" cstate="print"/>
          <a:srcRect/>
          <a:stretch>
            <a:fillRect/>
          </a:stretch>
        </p:blipFill>
        <p:spPr bwMode="auto">
          <a:xfrm>
            <a:off x="5580112" y="2420888"/>
            <a:ext cx="3168352" cy="290742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normAutofit/>
          </a:bodyPr>
          <a:lstStyle/>
          <a:p>
            <a:r>
              <a:rPr lang="en-US" sz="2400" dirty="0" smtClean="0"/>
              <a:t>In 1914 Brancusi began taking photographs. Many of his photos were of his own studio, recording the specific ways he organized the arrangement of his works, which was highly significant to his creative process, as he considered the base of the sculpture to be just as important as the sculpture itself.</a:t>
            </a:r>
            <a:endParaRPr lang="lt-LT" sz="2400" dirty="0"/>
          </a:p>
        </p:txBody>
      </p:sp>
      <p:pic>
        <p:nvPicPr>
          <p:cNvPr id="8195" name="Picture 3" descr="C:\Users\Irmantas\Desktop\ADRIANOS!!!!!!!!! NELYSKIT!!!\Filmai\7660f397-805d-406c-8d2e-79128f316a68.jpg!Portrait.jpg"/>
          <p:cNvPicPr>
            <a:picLocks noChangeAspect="1" noChangeArrowheads="1"/>
          </p:cNvPicPr>
          <p:nvPr/>
        </p:nvPicPr>
        <p:blipFill>
          <a:blip r:embed="rId2" cstate="print"/>
          <a:srcRect/>
          <a:stretch>
            <a:fillRect/>
          </a:stretch>
        </p:blipFill>
        <p:spPr bwMode="auto">
          <a:xfrm>
            <a:off x="3203848" y="3501008"/>
            <a:ext cx="2696331" cy="2808312"/>
          </a:xfrm>
          <a:prstGeom prst="rect">
            <a:avLst/>
          </a:prstGeom>
          <a:noFill/>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800" dirty="0" smtClean="0"/>
              <a:t>Constantin Brâncuși</a:t>
            </a:r>
            <a:endParaRPr lang="lt-LT" sz="4800" dirty="0"/>
          </a:p>
        </p:txBody>
      </p:sp>
      <p:sp>
        <p:nvSpPr>
          <p:cNvPr id="3" name="Content Placeholder 2"/>
          <p:cNvSpPr>
            <a:spLocks noGrp="1"/>
          </p:cNvSpPr>
          <p:nvPr>
            <p:ph sz="quarter" idx="1"/>
          </p:nvPr>
        </p:nvSpPr>
        <p:spPr/>
        <p:txBody>
          <a:bodyPr/>
          <a:lstStyle/>
          <a:p>
            <a:r>
              <a:rPr lang="en-US" dirty="0" smtClean="0"/>
              <a:t>In 1937-38, he created a monumental three-part public artwork for T</a:t>
            </a:r>
            <a:r>
              <a:rPr lang="lt-LT" dirty="0" smtClean="0"/>
              <a:t>a</a:t>
            </a:r>
            <a:r>
              <a:rPr lang="en-US" dirty="0" smtClean="0"/>
              <a:t>rgu-Jiu, Romania, to honor the Romanian soldiers who had fallen in World War I. </a:t>
            </a:r>
            <a:endParaRPr lang="lt-LT" dirty="0"/>
          </a:p>
        </p:txBody>
      </p:sp>
      <p:pic>
        <p:nvPicPr>
          <p:cNvPr id="9218" name="Picture 2" descr="C:\Users\Irmantas\Desktop\ADRIANOS!!!!!!!!! NELYSKIT!!!\Filmai\the-gate-of-kiss-part-of-the-sculptural-ensemble-in-t-rgu-jiu-1938.jpg"/>
          <p:cNvPicPr>
            <a:picLocks noChangeAspect="1" noChangeArrowheads="1"/>
          </p:cNvPicPr>
          <p:nvPr/>
        </p:nvPicPr>
        <p:blipFill>
          <a:blip r:embed="rId2" cstate="print"/>
          <a:srcRect/>
          <a:stretch>
            <a:fillRect/>
          </a:stretch>
        </p:blipFill>
        <p:spPr bwMode="auto">
          <a:xfrm>
            <a:off x="2339752" y="3068960"/>
            <a:ext cx="4392488" cy="2928325"/>
          </a:xfrm>
          <a:prstGeom prst="rect">
            <a:avLst/>
          </a:prstGeom>
          <a:noFill/>
        </p:spPr>
      </p:pic>
    </p:spTree>
  </p:cSld>
  <p:clrMapOvr>
    <a:masterClrMapping/>
  </p:clrMapOvr>
  <p:transition>
    <p:fade thruBlk="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192</TotalTime>
  <Words>790</Words>
  <Application>Microsoft Office PowerPoint</Application>
  <PresentationFormat>Demonstracija ekrane (4:3)</PresentationFormat>
  <Paragraphs>43</Paragraphs>
  <Slides>24</Slides>
  <Notes>0</Notes>
  <HiddenSlides>0</HiddenSlides>
  <MMClips>0</MMClips>
  <ScaleCrop>false</ScaleCrop>
  <HeadingPairs>
    <vt:vector size="4" baseType="variant">
      <vt:variant>
        <vt:lpstr>Tema</vt:lpstr>
      </vt:variant>
      <vt:variant>
        <vt:i4>1</vt:i4>
      </vt:variant>
      <vt:variant>
        <vt:lpstr>Skaidrių pavadinimai</vt:lpstr>
      </vt:variant>
      <vt:variant>
        <vt:i4>24</vt:i4>
      </vt:variant>
    </vt:vector>
  </HeadingPairs>
  <TitlesOfParts>
    <vt:vector size="25" baseType="lpstr">
      <vt:lpstr>Civic</vt:lpstr>
      <vt:lpstr>Constantin Brâncuși </vt:lpstr>
      <vt:lpstr>Constantin Brâncuși </vt:lpstr>
      <vt:lpstr>Constantin Brâncuși</vt:lpstr>
      <vt:lpstr>Constantin Brâncuși</vt:lpstr>
      <vt:lpstr>Constantin Brâncuși</vt:lpstr>
      <vt:lpstr>Constantin Brâncuși</vt:lpstr>
      <vt:lpstr>Constantin Brâncuși </vt:lpstr>
      <vt:lpstr>Constantin Brâncuși</vt:lpstr>
      <vt:lpstr>Constantin Brâncuși</vt:lpstr>
      <vt:lpstr>Constantin Brâncuși</vt:lpstr>
      <vt:lpstr>Constantin Brâncuși works </vt:lpstr>
      <vt:lpstr>Bird in Space</vt:lpstr>
      <vt:lpstr>Bird in Space</vt:lpstr>
      <vt:lpstr>Sleeping Muse </vt:lpstr>
      <vt:lpstr>Sleeping Muse</vt:lpstr>
      <vt:lpstr>Head  </vt:lpstr>
      <vt:lpstr>Sleeping Muse II</vt:lpstr>
      <vt:lpstr>Fish </vt:lpstr>
      <vt:lpstr>The Newborn </vt:lpstr>
      <vt:lpstr>Une Muse </vt:lpstr>
      <vt:lpstr>Mademoiselle Pogany II </vt:lpstr>
      <vt:lpstr>Constantin Brâncuși</vt:lpstr>
      <vt:lpstr>Constantin Brâncuși</vt:lpstr>
      <vt:lpstr>This project has been funded with support from the European Commission. This publication reflects the views only of the author, and the Commission cannot be held responsible for any use which may be made of the information contained therein.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Constantin Brâncuși</dc:title>
  <dc:creator>irmantas</dc:creator>
  <cp:lastModifiedBy>user</cp:lastModifiedBy>
  <cp:revision>10</cp:revision>
  <dcterms:created xsi:type="dcterms:W3CDTF">2017-03-29T18:00:18Z</dcterms:created>
  <dcterms:modified xsi:type="dcterms:W3CDTF">2017-05-28T08:21:35Z</dcterms:modified>
</cp:coreProperties>
</file>