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 y="-21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199310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it" sz="1000">
                <a:solidFill>
                  <a:schemeClr val="dk2"/>
                </a:solidFill>
              </a:rPr>
              <a:pPr lvl="0" algn="r">
                <a:spcBef>
                  <a:spcPts val="0"/>
                </a:spcBef>
                <a:buNone/>
              </a:pPr>
              <a:t>‹#›</a:t>
            </a:fld>
            <a:endParaRPr lang="it"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lgn="l">
              <a:spcBef>
                <a:spcPts val="0"/>
              </a:spcBef>
              <a:buNone/>
            </a:pPr>
            <a:r>
              <a:rPr lang="it">
                <a:latin typeface="Comic Sans MS"/>
                <a:ea typeface="Comic Sans MS"/>
                <a:cs typeface="Comic Sans MS"/>
                <a:sym typeface="Comic Sans MS"/>
              </a:rPr>
              <a:t>LAND ART</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lgn="l">
              <a:spcBef>
                <a:spcPts val="0"/>
              </a:spcBef>
              <a:buNone/>
            </a:pPr>
            <a:r>
              <a:rPr lang="it">
                <a:latin typeface="Comic Sans MS"/>
                <a:ea typeface="Comic Sans MS"/>
                <a:cs typeface="Comic Sans MS"/>
                <a:sym typeface="Comic Sans MS"/>
              </a:rPr>
              <a:t>Wonders in Nature</a:t>
            </a:r>
          </a:p>
        </p:txBody>
      </p:sp>
      <p:pic>
        <p:nvPicPr>
          <p:cNvPr id="56" name="Shape 56"/>
          <p:cNvPicPr preferRelativeResize="0"/>
          <p:nvPr/>
        </p:nvPicPr>
        <p:blipFill>
          <a:blip r:embed="rId3">
            <a:alphaModFix/>
          </a:blip>
          <a:stretch>
            <a:fillRect/>
          </a:stretch>
        </p:blipFill>
        <p:spPr>
          <a:xfrm>
            <a:off x="4216000" y="1142650"/>
            <a:ext cx="4291575" cy="2858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subTitle" idx="1"/>
          </p:nvPr>
        </p:nvSpPr>
        <p:spPr>
          <a:xfrm>
            <a:off x="5576500" y="519775"/>
            <a:ext cx="3505200" cy="3818100"/>
          </a:xfrm>
          <a:prstGeom prst="rect">
            <a:avLst/>
          </a:prstGeom>
        </p:spPr>
        <p:txBody>
          <a:bodyPr lIns="91425" tIns="91425" rIns="91425" bIns="91425" anchor="t" anchorCtr="0">
            <a:noAutofit/>
          </a:bodyPr>
          <a:lstStyle/>
          <a:p>
            <a:pPr lvl="0" algn="just" rtl="0">
              <a:spcBef>
                <a:spcPts val="0"/>
              </a:spcBef>
              <a:buNone/>
            </a:pPr>
            <a:r>
              <a:rPr lang="it">
                <a:latin typeface="Comic Sans MS"/>
                <a:ea typeface="Comic Sans MS"/>
                <a:cs typeface="Comic Sans MS"/>
                <a:sym typeface="Comic Sans MS"/>
              </a:rPr>
              <a:t>He realized three artworks, one per year.</a:t>
            </a:r>
          </a:p>
          <a:p>
            <a:pPr lvl="0" algn="just">
              <a:spcBef>
                <a:spcPts val="0"/>
              </a:spcBef>
              <a:buNone/>
            </a:pPr>
            <a:r>
              <a:rPr lang="it">
                <a:latin typeface="Comic Sans MS"/>
                <a:ea typeface="Comic Sans MS"/>
                <a:cs typeface="Comic Sans MS"/>
                <a:sym typeface="Comic Sans MS"/>
              </a:rPr>
              <a:t>In the picture you can see one of them, </a:t>
            </a:r>
            <a:r>
              <a:rPr lang="it" i="1">
                <a:latin typeface="Comic Sans MS"/>
                <a:ea typeface="Comic Sans MS"/>
                <a:cs typeface="Comic Sans MS"/>
                <a:sym typeface="Comic Sans MS"/>
              </a:rPr>
              <a:t>Tribute to Carpinata</a:t>
            </a:r>
            <a:r>
              <a:rPr lang="it">
                <a:latin typeface="Comic Sans MS"/>
                <a:ea typeface="Comic Sans MS"/>
                <a:cs typeface="Comic Sans MS"/>
                <a:sym typeface="Comic Sans MS"/>
              </a:rPr>
              <a:t>.</a:t>
            </a:r>
          </a:p>
          <a:p>
            <a:pPr lvl="0" algn="just">
              <a:spcBef>
                <a:spcPts val="0"/>
              </a:spcBef>
              <a:buNone/>
            </a:pPr>
            <a:endParaRPr>
              <a:latin typeface="Comic Sans MS"/>
              <a:ea typeface="Comic Sans MS"/>
              <a:cs typeface="Comic Sans MS"/>
              <a:sym typeface="Comic Sans MS"/>
            </a:endParaRPr>
          </a:p>
        </p:txBody>
      </p:sp>
      <p:pic>
        <p:nvPicPr>
          <p:cNvPr id="122" name="Shape 122"/>
          <p:cNvPicPr preferRelativeResize="0"/>
          <p:nvPr/>
        </p:nvPicPr>
        <p:blipFill rotWithShape="1">
          <a:blip r:embed="rId3">
            <a:alphaModFix/>
          </a:blip>
          <a:srcRect l="22475" r="21711"/>
          <a:stretch/>
        </p:blipFill>
        <p:spPr>
          <a:xfrm>
            <a:off x="196825" y="519775"/>
            <a:ext cx="5274699" cy="3360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446125" y="275550"/>
            <a:ext cx="8386200" cy="879000"/>
          </a:xfrm>
          <a:prstGeom prst="rect">
            <a:avLst/>
          </a:prstGeom>
        </p:spPr>
        <p:txBody>
          <a:bodyPr lIns="91425" tIns="91425" rIns="91425" bIns="91425" anchor="b" anchorCtr="0">
            <a:noAutofit/>
          </a:bodyPr>
          <a:lstStyle/>
          <a:p>
            <a:pPr lvl="0">
              <a:spcBef>
                <a:spcPts val="0"/>
              </a:spcBef>
              <a:buNone/>
            </a:pPr>
            <a:r>
              <a:rPr lang="it"/>
              <a:t>The Slope</a:t>
            </a:r>
          </a:p>
        </p:txBody>
      </p:sp>
      <p:sp>
        <p:nvSpPr>
          <p:cNvPr id="128" name="Shape 128"/>
          <p:cNvSpPr txBox="1">
            <a:spLocks noGrp="1"/>
          </p:cNvSpPr>
          <p:nvPr>
            <p:ph type="subTitle" idx="1"/>
          </p:nvPr>
        </p:nvSpPr>
        <p:spPr>
          <a:xfrm>
            <a:off x="4984750" y="1272750"/>
            <a:ext cx="4081800" cy="3595500"/>
          </a:xfrm>
          <a:prstGeom prst="rect">
            <a:avLst/>
          </a:prstGeom>
        </p:spPr>
        <p:txBody>
          <a:bodyPr lIns="91425" tIns="91425" rIns="91425" bIns="91425" anchor="t" anchorCtr="0">
            <a:noAutofit/>
          </a:bodyPr>
          <a:lstStyle/>
          <a:p>
            <a:pPr lvl="0" algn="l">
              <a:spcBef>
                <a:spcPts val="0"/>
              </a:spcBef>
              <a:buNone/>
            </a:pPr>
            <a:r>
              <a:rPr lang="it">
                <a:latin typeface="Comic Sans MS"/>
                <a:ea typeface="Comic Sans MS"/>
                <a:cs typeface="Comic Sans MS"/>
                <a:sym typeface="Comic Sans MS"/>
              </a:rPr>
              <a:t>Still in Villa Panza</a:t>
            </a:r>
            <a:r>
              <a:rPr lang="it">
                <a:solidFill>
                  <a:srgbClr val="323232"/>
                </a:solidFill>
                <a:latin typeface="Comic Sans MS"/>
                <a:ea typeface="Comic Sans MS"/>
                <a:cs typeface="Comic Sans MS"/>
                <a:sym typeface="Comic Sans MS"/>
              </a:rPr>
              <a:t>, </a:t>
            </a:r>
            <a:r>
              <a:rPr lang="it" i="1">
                <a:solidFill>
                  <a:srgbClr val="323232"/>
                </a:solidFill>
                <a:latin typeface="Comic Sans MS"/>
                <a:ea typeface="Comic Sans MS"/>
                <a:cs typeface="Comic Sans MS"/>
                <a:sym typeface="Comic Sans MS"/>
              </a:rPr>
              <a:t>The Slope </a:t>
            </a:r>
            <a:r>
              <a:rPr lang="it">
                <a:solidFill>
                  <a:srgbClr val="323232"/>
                </a:solidFill>
                <a:latin typeface="Comic Sans MS"/>
                <a:ea typeface="Comic Sans MS"/>
                <a:cs typeface="Comic Sans MS"/>
                <a:sym typeface="Comic Sans MS"/>
              </a:rPr>
              <a:t>is a wooden wheel to make people think of the flowing of time and the uncertainty of the natural environment.</a:t>
            </a:r>
          </a:p>
        </p:txBody>
      </p:sp>
      <p:pic>
        <p:nvPicPr>
          <p:cNvPr id="129" name="Shape 129"/>
          <p:cNvPicPr preferRelativeResize="0"/>
          <p:nvPr/>
        </p:nvPicPr>
        <p:blipFill rotWithShape="1">
          <a:blip r:embed="rId3">
            <a:alphaModFix/>
          </a:blip>
          <a:srcRect l="19135" r="21216"/>
          <a:stretch/>
        </p:blipFill>
        <p:spPr>
          <a:xfrm>
            <a:off x="104950" y="1272750"/>
            <a:ext cx="4749875" cy="366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311699" y="1364700"/>
            <a:ext cx="6177424" cy="3188350"/>
          </a:xfrm>
          <a:prstGeom prst="rect">
            <a:avLst/>
          </a:prstGeom>
          <a:noFill/>
          <a:ln>
            <a:noFill/>
          </a:ln>
        </p:spPr>
      </p:pic>
      <p:sp>
        <p:nvSpPr>
          <p:cNvPr id="135" name="Shape 135"/>
          <p:cNvSpPr txBox="1">
            <a:spLocks noGrp="1"/>
          </p:cNvSpPr>
          <p:nvPr>
            <p:ph type="ctrTitle"/>
          </p:nvPr>
        </p:nvSpPr>
        <p:spPr>
          <a:xfrm>
            <a:off x="232975" y="141000"/>
            <a:ext cx="8520600" cy="1223700"/>
          </a:xfrm>
          <a:prstGeom prst="rect">
            <a:avLst/>
          </a:prstGeom>
        </p:spPr>
        <p:txBody>
          <a:bodyPr lIns="91425" tIns="91425" rIns="91425" bIns="91425" anchor="b" anchorCtr="0">
            <a:noAutofit/>
          </a:bodyPr>
          <a:lstStyle/>
          <a:p>
            <a:pPr lvl="0">
              <a:spcBef>
                <a:spcPts val="0"/>
              </a:spcBef>
              <a:buNone/>
            </a:pPr>
            <a:r>
              <a:rPr lang="it"/>
              <a:t>The Vegetal Cathedral</a:t>
            </a:r>
          </a:p>
        </p:txBody>
      </p:sp>
      <p:sp>
        <p:nvSpPr>
          <p:cNvPr id="136" name="Shape 136"/>
          <p:cNvSpPr txBox="1">
            <a:spLocks noGrp="1"/>
          </p:cNvSpPr>
          <p:nvPr>
            <p:ph type="subTitle" idx="1"/>
          </p:nvPr>
        </p:nvSpPr>
        <p:spPr>
          <a:xfrm>
            <a:off x="6613075" y="1508925"/>
            <a:ext cx="2530800" cy="3076800"/>
          </a:xfrm>
          <a:prstGeom prst="rect">
            <a:avLst/>
          </a:prstGeom>
        </p:spPr>
        <p:txBody>
          <a:bodyPr lIns="91425" tIns="91425" rIns="91425" bIns="91425" anchor="t" anchorCtr="0">
            <a:noAutofit/>
          </a:bodyPr>
          <a:lstStyle/>
          <a:p>
            <a:pPr lvl="0" algn="l" rtl="0">
              <a:spcBef>
                <a:spcPts val="0"/>
              </a:spcBef>
              <a:buNone/>
            </a:pPr>
            <a:r>
              <a:rPr lang="it" sz="2400">
                <a:latin typeface="Comic Sans MS"/>
                <a:ea typeface="Comic Sans MS"/>
                <a:cs typeface="Comic Sans MS"/>
                <a:sym typeface="Comic Sans MS"/>
              </a:rPr>
              <a:t>Giuliano Mauri, 2010, </a:t>
            </a:r>
          </a:p>
          <a:p>
            <a:pPr lvl="0" algn="l" rtl="0">
              <a:spcBef>
                <a:spcPts val="0"/>
              </a:spcBef>
              <a:buNone/>
            </a:pPr>
            <a:r>
              <a:rPr lang="it" sz="2400">
                <a:solidFill>
                  <a:srgbClr val="666666"/>
                </a:solidFill>
                <a:latin typeface="Comic Sans MS"/>
                <a:ea typeface="Comic Sans MS"/>
                <a:cs typeface="Comic Sans MS"/>
                <a:sym typeface="Comic Sans MS"/>
              </a:rPr>
              <a:t>Parco delle Orobie Bergamasche, Bergamo, Italy</a:t>
            </a:r>
          </a:p>
          <a:p>
            <a:pPr lvl="0" algn="l">
              <a:spcBef>
                <a:spcPts val="0"/>
              </a:spcBef>
              <a:buNone/>
            </a:pPr>
            <a:endParaRPr>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subTitle" idx="1"/>
          </p:nvPr>
        </p:nvSpPr>
        <p:spPr>
          <a:xfrm>
            <a:off x="259200" y="629825"/>
            <a:ext cx="8518800" cy="3910200"/>
          </a:xfrm>
          <a:prstGeom prst="rect">
            <a:avLst/>
          </a:prstGeom>
        </p:spPr>
        <p:txBody>
          <a:bodyPr lIns="91425" tIns="91425" rIns="91425" bIns="91425" anchor="t" anchorCtr="0">
            <a:noAutofit/>
          </a:bodyPr>
          <a:lstStyle/>
          <a:p>
            <a:pPr lvl="0" algn="just" rtl="0">
              <a:spcBef>
                <a:spcPts val="0"/>
              </a:spcBef>
              <a:buNone/>
            </a:pPr>
            <a:r>
              <a:rPr lang="it" sz="2400">
                <a:latin typeface="Comic Sans MS"/>
                <a:ea typeface="Comic Sans MS"/>
                <a:cs typeface="Comic Sans MS"/>
                <a:sym typeface="Comic Sans MS"/>
              </a:rPr>
              <a:t>Planned in 2009, the Cathedral was realized one year later  because the artist suddenly disappeared, leaving the project to his son Roberto. It was supposed to be “a place of belief and gathering, where only Nature exists with its strength and silence and where to stare at the sky and pray on your own, or just let your thoughts flow, and be within the artwork”.</a:t>
            </a:r>
          </a:p>
          <a:p>
            <a:pPr lvl="0" algn="just">
              <a:spcBef>
                <a:spcPts val="0"/>
              </a:spcBef>
              <a:buNone/>
            </a:pPr>
            <a:r>
              <a:rPr lang="it" sz="2400">
                <a:latin typeface="Comic Sans MS"/>
                <a:ea typeface="Comic Sans MS"/>
                <a:cs typeface="Comic Sans MS"/>
                <a:sym typeface="Comic Sans MS"/>
              </a:rPr>
              <a:t>It is made up of 5 naves, 42 pillars, 1,800 masts of fir, 600 branches of chestnut trees, 6,000 metres of branches of hazel, intertwined by means of the old art of “weaving”.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subTitle" idx="1"/>
          </p:nvPr>
        </p:nvSpPr>
        <p:spPr>
          <a:xfrm>
            <a:off x="311700" y="157450"/>
            <a:ext cx="8520600" cy="635100"/>
          </a:xfrm>
          <a:prstGeom prst="rect">
            <a:avLst/>
          </a:prstGeom>
        </p:spPr>
        <p:txBody>
          <a:bodyPr lIns="91425" tIns="91425" rIns="91425" bIns="91425" anchor="t" anchorCtr="0">
            <a:noAutofit/>
          </a:bodyPr>
          <a:lstStyle/>
          <a:p>
            <a:pPr lvl="0">
              <a:spcBef>
                <a:spcPts val="0"/>
              </a:spcBef>
              <a:buNone/>
            </a:pPr>
            <a:r>
              <a:rPr lang="it">
                <a:latin typeface="Comic Sans MS"/>
                <a:ea typeface="Comic Sans MS"/>
                <a:cs typeface="Comic Sans MS"/>
                <a:sym typeface="Comic Sans MS"/>
              </a:rPr>
              <a:t>Another view of the huge Cathedral</a:t>
            </a:r>
          </a:p>
        </p:txBody>
      </p:sp>
      <p:pic>
        <p:nvPicPr>
          <p:cNvPr id="147" name="Shape 147"/>
          <p:cNvPicPr preferRelativeResize="0"/>
          <p:nvPr/>
        </p:nvPicPr>
        <p:blipFill>
          <a:blip r:embed="rId3">
            <a:alphaModFix/>
          </a:blip>
          <a:stretch>
            <a:fillRect/>
          </a:stretch>
        </p:blipFill>
        <p:spPr>
          <a:xfrm>
            <a:off x="551074" y="792600"/>
            <a:ext cx="8186075" cy="4225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1"/>
        <p:cNvGrpSpPr/>
        <p:nvPr/>
      </p:nvGrpSpPr>
      <p:grpSpPr>
        <a:xfrm>
          <a:off x="0" y="0"/>
          <a:ext cx="0" cy="0"/>
          <a:chOff x="0" y="0"/>
          <a:chExt cx="0" cy="0"/>
        </a:xfrm>
      </p:grpSpPr>
      <p:sp>
        <p:nvSpPr>
          <p:cNvPr id="152" name="Shape 152"/>
          <p:cNvSpPr txBox="1"/>
          <p:nvPr/>
        </p:nvSpPr>
        <p:spPr>
          <a:xfrm>
            <a:off x="861175" y="672425"/>
            <a:ext cx="4893900" cy="3645300"/>
          </a:xfrm>
          <a:prstGeom prst="rect">
            <a:avLst/>
          </a:prstGeom>
          <a:noFill/>
          <a:ln>
            <a:noFill/>
          </a:ln>
        </p:spPr>
        <p:txBody>
          <a:bodyPr lIns="91425" tIns="91425" rIns="91425" bIns="91425" anchor="t" anchorCtr="0">
            <a:noAutofit/>
          </a:bodyPr>
          <a:lstStyle/>
          <a:p>
            <a:pPr lvl="0">
              <a:spcBef>
                <a:spcPts val="0"/>
              </a:spcBef>
              <a:buNone/>
            </a:pPr>
            <a:r>
              <a:rPr lang="it" sz="3600">
                <a:latin typeface="Comic Sans MS"/>
                <a:ea typeface="Comic Sans MS"/>
                <a:cs typeface="Comic Sans MS"/>
                <a:sym typeface="Comic Sans MS"/>
              </a:rPr>
              <a:t>Edited by</a:t>
            </a:r>
          </a:p>
          <a:p>
            <a:pPr lvl="0">
              <a:spcBef>
                <a:spcPts val="0"/>
              </a:spcBef>
              <a:buNone/>
            </a:pPr>
            <a:endParaRPr sz="3600">
              <a:latin typeface="Comic Sans MS"/>
              <a:ea typeface="Comic Sans MS"/>
              <a:cs typeface="Comic Sans MS"/>
              <a:sym typeface="Comic Sans MS"/>
            </a:endParaRPr>
          </a:p>
          <a:p>
            <a:pPr marL="457200" lvl="0" indent="-419100">
              <a:spcBef>
                <a:spcPts val="0"/>
              </a:spcBef>
              <a:buSzPct val="100000"/>
              <a:buFont typeface="Comic Sans MS"/>
              <a:buChar char="❖"/>
            </a:pPr>
            <a:r>
              <a:rPr lang="it" sz="3000">
                <a:latin typeface="Comic Sans MS"/>
                <a:ea typeface="Comic Sans MS"/>
                <a:cs typeface="Comic Sans MS"/>
                <a:sym typeface="Comic Sans MS"/>
              </a:rPr>
              <a:t>Paola Ancona</a:t>
            </a:r>
          </a:p>
          <a:p>
            <a:pPr marL="457200" lvl="0" indent="-419100">
              <a:spcBef>
                <a:spcPts val="0"/>
              </a:spcBef>
              <a:buSzPct val="100000"/>
              <a:buFont typeface="Comic Sans MS"/>
              <a:buChar char="❖"/>
            </a:pPr>
            <a:r>
              <a:rPr lang="it" sz="3000">
                <a:latin typeface="Comic Sans MS"/>
                <a:ea typeface="Comic Sans MS"/>
                <a:cs typeface="Comic Sans MS"/>
                <a:sym typeface="Comic Sans MS"/>
              </a:rPr>
              <a:t>Luigi Maria Malgieri</a:t>
            </a:r>
          </a:p>
          <a:p>
            <a:pPr marL="457200" lvl="0" indent="-419100">
              <a:spcBef>
                <a:spcPts val="0"/>
              </a:spcBef>
              <a:buSzPct val="100000"/>
              <a:buFont typeface="Comic Sans MS"/>
              <a:buChar char="❖"/>
            </a:pPr>
            <a:r>
              <a:rPr lang="it" sz="3000">
                <a:latin typeface="Comic Sans MS"/>
                <a:ea typeface="Comic Sans MS"/>
                <a:cs typeface="Comic Sans MS"/>
                <a:sym typeface="Comic Sans MS"/>
              </a:rPr>
              <a:t>Paola Robles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827584" y="3435846"/>
            <a:ext cx="7704856" cy="738664"/>
          </a:xfrm>
          <a:prstGeom prst="rect">
            <a:avLst/>
          </a:prstGeom>
        </p:spPr>
        <p:txBody>
          <a:bodyPr wrap="square">
            <a:spAutoFit/>
          </a:bodyPr>
          <a:lstStyle/>
          <a:p>
            <a:pPr algn="just"/>
            <a:r>
              <a:rPr lang="lt-LT" dirty="0" err="1"/>
              <a:t>This</a:t>
            </a:r>
            <a:r>
              <a:rPr lang="lt-LT" dirty="0"/>
              <a:t> </a:t>
            </a:r>
            <a:r>
              <a:rPr lang="lt-LT" dirty="0" err="1"/>
              <a:t>project</a:t>
            </a:r>
            <a:r>
              <a:rPr lang="lt-LT" dirty="0"/>
              <a:t> </a:t>
            </a:r>
            <a:r>
              <a:rPr lang="lt-LT" dirty="0" err="1"/>
              <a:t>has</a:t>
            </a:r>
            <a:r>
              <a:rPr lang="lt-LT" dirty="0"/>
              <a:t> </a:t>
            </a:r>
            <a:r>
              <a:rPr lang="lt-LT" dirty="0" err="1"/>
              <a:t>been</a:t>
            </a:r>
            <a:r>
              <a:rPr lang="lt-LT" dirty="0"/>
              <a:t> </a:t>
            </a:r>
            <a:r>
              <a:rPr lang="lt-LT" dirty="0" err="1"/>
              <a:t>funded</a:t>
            </a:r>
            <a:r>
              <a:rPr lang="lt-LT" dirty="0"/>
              <a:t> </a:t>
            </a:r>
            <a:r>
              <a:rPr lang="lt-LT" dirty="0" err="1"/>
              <a:t>with</a:t>
            </a:r>
            <a:r>
              <a:rPr lang="lt-LT" dirty="0"/>
              <a:t> </a:t>
            </a:r>
            <a:r>
              <a:rPr lang="lt-LT" dirty="0" err="1"/>
              <a:t>support</a:t>
            </a:r>
            <a:r>
              <a:rPr lang="lt-LT" dirty="0"/>
              <a:t> </a:t>
            </a:r>
            <a:r>
              <a:rPr lang="lt-LT" dirty="0" err="1"/>
              <a:t>from</a:t>
            </a:r>
            <a:r>
              <a:rPr lang="lt-LT" dirty="0"/>
              <a:t> </a:t>
            </a:r>
            <a:r>
              <a:rPr lang="lt-LT" dirty="0" err="1"/>
              <a:t>the</a:t>
            </a:r>
            <a:r>
              <a:rPr lang="lt-LT" dirty="0"/>
              <a:t> </a:t>
            </a:r>
            <a:r>
              <a:rPr lang="lt-LT" dirty="0" err="1"/>
              <a:t>European</a:t>
            </a:r>
            <a:r>
              <a:rPr lang="lt-LT" dirty="0"/>
              <a:t> </a:t>
            </a:r>
            <a:r>
              <a:rPr lang="lt-LT" dirty="0" err="1"/>
              <a:t>Commission</a:t>
            </a:r>
            <a:r>
              <a:rPr lang="lt-LT" dirty="0"/>
              <a:t>. </a:t>
            </a:r>
            <a:r>
              <a:rPr lang="lt-LT" dirty="0" err="1"/>
              <a:t>This</a:t>
            </a:r>
            <a:r>
              <a:rPr lang="lt-LT" dirty="0"/>
              <a:t> </a:t>
            </a:r>
            <a:r>
              <a:rPr lang="lt-LT" dirty="0" err="1"/>
              <a:t>publication</a:t>
            </a:r>
            <a:r>
              <a:rPr lang="lt-LT" dirty="0"/>
              <a:t> </a:t>
            </a:r>
            <a:r>
              <a:rPr lang="lt-LT" dirty="0" err="1"/>
              <a:t>reflects</a:t>
            </a:r>
            <a:r>
              <a:rPr lang="lt-LT" dirty="0"/>
              <a:t> </a:t>
            </a:r>
            <a:r>
              <a:rPr lang="lt-LT" dirty="0" err="1"/>
              <a:t>the</a:t>
            </a:r>
            <a:r>
              <a:rPr lang="lt-LT" dirty="0"/>
              <a:t> </a:t>
            </a:r>
            <a:r>
              <a:rPr lang="lt-LT" dirty="0" err="1"/>
              <a:t>views</a:t>
            </a:r>
            <a:r>
              <a:rPr lang="lt-LT" dirty="0"/>
              <a:t> </a:t>
            </a:r>
            <a:r>
              <a:rPr lang="lt-LT" dirty="0" err="1"/>
              <a:t>only</a:t>
            </a:r>
            <a:r>
              <a:rPr lang="lt-LT" dirty="0"/>
              <a:t> </a:t>
            </a:r>
            <a:r>
              <a:rPr lang="lt-LT" dirty="0" err="1"/>
              <a:t>of</a:t>
            </a:r>
            <a:r>
              <a:rPr lang="lt-LT" dirty="0"/>
              <a:t> </a:t>
            </a:r>
            <a:r>
              <a:rPr lang="lt-LT" dirty="0" err="1"/>
              <a:t>the</a:t>
            </a:r>
            <a:r>
              <a:rPr lang="lt-LT" dirty="0"/>
              <a:t> </a:t>
            </a:r>
            <a:r>
              <a:rPr lang="lt-LT" dirty="0" err="1"/>
              <a:t>author</a:t>
            </a:r>
            <a:r>
              <a:rPr lang="lt-LT" dirty="0"/>
              <a:t>, </a:t>
            </a:r>
            <a:r>
              <a:rPr lang="lt-LT" dirty="0" err="1"/>
              <a:t>and</a:t>
            </a:r>
            <a:r>
              <a:rPr lang="lt-LT" dirty="0"/>
              <a:t> </a:t>
            </a:r>
            <a:r>
              <a:rPr lang="lt-LT" dirty="0" err="1"/>
              <a:t>the</a:t>
            </a:r>
            <a:r>
              <a:rPr lang="lt-LT" dirty="0"/>
              <a:t> </a:t>
            </a:r>
            <a:r>
              <a:rPr lang="lt-LT" dirty="0" err="1"/>
              <a:t>Commission</a:t>
            </a:r>
            <a:r>
              <a:rPr lang="lt-LT" dirty="0"/>
              <a:t> </a:t>
            </a:r>
            <a:r>
              <a:rPr lang="lt-LT" dirty="0" err="1"/>
              <a:t>cannot</a:t>
            </a:r>
            <a:r>
              <a:rPr lang="lt-LT" dirty="0"/>
              <a:t> be </a:t>
            </a:r>
            <a:r>
              <a:rPr lang="lt-LT" dirty="0" err="1"/>
              <a:t>held</a:t>
            </a:r>
            <a:r>
              <a:rPr lang="lt-LT" dirty="0"/>
              <a:t> </a:t>
            </a:r>
            <a:r>
              <a:rPr lang="lt-LT" dirty="0" err="1"/>
              <a:t>responsible</a:t>
            </a:r>
            <a:r>
              <a:rPr lang="lt-LT" dirty="0"/>
              <a:t> </a:t>
            </a:r>
            <a:r>
              <a:rPr lang="lt-LT" dirty="0" err="1"/>
              <a:t>for</a:t>
            </a:r>
            <a:r>
              <a:rPr lang="lt-LT" dirty="0"/>
              <a:t> </a:t>
            </a:r>
            <a:r>
              <a:rPr lang="lt-LT" dirty="0" err="1"/>
              <a:t>any</a:t>
            </a:r>
            <a:r>
              <a:rPr lang="lt-LT" dirty="0"/>
              <a:t> </a:t>
            </a:r>
            <a:r>
              <a:rPr lang="lt-LT" dirty="0" err="1"/>
              <a:t>use</a:t>
            </a:r>
            <a:r>
              <a:rPr lang="lt-LT" dirty="0"/>
              <a:t> </a:t>
            </a:r>
            <a:r>
              <a:rPr lang="lt-LT" dirty="0" err="1"/>
              <a:t>which</a:t>
            </a:r>
            <a:r>
              <a:rPr lang="lt-LT" dirty="0"/>
              <a:t> </a:t>
            </a:r>
            <a:r>
              <a:rPr lang="lt-LT" dirty="0" err="1"/>
              <a:t>may</a:t>
            </a:r>
            <a:r>
              <a:rPr lang="lt-LT" dirty="0"/>
              <a:t> be </a:t>
            </a:r>
            <a:r>
              <a:rPr lang="lt-LT" dirty="0" err="1"/>
              <a:t>made</a:t>
            </a:r>
            <a:r>
              <a:rPr lang="lt-LT" dirty="0"/>
              <a:t> </a:t>
            </a:r>
            <a:r>
              <a:rPr lang="lt-LT" dirty="0" err="1"/>
              <a:t>of</a:t>
            </a:r>
            <a:r>
              <a:rPr lang="lt-LT" dirty="0"/>
              <a:t> </a:t>
            </a:r>
            <a:r>
              <a:rPr lang="lt-LT" dirty="0" err="1"/>
              <a:t>the</a:t>
            </a:r>
            <a:r>
              <a:rPr lang="lt-LT" dirty="0"/>
              <a:t> </a:t>
            </a:r>
            <a:r>
              <a:rPr lang="lt-LT" dirty="0" err="1"/>
              <a:t>information</a:t>
            </a:r>
            <a:r>
              <a:rPr lang="lt-LT" dirty="0"/>
              <a:t> </a:t>
            </a:r>
            <a:r>
              <a:rPr lang="lt-LT" dirty="0" err="1"/>
              <a:t>contained</a:t>
            </a:r>
            <a:r>
              <a:rPr lang="lt-LT" dirty="0"/>
              <a:t> </a:t>
            </a:r>
            <a:r>
              <a:rPr lang="lt-LT" dirty="0" err="1"/>
              <a:t>therein</a:t>
            </a:r>
            <a:r>
              <a:rPr lang="lt-LT"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43558"/>
            <a:ext cx="885825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98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752150" y="445025"/>
            <a:ext cx="40800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800">
              <a:solidFill>
                <a:srgbClr val="444444"/>
              </a:solidFill>
              <a:highlight>
                <a:srgbClr val="FFFFFF"/>
              </a:highlight>
            </a:endParaRPr>
          </a:p>
          <a:p>
            <a:pPr lvl="0" algn="just" rtl="0">
              <a:lnSpc>
                <a:spcPct val="115000"/>
              </a:lnSpc>
              <a:spcBef>
                <a:spcPts val="0"/>
              </a:spcBef>
              <a:spcAft>
                <a:spcPts val="1600"/>
              </a:spcAft>
              <a:buClr>
                <a:schemeClr val="dk1"/>
              </a:buClr>
              <a:buSzPct val="61111"/>
              <a:buFont typeface="Arial"/>
              <a:buNone/>
            </a:pPr>
            <a:r>
              <a:rPr lang="it" sz="1800" b="1" i="1">
                <a:solidFill>
                  <a:srgbClr val="444444"/>
                </a:solidFill>
                <a:highlight>
                  <a:srgbClr val="FFFFFF"/>
                </a:highlight>
                <a:latin typeface="Comic Sans MS"/>
                <a:ea typeface="Comic Sans MS"/>
                <a:cs typeface="Comic Sans MS"/>
                <a:sym typeface="Comic Sans MS"/>
              </a:rPr>
              <a:t>Land Art</a:t>
            </a:r>
            <a:r>
              <a:rPr lang="it" sz="1800">
                <a:solidFill>
                  <a:srgbClr val="444444"/>
                </a:solidFill>
                <a:highlight>
                  <a:srgbClr val="FFFFFF"/>
                </a:highlight>
                <a:latin typeface="Comic Sans MS"/>
                <a:ea typeface="Comic Sans MS"/>
                <a:cs typeface="Comic Sans MS"/>
                <a:sym typeface="Comic Sans MS"/>
              </a:rPr>
              <a:t> “</a:t>
            </a:r>
            <a:r>
              <a:rPr lang="it" sz="1800" i="1">
                <a:solidFill>
                  <a:srgbClr val="444444"/>
                </a:solidFill>
                <a:highlight>
                  <a:srgbClr val="FFFFFF"/>
                </a:highlight>
                <a:latin typeface="Comic Sans MS"/>
                <a:ea typeface="Comic Sans MS"/>
                <a:cs typeface="Comic Sans MS"/>
                <a:sym typeface="Comic Sans MS"/>
              </a:rPr>
              <a:t>makes Art from Nature</a:t>
            </a:r>
            <a:r>
              <a:rPr lang="it" sz="1800">
                <a:solidFill>
                  <a:srgbClr val="444444"/>
                </a:solidFill>
                <a:highlight>
                  <a:srgbClr val="FFFFFF"/>
                </a:highlight>
                <a:latin typeface="Comic Sans MS"/>
                <a:ea typeface="Comic Sans MS"/>
                <a:cs typeface="Comic Sans MS"/>
                <a:sym typeface="Comic Sans MS"/>
              </a:rPr>
              <a:t>”, a style which uses various natural elements such as leaves, rocks, twigs or water, to build  sculptures that  work in perfect harmony with the natural scenery.  The resulting artwork makes a statement about man’s relationship to nature. </a:t>
            </a:r>
          </a:p>
        </p:txBody>
      </p:sp>
      <p:pic>
        <p:nvPicPr>
          <p:cNvPr id="62" name="Shape 62"/>
          <p:cNvPicPr preferRelativeResize="0"/>
          <p:nvPr/>
        </p:nvPicPr>
        <p:blipFill>
          <a:blip r:embed="rId3">
            <a:alphaModFix/>
          </a:blip>
          <a:stretch>
            <a:fillRect/>
          </a:stretch>
        </p:blipFill>
        <p:spPr>
          <a:xfrm>
            <a:off x="334300" y="1017725"/>
            <a:ext cx="3946125" cy="2630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it">
                <a:latin typeface="Comic Sans MS"/>
                <a:ea typeface="Comic Sans MS"/>
                <a:cs typeface="Comic Sans MS"/>
                <a:sym typeface="Comic Sans MS"/>
              </a:rPr>
              <a:t>Robert Smithson</a:t>
            </a:r>
          </a:p>
        </p:txBody>
      </p:sp>
      <p:pic>
        <p:nvPicPr>
          <p:cNvPr id="68" name="Shape 68"/>
          <p:cNvPicPr preferRelativeResize="0"/>
          <p:nvPr/>
        </p:nvPicPr>
        <p:blipFill>
          <a:blip r:embed="rId3">
            <a:alphaModFix/>
          </a:blip>
          <a:stretch>
            <a:fillRect/>
          </a:stretch>
        </p:blipFill>
        <p:spPr>
          <a:xfrm>
            <a:off x="3735925" y="1213055"/>
            <a:ext cx="5014500" cy="3334642"/>
          </a:xfrm>
          <a:prstGeom prst="rect">
            <a:avLst/>
          </a:prstGeom>
          <a:noFill/>
          <a:ln>
            <a:noFill/>
          </a:ln>
        </p:spPr>
      </p:pic>
      <p:sp>
        <p:nvSpPr>
          <p:cNvPr id="69" name="Shape 69"/>
          <p:cNvSpPr txBox="1">
            <a:spLocks noGrp="1"/>
          </p:cNvSpPr>
          <p:nvPr>
            <p:ph type="body" idx="1"/>
          </p:nvPr>
        </p:nvSpPr>
        <p:spPr>
          <a:xfrm>
            <a:off x="311700" y="1017725"/>
            <a:ext cx="3289800" cy="3590400"/>
          </a:xfrm>
          <a:prstGeom prst="rect">
            <a:avLst/>
          </a:prstGeom>
        </p:spPr>
        <p:txBody>
          <a:bodyPr lIns="91425" tIns="91425" rIns="91425" bIns="91425" anchor="t" anchorCtr="0">
            <a:noAutofit/>
          </a:bodyPr>
          <a:lstStyle/>
          <a:p>
            <a:pPr lvl="0">
              <a:spcBef>
                <a:spcPts val="0"/>
              </a:spcBef>
              <a:buNone/>
            </a:pPr>
            <a:r>
              <a:rPr lang="it">
                <a:latin typeface="Comic Sans MS"/>
                <a:ea typeface="Comic Sans MS"/>
                <a:cs typeface="Comic Sans MS"/>
                <a:sym typeface="Comic Sans MS"/>
              </a:rPr>
              <a:t>The most famous artist in this style was Robert Smithson, who was mostly active over the 1960s and 1970s. His famous iconic earthwork, “Spiral Jetty”, dates back to 1970, and was built of mud, salt crystals and basalt rocks on the north-eastern shore of the Great Salt Lake, in Utah.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p:nvPr/>
        </p:nvSpPr>
        <p:spPr>
          <a:xfrm>
            <a:off x="173125" y="685800"/>
            <a:ext cx="4038600" cy="4273200"/>
          </a:xfrm>
          <a:prstGeom prst="rect">
            <a:avLst/>
          </a:prstGeom>
          <a:noFill/>
          <a:ln>
            <a:noFill/>
          </a:ln>
        </p:spPr>
        <p:txBody>
          <a:bodyPr lIns="91425" tIns="91425" rIns="91425" bIns="91425" anchor="ctr" anchorCtr="0">
            <a:noAutofit/>
          </a:bodyPr>
          <a:lstStyle/>
          <a:p>
            <a:pPr lvl="0" algn="just" rtl="0">
              <a:lnSpc>
                <a:spcPct val="115000"/>
              </a:lnSpc>
              <a:spcBef>
                <a:spcPts val="0"/>
              </a:spcBef>
              <a:spcAft>
                <a:spcPts val="1000"/>
              </a:spcAft>
              <a:buNone/>
            </a:pPr>
            <a:r>
              <a:rPr lang="it" sz="1800">
                <a:solidFill>
                  <a:schemeClr val="dk1"/>
                </a:solidFill>
                <a:latin typeface="Calibri"/>
                <a:ea typeface="Calibri"/>
                <a:cs typeface="Calibri"/>
                <a:sym typeface="Calibri"/>
              </a:rPr>
              <a:t>“</a:t>
            </a:r>
            <a:r>
              <a:rPr lang="it" sz="1800">
                <a:solidFill>
                  <a:schemeClr val="dk1"/>
                </a:solidFill>
                <a:latin typeface="Comic Sans MS"/>
                <a:ea typeface="Comic Sans MS"/>
                <a:cs typeface="Comic Sans MS"/>
                <a:sym typeface="Comic Sans MS"/>
              </a:rPr>
              <a:t> I think it would be quite possible to make art in a quarry, a mine, a lake, or canal – you know, any number of places. To build directly out of the ground of the site is one of my intentions”.</a:t>
            </a:r>
            <a:br>
              <a:rPr lang="it" sz="1800">
                <a:solidFill>
                  <a:schemeClr val="dk1"/>
                </a:solidFill>
                <a:latin typeface="Comic Sans MS"/>
                <a:ea typeface="Comic Sans MS"/>
                <a:cs typeface="Comic Sans MS"/>
                <a:sym typeface="Comic Sans MS"/>
              </a:rPr>
            </a:br>
            <a:r>
              <a:rPr lang="it" sz="1800">
                <a:solidFill>
                  <a:schemeClr val="dk1"/>
                </a:solidFill>
                <a:latin typeface="Comic Sans MS"/>
                <a:ea typeface="Comic Sans MS"/>
                <a:cs typeface="Comic Sans MS"/>
                <a:sym typeface="Comic Sans MS"/>
              </a:rPr>
              <a:t>Robert Smithson, 1971</a:t>
            </a:r>
          </a:p>
          <a:p>
            <a:pPr lvl="0" algn="just" rtl="0">
              <a:lnSpc>
                <a:spcPct val="115000"/>
              </a:lnSpc>
              <a:spcBef>
                <a:spcPts val="0"/>
              </a:spcBef>
              <a:spcAft>
                <a:spcPts val="1000"/>
              </a:spcAft>
              <a:buNone/>
            </a:pPr>
            <a:endParaRPr sz="1800">
              <a:solidFill>
                <a:schemeClr val="dk1"/>
              </a:solidFill>
              <a:latin typeface="Comic Sans MS"/>
              <a:ea typeface="Comic Sans MS"/>
              <a:cs typeface="Comic Sans MS"/>
              <a:sym typeface="Comic Sans MS"/>
            </a:endParaRPr>
          </a:p>
          <a:p>
            <a:pPr lvl="0" rtl="0">
              <a:lnSpc>
                <a:spcPct val="115000"/>
              </a:lnSpc>
              <a:spcBef>
                <a:spcPts val="0"/>
              </a:spcBef>
              <a:spcAft>
                <a:spcPts val="1000"/>
              </a:spcAft>
              <a:buNone/>
            </a:pPr>
            <a:endParaRPr sz="1800">
              <a:solidFill>
                <a:schemeClr val="dk1"/>
              </a:solidFill>
              <a:latin typeface="Calibri"/>
              <a:ea typeface="Calibri"/>
              <a:cs typeface="Calibri"/>
              <a:sym typeface="Calibri"/>
            </a:endParaRPr>
          </a:p>
          <a:p>
            <a:pPr marL="457200" lvl="0" indent="0" rtl="0">
              <a:lnSpc>
                <a:spcPct val="115000"/>
              </a:lnSpc>
              <a:spcBef>
                <a:spcPts val="0"/>
              </a:spcBef>
              <a:spcAft>
                <a:spcPts val="1000"/>
              </a:spcAft>
              <a:buNone/>
            </a:pPr>
            <a:endParaRPr sz="1100">
              <a:solidFill>
                <a:schemeClr val="dk1"/>
              </a:solidFill>
              <a:latin typeface="Calibri"/>
              <a:ea typeface="Calibri"/>
              <a:cs typeface="Calibri"/>
              <a:sym typeface="Calibri"/>
            </a:endParaRPr>
          </a:p>
        </p:txBody>
      </p:sp>
      <p:pic>
        <p:nvPicPr>
          <p:cNvPr id="75" name="Shape 75"/>
          <p:cNvPicPr preferRelativeResize="0"/>
          <p:nvPr/>
        </p:nvPicPr>
        <p:blipFill rotWithShape="1">
          <a:blip r:embed="rId3">
            <a:alphaModFix/>
          </a:blip>
          <a:srcRect l="21846" t="10197" r="22508" b="13530"/>
          <a:stretch/>
        </p:blipFill>
        <p:spPr>
          <a:xfrm>
            <a:off x="4947025" y="1215099"/>
            <a:ext cx="3136124" cy="2867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r>
              <a:rPr lang="it" sz="3000">
                <a:latin typeface="Comic Sans MS"/>
                <a:ea typeface="Comic Sans MS"/>
                <a:cs typeface="Comic Sans MS"/>
                <a:sym typeface="Comic Sans MS"/>
              </a:rPr>
              <a:t>CHRISTO AND JEANNE-CLAUDE</a:t>
            </a:r>
          </a:p>
        </p:txBody>
      </p:sp>
      <p:sp>
        <p:nvSpPr>
          <p:cNvPr id="81" name="Shape 81"/>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r>
              <a:rPr lang="it">
                <a:latin typeface="Comic Sans MS"/>
                <a:ea typeface="Comic Sans MS"/>
                <a:cs typeface="Comic Sans MS"/>
                <a:sym typeface="Comic Sans MS"/>
              </a:rPr>
              <a:t>Two prestigious artists who are partners and always cooperate</a:t>
            </a:r>
          </a:p>
        </p:txBody>
      </p:sp>
      <p:sp>
        <p:nvSpPr>
          <p:cNvPr id="82" name="Shape 82"/>
          <p:cNvSpPr txBox="1">
            <a:spLocks noGrp="1"/>
          </p:cNvSpPr>
          <p:nvPr>
            <p:ph type="body" idx="2"/>
          </p:nvPr>
        </p:nvSpPr>
        <p:spPr>
          <a:xfrm>
            <a:off x="4939500" y="724075"/>
            <a:ext cx="3837000" cy="3695100"/>
          </a:xfrm>
          <a:prstGeom prst="rect">
            <a:avLst/>
          </a:prstGeom>
        </p:spPr>
        <p:txBody>
          <a:bodyPr lIns="91425" tIns="91425" rIns="91425" bIns="91425" anchor="ctr" anchorCtr="0">
            <a:noAutofit/>
          </a:bodyPr>
          <a:lstStyle/>
          <a:p>
            <a:pPr lvl="0">
              <a:spcBef>
                <a:spcPts val="0"/>
              </a:spcBef>
              <a:buNone/>
            </a:pPr>
            <a:endParaRPr/>
          </a:p>
          <a:p>
            <a:pPr lvl="0">
              <a:spcBef>
                <a:spcPts val="0"/>
              </a:spcBef>
              <a:buNone/>
            </a:pPr>
            <a:endParaRPr/>
          </a:p>
        </p:txBody>
      </p:sp>
      <p:pic>
        <p:nvPicPr>
          <p:cNvPr id="83" name="Shape 83" descr="christo.jpg"/>
          <p:cNvPicPr preferRelativeResize="0"/>
          <p:nvPr/>
        </p:nvPicPr>
        <p:blipFill>
          <a:blip r:embed="rId3">
            <a:alphaModFix/>
          </a:blip>
          <a:stretch>
            <a:fillRect/>
          </a:stretch>
        </p:blipFill>
        <p:spPr>
          <a:xfrm>
            <a:off x="5357199" y="1309475"/>
            <a:ext cx="3606525" cy="2399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5525" y="292525"/>
            <a:ext cx="4045200" cy="1482300"/>
          </a:xfrm>
          <a:prstGeom prst="rect">
            <a:avLst/>
          </a:prstGeom>
        </p:spPr>
        <p:txBody>
          <a:bodyPr lIns="91425" tIns="91425" rIns="91425" bIns="91425" anchor="b" anchorCtr="0">
            <a:noAutofit/>
          </a:bodyPr>
          <a:lstStyle/>
          <a:p>
            <a:pPr lvl="0" algn="l" rtl="0">
              <a:lnSpc>
                <a:spcPct val="115000"/>
              </a:lnSpc>
              <a:spcBef>
                <a:spcPts val="0"/>
              </a:spcBef>
              <a:buNone/>
            </a:pPr>
            <a:r>
              <a:rPr lang="it" sz="2200" b="1">
                <a:latin typeface="Comic Sans MS"/>
                <a:ea typeface="Comic Sans MS"/>
                <a:cs typeface="Comic Sans MS"/>
                <a:sym typeface="Comic Sans MS"/>
              </a:rPr>
              <a:t>FLOATING PIERS, LAKE ISEO, ITALY, 2014-16</a:t>
            </a:r>
          </a:p>
        </p:txBody>
      </p:sp>
      <p:sp>
        <p:nvSpPr>
          <p:cNvPr id="89" name="Shape 89"/>
          <p:cNvSpPr txBox="1">
            <a:spLocks noGrp="1"/>
          </p:cNvSpPr>
          <p:nvPr>
            <p:ph type="subTitle" idx="1"/>
          </p:nvPr>
        </p:nvSpPr>
        <p:spPr>
          <a:xfrm>
            <a:off x="265500" y="2002550"/>
            <a:ext cx="4045200" cy="1235100"/>
          </a:xfrm>
          <a:prstGeom prst="rect">
            <a:avLst/>
          </a:prstGeom>
        </p:spPr>
        <p:txBody>
          <a:bodyPr lIns="91425" tIns="91425" rIns="91425" bIns="91425" anchor="t" anchorCtr="0">
            <a:noAutofit/>
          </a:bodyPr>
          <a:lstStyle/>
          <a:p>
            <a:pPr lvl="0" algn="just" rtl="0">
              <a:lnSpc>
                <a:spcPct val="115000"/>
              </a:lnSpc>
              <a:spcBef>
                <a:spcPts val="0"/>
              </a:spcBef>
              <a:buNone/>
            </a:pPr>
            <a:r>
              <a:rPr lang="it" sz="1800">
                <a:solidFill>
                  <a:schemeClr val="dk1"/>
                </a:solidFill>
                <a:latin typeface="Comic Sans MS"/>
                <a:ea typeface="Comic Sans MS"/>
                <a:cs typeface="Comic Sans MS"/>
                <a:sym typeface="Comic Sans MS"/>
              </a:rPr>
              <a:t>In the middle of  Iseo lake, Christo and Jean Claude installed a huge floating panel, called the Floating Piers. It is a site-specific work of art consisting of 100,000 square metres of yellow fabric, carried by a modular floating dock system. </a:t>
            </a:r>
          </a:p>
          <a:p>
            <a:pPr lvl="0">
              <a:spcBef>
                <a:spcPts val="0"/>
              </a:spcBef>
              <a:buNone/>
            </a:pPr>
            <a:endParaRPr/>
          </a:p>
        </p:txBody>
      </p:sp>
      <p:sp>
        <p:nvSpPr>
          <p:cNvPr id="90" name="Shape 90"/>
          <p:cNvSpPr txBox="1">
            <a:spLocks noGrp="1"/>
          </p:cNvSpPr>
          <p:nvPr>
            <p:ph type="body" idx="2"/>
          </p:nvPr>
        </p:nvSpPr>
        <p:spPr>
          <a:xfrm>
            <a:off x="4939500" y="724075"/>
            <a:ext cx="3837000" cy="3695100"/>
          </a:xfrm>
          <a:prstGeom prst="rect">
            <a:avLst/>
          </a:prstGeom>
        </p:spPr>
        <p:txBody>
          <a:bodyPr lIns="91425" tIns="91425" rIns="91425" bIns="91425" anchor="ctr" anchorCtr="0">
            <a:noAutofit/>
          </a:bodyPr>
          <a:lstStyle/>
          <a:p>
            <a:pPr lvl="0">
              <a:spcBef>
                <a:spcPts val="0"/>
              </a:spcBef>
              <a:buNone/>
            </a:pPr>
            <a:endParaRPr/>
          </a:p>
        </p:txBody>
      </p:sp>
      <p:pic>
        <p:nvPicPr>
          <p:cNvPr id="91" name="Shape 91"/>
          <p:cNvPicPr preferRelativeResize="0"/>
          <p:nvPr/>
        </p:nvPicPr>
        <p:blipFill>
          <a:blip r:embed="rId3">
            <a:alphaModFix/>
          </a:blip>
          <a:stretch>
            <a:fillRect/>
          </a:stretch>
        </p:blipFill>
        <p:spPr>
          <a:xfrm>
            <a:off x="4755750" y="1058570"/>
            <a:ext cx="4204499" cy="28064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descr="lavori in corso.jpg"/>
          <p:cNvPicPr preferRelativeResize="0"/>
          <p:nvPr/>
        </p:nvPicPr>
        <p:blipFill>
          <a:blip r:embed="rId3">
            <a:alphaModFix/>
          </a:blip>
          <a:stretch>
            <a:fillRect/>
          </a:stretch>
        </p:blipFill>
        <p:spPr>
          <a:xfrm>
            <a:off x="517299" y="393627"/>
            <a:ext cx="3255900" cy="2248996"/>
          </a:xfrm>
          <a:prstGeom prst="rect">
            <a:avLst/>
          </a:prstGeom>
          <a:noFill/>
          <a:ln>
            <a:noFill/>
          </a:ln>
        </p:spPr>
      </p:pic>
      <p:sp>
        <p:nvSpPr>
          <p:cNvPr id="97" name="Shape 97"/>
          <p:cNvSpPr txBox="1"/>
          <p:nvPr/>
        </p:nvSpPr>
        <p:spPr>
          <a:xfrm>
            <a:off x="4589050" y="283125"/>
            <a:ext cx="3480000" cy="2359500"/>
          </a:xfrm>
          <a:prstGeom prst="rect">
            <a:avLst/>
          </a:prstGeom>
          <a:noFill/>
          <a:ln>
            <a:noFill/>
          </a:ln>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
        <p:nvSpPr>
          <p:cNvPr id="98" name="Shape 98"/>
          <p:cNvSpPr txBox="1"/>
          <p:nvPr/>
        </p:nvSpPr>
        <p:spPr>
          <a:xfrm>
            <a:off x="152400" y="2902050"/>
            <a:ext cx="3255900" cy="955500"/>
          </a:xfrm>
          <a:prstGeom prst="rect">
            <a:avLst/>
          </a:prstGeom>
          <a:noFill/>
          <a:ln>
            <a:noFill/>
          </a:ln>
        </p:spPr>
        <p:txBody>
          <a:bodyPr lIns="91425" tIns="91425" rIns="91425" bIns="91425" anchor="t" anchorCtr="0">
            <a:noAutofit/>
          </a:bodyPr>
          <a:lstStyle/>
          <a:p>
            <a:pPr lvl="0">
              <a:spcBef>
                <a:spcPts val="0"/>
              </a:spcBef>
              <a:buNone/>
            </a:pPr>
            <a:r>
              <a:rPr lang="it" sz="1600">
                <a:latin typeface="Comic Sans MS"/>
                <a:ea typeface="Comic Sans MS"/>
                <a:cs typeface="Comic Sans MS"/>
                <a:sym typeface="Comic Sans MS"/>
              </a:rPr>
              <a:t>Some labourers who cooperate to realize “The Floating Piers”</a:t>
            </a:r>
          </a:p>
        </p:txBody>
      </p:sp>
      <p:pic>
        <p:nvPicPr>
          <p:cNvPr id="99" name="Shape 99" descr="people.jpg"/>
          <p:cNvPicPr preferRelativeResize="0"/>
          <p:nvPr/>
        </p:nvPicPr>
        <p:blipFill>
          <a:blip r:embed="rId4">
            <a:alphaModFix/>
          </a:blip>
          <a:stretch>
            <a:fillRect/>
          </a:stretch>
        </p:blipFill>
        <p:spPr>
          <a:xfrm>
            <a:off x="5669750" y="2699775"/>
            <a:ext cx="3294112" cy="2196075"/>
          </a:xfrm>
          <a:prstGeom prst="rect">
            <a:avLst/>
          </a:prstGeom>
          <a:noFill/>
          <a:ln>
            <a:noFill/>
          </a:ln>
        </p:spPr>
      </p:pic>
      <p:sp>
        <p:nvSpPr>
          <p:cNvPr id="100" name="Shape 100"/>
          <p:cNvSpPr txBox="1"/>
          <p:nvPr/>
        </p:nvSpPr>
        <p:spPr>
          <a:xfrm>
            <a:off x="5719800" y="1025375"/>
            <a:ext cx="3055500" cy="1097100"/>
          </a:xfrm>
          <a:prstGeom prst="rect">
            <a:avLst/>
          </a:prstGeom>
          <a:noFill/>
          <a:ln>
            <a:noFill/>
          </a:ln>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sz="1600">
              <a:latin typeface="Comic Sans MS"/>
              <a:ea typeface="Comic Sans MS"/>
              <a:cs typeface="Comic Sans MS"/>
              <a:sym typeface="Comic Sans MS"/>
            </a:endParaRPr>
          </a:p>
          <a:p>
            <a:pPr lvl="0">
              <a:spcBef>
                <a:spcPts val="0"/>
              </a:spcBef>
              <a:buNone/>
            </a:pPr>
            <a:r>
              <a:rPr lang="it" sz="1600">
                <a:latin typeface="Comic Sans MS"/>
                <a:ea typeface="Comic Sans MS"/>
                <a:cs typeface="Comic Sans MS"/>
                <a:sym typeface="Comic Sans MS"/>
              </a:rPr>
              <a:t>A group of tourists walking on the lake surface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05525" y="532650"/>
            <a:ext cx="4045200" cy="1482300"/>
          </a:xfrm>
          <a:prstGeom prst="rect">
            <a:avLst/>
          </a:prstGeom>
        </p:spPr>
        <p:txBody>
          <a:bodyPr lIns="91425" tIns="91425" rIns="91425" bIns="91425" anchor="b" anchorCtr="0">
            <a:noAutofit/>
          </a:bodyPr>
          <a:lstStyle/>
          <a:p>
            <a:pPr lvl="0" algn="l" rtl="0">
              <a:lnSpc>
                <a:spcPct val="140000"/>
              </a:lnSpc>
              <a:spcBef>
                <a:spcPts val="0"/>
              </a:spcBef>
              <a:spcAft>
                <a:spcPts val="900"/>
              </a:spcAft>
              <a:buClr>
                <a:schemeClr val="dk1"/>
              </a:buClr>
              <a:buSzPct val="50000"/>
              <a:buFont typeface="Arial"/>
              <a:buNone/>
            </a:pPr>
            <a:r>
              <a:rPr lang="it" sz="2200" i="1">
                <a:solidFill>
                  <a:srgbClr val="3B3A3A"/>
                </a:solidFill>
                <a:highlight>
                  <a:srgbClr val="FFFFFF"/>
                </a:highlight>
                <a:latin typeface="Comic Sans MS"/>
                <a:ea typeface="Comic Sans MS"/>
                <a:cs typeface="Comic Sans MS"/>
                <a:sym typeface="Comic Sans MS"/>
              </a:rPr>
              <a:t>Winter Solstice Circle</a:t>
            </a:r>
            <a:r>
              <a:rPr lang="it" sz="2200">
                <a:solidFill>
                  <a:srgbClr val="3B3A3A"/>
                </a:solidFill>
                <a:highlight>
                  <a:srgbClr val="FFFFFF"/>
                </a:highlight>
                <a:latin typeface="Comic Sans MS"/>
                <a:ea typeface="Comic Sans MS"/>
                <a:cs typeface="Comic Sans MS"/>
                <a:sym typeface="Comic Sans MS"/>
              </a:rPr>
              <a:t>, 2002</a:t>
            </a:r>
          </a:p>
          <a:p>
            <a:pPr lvl="0">
              <a:spcBef>
                <a:spcPts val="0"/>
              </a:spcBef>
              <a:buNone/>
            </a:pPr>
            <a:endParaRPr/>
          </a:p>
        </p:txBody>
      </p:sp>
      <p:sp>
        <p:nvSpPr>
          <p:cNvPr id="106" name="Shape 106"/>
          <p:cNvSpPr txBox="1">
            <a:spLocks noGrp="1"/>
          </p:cNvSpPr>
          <p:nvPr>
            <p:ph type="subTitle" idx="1"/>
          </p:nvPr>
        </p:nvSpPr>
        <p:spPr>
          <a:xfrm>
            <a:off x="134225" y="1390750"/>
            <a:ext cx="4216500" cy="2474100"/>
          </a:xfrm>
          <a:prstGeom prst="rect">
            <a:avLst/>
          </a:prstGeom>
        </p:spPr>
        <p:txBody>
          <a:bodyPr lIns="91425" tIns="91425" rIns="91425" bIns="91425" anchor="t" anchorCtr="0">
            <a:noAutofit/>
          </a:bodyPr>
          <a:lstStyle/>
          <a:p>
            <a:pPr lvl="0" algn="just">
              <a:spcBef>
                <a:spcPts val="0"/>
              </a:spcBef>
              <a:buNone/>
            </a:pPr>
            <a:r>
              <a:rPr lang="it">
                <a:latin typeface="Comic Sans MS"/>
                <a:ea typeface="Comic Sans MS"/>
                <a:cs typeface="Comic Sans MS"/>
                <a:sym typeface="Comic Sans MS"/>
              </a:rPr>
              <a:t>Land Art isn’t just about experimentation of the 60s. This artwork by Richard Long, who dedicated his life to Land Art, is from 2002. A simple group of stones, it represents the singularity of the winter solstice, as a promise (stones in white) in the period of winter (stones in gray).   </a:t>
            </a:r>
          </a:p>
        </p:txBody>
      </p:sp>
      <p:pic>
        <p:nvPicPr>
          <p:cNvPr id="107" name="Shape 107"/>
          <p:cNvPicPr preferRelativeResize="0"/>
          <p:nvPr/>
        </p:nvPicPr>
        <p:blipFill>
          <a:blip r:embed="rId3">
            <a:alphaModFix/>
          </a:blip>
          <a:stretch>
            <a:fillRect/>
          </a:stretch>
        </p:blipFill>
        <p:spPr>
          <a:xfrm>
            <a:off x="4573175" y="532650"/>
            <a:ext cx="4528500" cy="31186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65500" y="104775"/>
            <a:ext cx="4045200" cy="1482300"/>
          </a:xfrm>
          <a:prstGeom prst="rect">
            <a:avLst/>
          </a:prstGeom>
        </p:spPr>
        <p:txBody>
          <a:bodyPr lIns="91425" tIns="91425" rIns="91425" bIns="91425" anchor="b" anchorCtr="0">
            <a:noAutofit/>
          </a:bodyPr>
          <a:lstStyle/>
          <a:p>
            <a:pPr lvl="0">
              <a:spcBef>
                <a:spcPts val="0"/>
              </a:spcBef>
              <a:buNone/>
            </a:pPr>
            <a:r>
              <a:rPr lang="it">
                <a:latin typeface="Comic Sans MS"/>
                <a:ea typeface="Comic Sans MS"/>
                <a:cs typeface="Comic Sans MS"/>
                <a:sym typeface="Comic Sans MS"/>
              </a:rPr>
              <a:t>VILLA PANZA</a:t>
            </a:r>
          </a:p>
        </p:txBody>
      </p:sp>
      <p:sp>
        <p:nvSpPr>
          <p:cNvPr id="113" name="Shape 113"/>
          <p:cNvSpPr txBox="1">
            <a:spLocks noGrp="1"/>
          </p:cNvSpPr>
          <p:nvPr>
            <p:ph type="subTitle" idx="1"/>
          </p:nvPr>
        </p:nvSpPr>
        <p:spPr>
          <a:xfrm>
            <a:off x="265500" y="1850075"/>
            <a:ext cx="4045200" cy="2506200"/>
          </a:xfrm>
          <a:prstGeom prst="rect">
            <a:avLst/>
          </a:prstGeom>
        </p:spPr>
        <p:txBody>
          <a:bodyPr lIns="91425" tIns="91425" rIns="91425" bIns="91425" anchor="t" anchorCtr="0">
            <a:noAutofit/>
          </a:bodyPr>
          <a:lstStyle/>
          <a:p>
            <a:pPr lvl="0" algn="just">
              <a:spcBef>
                <a:spcPts val="0"/>
              </a:spcBef>
              <a:buNone/>
            </a:pPr>
            <a:r>
              <a:rPr lang="it" sz="2400">
                <a:latin typeface="Comic Sans MS"/>
                <a:ea typeface="Comic Sans MS"/>
                <a:cs typeface="Comic Sans MS"/>
                <a:sym typeface="Comic Sans MS"/>
              </a:rPr>
              <a:t>Villa Panza, Varese, Northern Italy. In 2012 the project </a:t>
            </a:r>
            <a:r>
              <a:rPr lang="it" sz="2400" i="1">
                <a:latin typeface="Comic Sans MS"/>
                <a:ea typeface="Comic Sans MS"/>
                <a:cs typeface="Comic Sans MS"/>
                <a:sym typeface="Comic Sans MS"/>
              </a:rPr>
              <a:t>Art in Nature</a:t>
            </a:r>
            <a:r>
              <a:rPr lang="it" sz="2400">
                <a:latin typeface="Comic Sans MS"/>
                <a:ea typeface="Comic Sans MS"/>
                <a:cs typeface="Comic Sans MS"/>
                <a:sym typeface="Comic Sans MS"/>
              </a:rPr>
              <a:t> took the British artist Stuart Frost to the villa. </a:t>
            </a:r>
          </a:p>
        </p:txBody>
      </p:sp>
      <p:sp>
        <p:nvSpPr>
          <p:cNvPr id="114" name="Shape 114"/>
          <p:cNvSpPr txBox="1">
            <a:spLocks noGrp="1"/>
          </p:cNvSpPr>
          <p:nvPr>
            <p:ph type="body" idx="2"/>
          </p:nvPr>
        </p:nvSpPr>
        <p:spPr>
          <a:xfrm>
            <a:off x="4939500" y="724075"/>
            <a:ext cx="3837000" cy="3695100"/>
          </a:xfrm>
          <a:prstGeom prst="rect">
            <a:avLst/>
          </a:prstGeom>
        </p:spPr>
        <p:txBody>
          <a:bodyPr lIns="91425" tIns="91425" rIns="91425" bIns="91425" anchor="ctr" anchorCtr="0">
            <a:noAutofit/>
          </a:bodyPr>
          <a:lstStyle/>
          <a:p>
            <a:pPr lvl="0">
              <a:spcBef>
                <a:spcPts val="0"/>
              </a:spcBef>
              <a:buNone/>
            </a:pPr>
            <a:endParaRPr/>
          </a:p>
        </p:txBody>
      </p:sp>
      <p:pic>
        <p:nvPicPr>
          <p:cNvPr id="115" name="Shape 115"/>
          <p:cNvPicPr preferRelativeResize="0"/>
          <p:nvPr/>
        </p:nvPicPr>
        <p:blipFill>
          <a:blip r:embed="rId3">
            <a:alphaModFix/>
          </a:blip>
          <a:stretch>
            <a:fillRect/>
          </a:stretch>
        </p:blipFill>
        <p:spPr>
          <a:xfrm>
            <a:off x="4567175" y="970975"/>
            <a:ext cx="4581650" cy="3132825"/>
          </a:xfrm>
          <a:prstGeom prst="rect">
            <a:avLst/>
          </a:prstGeom>
          <a:noFill/>
          <a:ln>
            <a:noFill/>
          </a:ln>
        </p:spPr>
      </p:pic>
      <p:sp>
        <p:nvSpPr>
          <p:cNvPr id="116" name="Shape 116"/>
          <p:cNvSpPr txBox="1"/>
          <p:nvPr/>
        </p:nvSpPr>
        <p:spPr>
          <a:xfrm>
            <a:off x="5865175" y="2020675"/>
            <a:ext cx="7337400" cy="855900"/>
          </a:xfrm>
          <a:prstGeom prst="rect">
            <a:avLst/>
          </a:prstGeom>
          <a:noFill/>
          <a:ln>
            <a:noFill/>
          </a:ln>
        </p:spPr>
        <p:txBody>
          <a:bodyPr lIns="91425" tIns="91425" rIns="91425" bIns="91425" anchor="t" anchorCtr="0">
            <a:noAutofit/>
          </a:bodyPr>
          <a:lstStyle/>
          <a:p>
            <a:pPr lvl="0" rtl="0">
              <a:spcBef>
                <a:spcPts val="0"/>
              </a:spcBef>
              <a:buNone/>
            </a:pPr>
            <a:endParaRP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583</Words>
  <Application>Microsoft Office PowerPoint</Application>
  <PresentationFormat>Demonstracija ekrane (16:9)</PresentationFormat>
  <Paragraphs>48</Paragraphs>
  <Slides>16</Slides>
  <Notes>15</Notes>
  <HiddenSlides>0</HiddenSlides>
  <MMClips>0</MMClips>
  <ScaleCrop>false</ScaleCrop>
  <HeadingPairs>
    <vt:vector size="4" baseType="variant">
      <vt:variant>
        <vt:lpstr>Tema</vt:lpstr>
      </vt:variant>
      <vt:variant>
        <vt:i4>1</vt:i4>
      </vt:variant>
      <vt:variant>
        <vt:lpstr>Skaidrių pavadinimai</vt:lpstr>
      </vt:variant>
      <vt:variant>
        <vt:i4>16</vt:i4>
      </vt:variant>
    </vt:vector>
  </HeadingPairs>
  <TitlesOfParts>
    <vt:vector size="17" baseType="lpstr">
      <vt:lpstr>simple-light-2</vt:lpstr>
      <vt:lpstr>LAND ART</vt:lpstr>
      <vt:lpstr> Land Art “makes Art from Nature”, a style which uses various natural elements such as leaves, rocks, twigs or water, to build  sculptures that  work in perfect harmony with the natural scenery.  The resulting artwork makes a statement about man’s relationship to nature. </vt:lpstr>
      <vt:lpstr>Robert Smithson</vt:lpstr>
      <vt:lpstr>PowerPoint pristatymas</vt:lpstr>
      <vt:lpstr>CHRISTO AND JEANNE-CLAUDE</vt:lpstr>
      <vt:lpstr>FLOATING PIERS, LAKE ISEO, ITALY, 2014-16</vt:lpstr>
      <vt:lpstr>PowerPoint pristatymas</vt:lpstr>
      <vt:lpstr>Winter Solstice Circle, 2002 </vt:lpstr>
      <vt:lpstr>VILLA PANZA</vt:lpstr>
      <vt:lpstr>PowerPoint pristatymas</vt:lpstr>
      <vt:lpstr>The Slope</vt:lpstr>
      <vt:lpstr>The Vegetal Cathedral</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ART</dc:title>
  <dc:creator>Guest</dc:creator>
  <cp:lastModifiedBy>user</cp:lastModifiedBy>
  <cp:revision>2</cp:revision>
  <dcterms:modified xsi:type="dcterms:W3CDTF">2017-06-16T10:16:40Z</dcterms:modified>
</cp:coreProperties>
</file>