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  <p:sldId id="261" r:id="rId9"/>
    <p:sldId id="264" r:id="rId10"/>
    <p:sldId id="265" r:id="rId1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06" d="100"/>
          <a:sy n="106" d="100"/>
        </p:scale>
        <p:origin x="1488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4416C65-046F-4358-A480-257AA487F1D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B766471-BC08-4ACF-AE61-6C4821701B43}" type="slidenum">
              <a:rPr lang="fr-FR"/>
              <a:pPr/>
              <a:t>1</a:t>
            </a:fld>
            <a:endParaRPr lang="fr-FR"/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6EF6BD5-1332-47E9-ABDC-A1CF900E88F3}" type="slidenum">
              <a:rPr lang="fr-FR"/>
              <a:pPr/>
              <a:t>10</a:t>
            </a:fld>
            <a:endParaRPr lang="fr-FR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A6A31B6-627A-450C-B6FF-A20EC4E4D2F0}" type="slidenum">
              <a:rPr lang="fr-FR"/>
              <a:pPr/>
              <a:t>2</a:t>
            </a:fld>
            <a:endParaRPr lang="fr-FR"/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527EF15-27D3-45E2-9233-52552F0A27AB}" type="slidenum">
              <a:rPr lang="fr-FR"/>
              <a:pPr/>
              <a:t>3</a:t>
            </a:fld>
            <a:endParaRPr lang="fr-FR"/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56ACAD2-CEEC-44F5-A217-6F620B57D3C8}" type="slidenum">
              <a:rPr lang="fr-FR"/>
              <a:pPr/>
              <a:t>4</a:t>
            </a:fld>
            <a:endParaRPr lang="fr-FR"/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E006880-EBDE-4A5A-8D87-33A1FFF066AB}" type="slidenum">
              <a:rPr lang="fr-FR"/>
              <a:pPr/>
              <a:t>5</a:t>
            </a:fld>
            <a:endParaRPr lang="fr-FR"/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7C52A4E-76C2-4ACA-9764-CC05B4C01C4F}" type="slidenum">
              <a:rPr lang="fr-FR"/>
              <a:pPr/>
              <a:t>6</a:t>
            </a:fld>
            <a:endParaRPr lang="fr-FR"/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A654DAD-D9A3-43FD-BCA6-F9F55635D313}" type="slidenum">
              <a:rPr lang="fr-FR"/>
              <a:pPr/>
              <a:t>7</a:t>
            </a:fld>
            <a:endParaRPr lang="fr-FR"/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AA5F61E-BC64-4E98-B3D0-79834868A3CD}" type="slidenum">
              <a:rPr lang="fr-FR"/>
              <a:pPr/>
              <a:t>8</a:t>
            </a:fld>
            <a:endParaRPr lang="fr-FR"/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1E0C7D0-95FF-4C40-9696-67EBAE36B432}" type="slidenum">
              <a:rPr lang="fr-FR"/>
              <a:pPr/>
              <a:t>9</a:t>
            </a:fld>
            <a:endParaRPr lang="fr-FR"/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D2EB-FCB2-439A-9EF7-DA8F738D53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77B42-6B47-4330-A47D-C3DFDC6444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CE18D-F4A6-4239-8778-182C351EAA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B9210-8338-4BE2-89CE-88DB02D25B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2A7A9-BAE0-4720-89DB-3C7747CFFE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4CCB2-AE7C-49E4-ACAC-8BBE5B061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50E34-EDB6-4FB5-9955-29706F3E1F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93257-44E2-4DB2-89FC-5C236BA783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1C2BF-4DCE-4771-82D1-7AC51C589B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A390E-0C21-4CC6-BDE8-84553AB34F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ECB8E-32C3-480A-9CB7-E1061BB258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F6898-E957-4C90-9530-DF8CACE9DD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F638029-DBE2-4E6A-971C-61FA510F79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0" y="431800"/>
            <a:ext cx="10080625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7672" rIns="90000" bIns="45000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fr-FR" sz="4800" b="1" dirty="0" err="1">
                <a:solidFill>
                  <a:srgbClr val="0066FF"/>
                </a:solidFill>
              </a:rPr>
              <a:t>Secondary</a:t>
            </a:r>
            <a:r>
              <a:rPr lang="fr-FR" sz="4800" b="1" dirty="0">
                <a:solidFill>
                  <a:srgbClr val="0066FF"/>
                </a:solidFill>
              </a:rPr>
              <a:t> </a:t>
            </a:r>
            <a:r>
              <a:rPr lang="fr-FR" sz="4800" b="1" dirty="0" err="1">
                <a:solidFill>
                  <a:srgbClr val="0066FF"/>
                </a:solidFill>
              </a:rPr>
              <a:t>School</a:t>
            </a:r>
            <a:r>
              <a:rPr lang="fr-FR" sz="4800" b="1" dirty="0">
                <a:solidFill>
                  <a:srgbClr val="0066FF"/>
                </a:solidFill>
              </a:rPr>
              <a:t> Jules Vallès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215900"/>
            <a:ext cx="8856663" cy="144463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223963" y="1295400"/>
            <a:ext cx="8856662" cy="144463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8999538" y="215900"/>
            <a:ext cx="144462" cy="144463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936625" y="1295400"/>
            <a:ext cx="144463" cy="144463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1755775"/>
            <a:ext cx="5353050" cy="278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4" cstate="print"/>
          <a:srcRect l="28354" t="22400" r="16011" b="31281"/>
          <a:stretch>
            <a:fillRect/>
          </a:stretch>
        </p:blipFill>
        <p:spPr bwMode="auto">
          <a:xfrm>
            <a:off x="5327650" y="2087563"/>
            <a:ext cx="4502150" cy="273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388" y="4103688"/>
            <a:ext cx="4933950" cy="277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1238" y="3635375"/>
            <a:ext cx="2028825" cy="25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7" cstate="print"/>
          <a:srcRect l="11922" t="9483" r="16525" b="14427"/>
          <a:stretch>
            <a:fillRect/>
          </a:stretch>
        </p:blipFill>
        <p:spPr bwMode="auto">
          <a:xfrm>
            <a:off x="431800" y="4560888"/>
            <a:ext cx="3060700" cy="163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0" y="215900"/>
            <a:ext cx="8856663" cy="144463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287338" y="6335713"/>
            <a:ext cx="4103687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2800" b="1">
                <a:solidFill>
                  <a:srgbClr val="0066FF"/>
                </a:solidFill>
              </a:rPr>
              <a:t>julesvalles.arsene76.fr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612775" y="7199313"/>
            <a:ext cx="8856663" cy="144462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323850" y="7199313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9575800" y="7199313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107950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fr-FR" sz="2800" b="1" dirty="0" err="1">
                <a:solidFill>
                  <a:srgbClr val="0066FF"/>
                </a:solidFill>
              </a:rPr>
              <a:t>School</a:t>
            </a:r>
            <a:r>
              <a:rPr lang="fr-FR" sz="2800" b="1" dirty="0">
                <a:solidFill>
                  <a:srgbClr val="0066FF"/>
                </a:solidFill>
              </a:rPr>
              <a:t> </a:t>
            </a:r>
            <a:r>
              <a:rPr lang="fr-FR" sz="2800" b="1" dirty="0" err="1">
                <a:solidFill>
                  <a:srgbClr val="0066FF"/>
                </a:solidFill>
              </a:rPr>
              <a:t>is</a:t>
            </a:r>
            <a:r>
              <a:rPr lang="fr-FR" sz="2800" b="1" dirty="0">
                <a:solidFill>
                  <a:srgbClr val="0066FF"/>
                </a:solidFill>
              </a:rPr>
              <a:t> </a:t>
            </a:r>
            <a:r>
              <a:rPr lang="fr-FR" sz="2800" b="1" dirty="0" err="1">
                <a:solidFill>
                  <a:srgbClr val="0066FF"/>
                </a:solidFill>
              </a:rPr>
              <a:t>also</a:t>
            </a:r>
            <a:r>
              <a:rPr lang="fr-FR" sz="2800" b="1" dirty="0">
                <a:solidFill>
                  <a:srgbClr val="0066FF"/>
                </a:solidFill>
              </a:rPr>
              <a:t> ...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endParaRPr lang="fr-FR" sz="2800" b="1" dirty="0">
              <a:solidFill>
                <a:srgbClr val="0066FF"/>
              </a:solidFill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248150" y="576263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576263"/>
            <a:ext cx="4176713" cy="144462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503238" y="863600"/>
            <a:ext cx="9720262" cy="44284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800" b="1" dirty="0" err="1">
                <a:solidFill>
                  <a:srgbClr val="0066FF"/>
                </a:solidFill>
              </a:rPr>
              <a:t>Success</a:t>
            </a:r>
            <a:r>
              <a:rPr lang="fr-FR" sz="2800" b="1" dirty="0">
                <a:solidFill>
                  <a:srgbClr val="0066FF"/>
                </a:solidFill>
              </a:rPr>
              <a:t> for all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fr-FR" sz="2800" b="1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800" b="1" dirty="0" err="1">
                <a:solidFill>
                  <a:srgbClr val="0066FF"/>
                </a:solidFill>
              </a:rPr>
              <a:t>Health</a:t>
            </a:r>
            <a:r>
              <a:rPr lang="fr-FR" sz="2800" b="1" dirty="0">
                <a:solidFill>
                  <a:srgbClr val="0066FF"/>
                </a:solidFill>
              </a:rPr>
              <a:t> </a:t>
            </a:r>
            <a:r>
              <a:rPr lang="fr-FR" sz="2800" b="1" dirty="0" err="1">
                <a:solidFill>
                  <a:srgbClr val="0066FF"/>
                </a:solidFill>
              </a:rPr>
              <a:t>education</a:t>
            </a:r>
            <a:endParaRPr lang="fr-FR" sz="2800" b="1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fr-FR" sz="2800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Cultural </a:t>
            </a:r>
            <a:r>
              <a:rPr lang="fr-FR" sz="2800" b="1" dirty="0" err="1">
                <a:solidFill>
                  <a:srgbClr val="0066FF"/>
                </a:solidFill>
              </a:rPr>
              <a:t>openness</a:t>
            </a:r>
            <a:endParaRPr lang="fr-FR" sz="2800" b="1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fr-FR" sz="2800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Workshops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(lunch break, </a:t>
            </a:r>
            <a:r>
              <a:rPr lang="fr-FR" sz="2800" b="1" dirty="0" err="1">
                <a:solidFill>
                  <a:srgbClr val="0066FF"/>
                </a:solidFill>
              </a:rPr>
              <a:t>holidays</a:t>
            </a:r>
            <a:r>
              <a:rPr lang="fr-FR" sz="2800" b="1" dirty="0">
                <a:solidFill>
                  <a:srgbClr val="0066FF"/>
                </a:solidFill>
              </a:rPr>
              <a:t>)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fr-FR" sz="2800" b="1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Sports </a:t>
            </a:r>
            <a:r>
              <a:rPr lang="fr-FR" sz="2800" b="1" dirty="0" err="1">
                <a:solidFill>
                  <a:srgbClr val="0066FF"/>
                </a:solidFill>
              </a:rPr>
              <a:t>activities</a:t>
            </a:r>
            <a:r>
              <a:rPr lang="fr-FR" sz="2800" b="1" dirty="0">
                <a:solidFill>
                  <a:srgbClr val="0066FF"/>
                </a:solidFill>
              </a:rPr>
              <a:t> (UNSS, </a:t>
            </a:r>
            <a:r>
              <a:rPr lang="fr-FR" sz="2800" b="1" dirty="0" err="1">
                <a:solidFill>
                  <a:srgbClr val="0066FF"/>
                </a:solidFill>
              </a:rPr>
              <a:t>swimming</a:t>
            </a:r>
            <a:r>
              <a:rPr lang="fr-FR" sz="2800" b="1" dirty="0">
                <a:solidFill>
                  <a:srgbClr val="0066FF"/>
                </a:solidFill>
              </a:rPr>
              <a:t>)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287338" y="1079500"/>
            <a:ext cx="144462" cy="144463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287338" y="1836738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287338" y="2627313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5903913" y="6983413"/>
            <a:ext cx="4176712" cy="144462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5616575" y="6983413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5" name="Rectangle 10"/>
          <p:cNvSpPr>
            <a:spLocks noChangeArrowheads="1"/>
          </p:cNvSpPr>
          <p:nvPr/>
        </p:nvSpPr>
        <p:spPr bwMode="auto">
          <a:xfrm>
            <a:off x="287338" y="3419475"/>
            <a:ext cx="144462" cy="144463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127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248" y="1475581"/>
            <a:ext cx="5378450" cy="217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287338" y="4643487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107950"/>
            <a:ext cx="10080625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General </a:t>
            </a:r>
            <a:r>
              <a:rPr lang="fr-FR" sz="2800" b="1" dirty="0" err="1">
                <a:solidFill>
                  <a:srgbClr val="0066FF"/>
                </a:solidFill>
              </a:rPr>
              <a:t>presentation</a:t>
            </a:r>
            <a:endParaRPr lang="fr-FR" sz="2800" b="1" dirty="0">
              <a:solidFill>
                <a:srgbClr val="0066FF"/>
              </a:solidFill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3959225" y="576263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576263"/>
            <a:ext cx="3816350" cy="144462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87313" y="920750"/>
            <a:ext cx="4521200" cy="4837113"/>
            <a:chOff x="55" y="580"/>
            <a:chExt cx="2848" cy="3047"/>
          </a:xfrm>
        </p:grpSpPr>
        <p:pic>
          <p:nvPicPr>
            <p:cNvPr id="309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" y="580"/>
              <a:ext cx="2848" cy="30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92" name="Line 6"/>
            <p:cNvSpPr>
              <a:spLocks noChangeShapeType="1"/>
            </p:cNvSpPr>
            <p:nvPr/>
          </p:nvSpPr>
          <p:spPr bwMode="auto">
            <a:xfrm>
              <a:off x="230" y="1723"/>
              <a:ext cx="255" cy="1904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93" name="Line 7"/>
            <p:cNvSpPr>
              <a:spLocks noChangeShapeType="1"/>
            </p:cNvSpPr>
            <p:nvPr/>
          </p:nvSpPr>
          <p:spPr bwMode="auto">
            <a:xfrm flipH="1">
              <a:off x="486" y="3482"/>
              <a:ext cx="1466" cy="145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94" name="Line 8"/>
            <p:cNvSpPr>
              <a:spLocks noChangeShapeType="1"/>
            </p:cNvSpPr>
            <p:nvPr/>
          </p:nvSpPr>
          <p:spPr bwMode="auto">
            <a:xfrm flipH="1" flipV="1">
              <a:off x="1914" y="3188"/>
              <a:ext cx="38" cy="294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95" name="Line 9"/>
            <p:cNvSpPr>
              <a:spLocks noChangeShapeType="1"/>
            </p:cNvSpPr>
            <p:nvPr/>
          </p:nvSpPr>
          <p:spPr bwMode="auto">
            <a:xfrm flipH="1">
              <a:off x="1915" y="2529"/>
              <a:ext cx="440" cy="658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96" name="Line 10"/>
            <p:cNvSpPr>
              <a:spLocks noChangeShapeType="1"/>
            </p:cNvSpPr>
            <p:nvPr/>
          </p:nvSpPr>
          <p:spPr bwMode="auto">
            <a:xfrm flipV="1">
              <a:off x="2355" y="2491"/>
              <a:ext cx="475" cy="38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97" name="Line 11"/>
            <p:cNvSpPr>
              <a:spLocks noChangeShapeType="1"/>
            </p:cNvSpPr>
            <p:nvPr/>
          </p:nvSpPr>
          <p:spPr bwMode="auto">
            <a:xfrm>
              <a:off x="2648" y="698"/>
              <a:ext cx="182" cy="1794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98" name="Line 12"/>
            <p:cNvSpPr>
              <a:spLocks noChangeShapeType="1"/>
            </p:cNvSpPr>
            <p:nvPr/>
          </p:nvSpPr>
          <p:spPr bwMode="auto">
            <a:xfrm flipH="1">
              <a:off x="669" y="698"/>
              <a:ext cx="1979" cy="219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99" name="Line 13"/>
            <p:cNvSpPr>
              <a:spLocks noChangeShapeType="1"/>
            </p:cNvSpPr>
            <p:nvPr/>
          </p:nvSpPr>
          <p:spPr bwMode="auto">
            <a:xfrm flipH="1" flipV="1">
              <a:off x="669" y="916"/>
              <a:ext cx="111" cy="734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00" name="Line 14"/>
            <p:cNvSpPr>
              <a:spLocks noChangeShapeType="1"/>
            </p:cNvSpPr>
            <p:nvPr/>
          </p:nvSpPr>
          <p:spPr bwMode="auto">
            <a:xfrm flipH="1">
              <a:off x="230" y="1650"/>
              <a:ext cx="550" cy="72"/>
            </a:xfrm>
            <a:prstGeom prst="line">
              <a:avLst/>
            </a:prstGeom>
            <a:noFill/>
            <a:ln w="3816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01" name="Text Box 15"/>
            <p:cNvSpPr txBox="1">
              <a:spLocks noChangeArrowheads="1"/>
            </p:cNvSpPr>
            <p:nvPr/>
          </p:nvSpPr>
          <p:spPr bwMode="auto">
            <a:xfrm rot="21180000">
              <a:off x="489" y="876"/>
              <a:ext cx="1135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1002" rIns="90000" bIns="45000"/>
            <a:lstStyle/>
            <a:p>
              <a:pPr algn="ctr"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fr-FR" b="1" dirty="0">
                  <a:solidFill>
                    <a:srgbClr val="FFFF00"/>
                  </a:solidFill>
                </a:rPr>
                <a:t>building 1</a:t>
              </a:r>
            </a:p>
          </p:txBody>
        </p:sp>
        <p:sp>
          <p:nvSpPr>
            <p:cNvPr id="3102" name="Text Box 16"/>
            <p:cNvSpPr txBox="1">
              <a:spLocks noChangeArrowheads="1"/>
            </p:cNvSpPr>
            <p:nvPr/>
          </p:nvSpPr>
          <p:spPr bwMode="auto">
            <a:xfrm rot="-480000">
              <a:off x="1405" y="1541"/>
              <a:ext cx="1135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1002" rIns="90000" bIns="45000"/>
            <a:lstStyle/>
            <a:p>
              <a:pPr algn="ctr"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fr-FR" b="1" dirty="0">
                  <a:solidFill>
                    <a:srgbClr val="FFFF00"/>
                  </a:solidFill>
                </a:rPr>
                <a:t>building 2</a:t>
              </a:r>
            </a:p>
          </p:txBody>
        </p:sp>
        <p:sp>
          <p:nvSpPr>
            <p:cNvPr id="3103" name="Text Box 17"/>
            <p:cNvSpPr txBox="1">
              <a:spLocks noChangeArrowheads="1"/>
            </p:cNvSpPr>
            <p:nvPr/>
          </p:nvSpPr>
          <p:spPr bwMode="auto">
            <a:xfrm rot="-360000">
              <a:off x="744" y="2383"/>
              <a:ext cx="1134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1002" rIns="90000" bIns="45000"/>
            <a:lstStyle/>
            <a:p>
              <a:pPr algn="ctr"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fr-FR" b="1" dirty="0" err="1">
                  <a:solidFill>
                    <a:srgbClr val="FFFF00"/>
                  </a:solidFill>
                </a:rPr>
                <a:t>school</a:t>
              </a:r>
              <a:r>
                <a:rPr lang="fr-FR" b="1" dirty="0">
                  <a:solidFill>
                    <a:srgbClr val="FFFF00"/>
                  </a:solidFill>
                </a:rPr>
                <a:t> </a:t>
              </a:r>
              <a:r>
                <a:rPr lang="fr-FR" b="1" dirty="0" err="1">
                  <a:solidFill>
                    <a:srgbClr val="FFFF00"/>
                  </a:solidFill>
                </a:rPr>
                <a:t>catering</a:t>
              </a:r>
              <a:endParaRPr lang="fr-FR" b="1" dirty="0">
                <a:solidFill>
                  <a:srgbClr val="FFFF00"/>
                </a:solidFill>
              </a:endParaRPr>
            </a:p>
          </p:txBody>
        </p:sp>
        <p:sp>
          <p:nvSpPr>
            <p:cNvPr id="3104" name="Text Box 18"/>
            <p:cNvSpPr txBox="1">
              <a:spLocks noChangeArrowheads="1"/>
            </p:cNvSpPr>
            <p:nvPr/>
          </p:nvSpPr>
          <p:spPr bwMode="auto">
            <a:xfrm rot="-540000">
              <a:off x="337" y="2119"/>
              <a:ext cx="1134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61002" rIns="90000" bIns="45000"/>
            <a:lstStyle/>
            <a:p>
              <a:pPr algn="ctr"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fr-FR" b="1" dirty="0">
                  <a:solidFill>
                    <a:srgbClr val="FFFF00"/>
                  </a:solidFill>
                </a:rPr>
                <a:t>administration</a:t>
              </a:r>
            </a:p>
          </p:txBody>
        </p:sp>
      </p:grp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4875213" y="773113"/>
            <a:ext cx="5060950" cy="522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fr-FR" sz="2800" dirty="0">
                <a:solidFill>
                  <a:srgbClr val="0066FF"/>
                </a:solidFill>
              </a:rPr>
              <a:t>Surface area: </a:t>
            </a:r>
            <a:r>
              <a:rPr lang="fr-FR" sz="2800" b="1" dirty="0">
                <a:solidFill>
                  <a:srgbClr val="0066FF"/>
                </a:solidFill>
              </a:rPr>
              <a:t>15 480 m²</a:t>
            </a:r>
          </a:p>
        </p:txBody>
      </p:sp>
      <p:sp>
        <p:nvSpPr>
          <p:cNvPr id="3079" name="Rectangle 20"/>
          <p:cNvSpPr>
            <a:spLocks noChangeArrowheads="1"/>
          </p:cNvSpPr>
          <p:nvPr/>
        </p:nvSpPr>
        <p:spPr bwMode="auto">
          <a:xfrm>
            <a:off x="4716463" y="917575"/>
            <a:ext cx="144462" cy="144463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0" name="Rectangle 21"/>
          <p:cNvSpPr>
            <a:spLocks noChangeArrowheads="1"/>
          </p:cNvSpPr>
          <p:nvPr/>
        </p:nvSpPr>
        <p:spPr bwMode="auto">
          <a:xfrm>
            <a:off x="4719638" y="1511300"/>
            <a:ext cx="144462" cy="144463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2" name="Text Box 23"/>
          <p:cNvSpPr txBox="1">
            <a:spLocks noChangeArrowheads="1"/>
          </p:cNvSpPr>
          <p:nvPr/>
        </p:nvSpPr>
        <p:spPr bwMode="auto">
          <a:xfrm>
            <a:off x="4911725" y="2247900"/>
            <a:ext cx="4953000" cy="127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2</a:t>
            </a:r>
            <a:r>
              <a:rPr lang="fr-FR" sz="2800" dirty="0">
                <a:solidFill>
                  <a:srgbClr val="0066FF"/>
                </a:solidFill>
              </a:rPr>
              <a:t> buildings for classes – </a:t>
            </a:r>
            <a:r>
              <a:rPr lang="fr-FR" sz="2800" dirty="0" err="1">
                <a:solidFill>
                  <a:srgbClr val="0066FF"/>
                </a:solidFill>
              </a:rPr>
              <a:t>classrooms</a:t>
            </a:r>
            <a:r>
              <a:rPr lang="fr-FR" sz="2800" dirty="0">
                <a:solidFill>
                  <a:srgbClr val="0066FF"/>
                </a:solidFill>
              </a:rPr>
              <a:t> </a:t>
            </a:r>
            <a:r>
              <a:rPr lang="fr-FR" sz="2800" dirty="0" err="1">
                <a:solidFill>
                  <a:srgbClr val="0066FF"/>
                </a:solidFill>
              </a:rPr>
              <a:t>equipped</a:t>
            </a:r>
            <a:r>
              <a:rPr lang="fr-FR" sz="2800" dirty="0">
                <a:solidFill>
                  <a:srgbClr val="0066FF"/>
                </a:solidFill>
              </a:rPr>
              <a:t> </a:t>
            </a:r>
            <a:r>
              <a:rPr lang="fr-FR" sz="2800" dirty="0" err="1">
                <a:solidFill>
                  <a:srgbClr val="0066FF"/>
                </a:solidFill>
              </a:rPr>
              <a:t>with</a:t>
            </a:r>
            <a:r>
              <a:rPr lang="fr-FR" sz="2800" dirty="0">
                <a:solidFill>
                  <a:srgbClr val="0066FF"/>
                </a:solidFill>
              </a:rPr>
              <a:t> </a:t>
            </a:r>
            <a:r>
              <a:rPr lang="fr-FR" sz="2800" b="1" dirty="0" err="1">
                <a:solidFill>
                  <a:srgbClr val="0066FF"/>
                </a:solidFill>
              </a:rPr>
              <a:t>video</a:t>
            </a:r>
            <a:r>
              <a:rPr lang="fr-FR" sz="2800" b="1" dirty="0">
                <a:solidFill>
                  <a:srgbClr val="0066FF"/>
                </a:solidFill>
              </a:rPr>
              <a:t>-</a:t>
            </a:r>
            <a:r>
              <a:rPr lang="fr-FR" sz="2800" b="1" dirty="0" err="1">
                <a:solidFill>
                  <a:srgbClr val="0066FF"/>
                </a:solidFill>
              </a:rPr>
              <a:t>projectors</a:t>
            </a:r>
            <a:endParaRPr lang="fr-FR" sz="2800" b="1" dirty="0">
              <a:solidFill>
                <a:srgbClr val="0066FF"/>
              </a:solidFill>
            </a:endParaRPr>
          </a:p>
        </p:txBody>
      </p:sp>
      <p:sp>
        <p:nvSpPr>
          <p:cNvPr id="3083" name="Rectangle 24"/>
          <p:cNvSpPr>
            <a:spLocks noChangeArrowheads="1"/>
          </p:cNvSpPr>
          <p:nvPr/>
        </p:nvSpPr>
        <p:spPr bwMode="auto">
          <a:xfrm>
            <a:off x="215330" y="6083646"/>
            <a:ext cx="144462" cy="144463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4" name="Text Box 25"/>
          <p:cNvSpPr txBox="1">
            <a:spLocks noChangeArrowheads="1"/>
          </p:cNvSpPr>
          <p:nvPr/>
        </p:nvSpPr>
        <p:spPr bwMode="auto">
          <a:xfrm>
            <a:off x="359792" y="6444133"/>
            <a:ext cx="4319588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2400" dirty="0">
                <a:solidFill>
                  <a:srgbClr val="0066FF"/>
                </a:solidFill>
              </a:rPr>
              <a:t>A </a:t>
            </a:r>
            <a:r>
              <a:rPr lang="fr-FR" sz="2400" b="1" dirty="0">
                <a:solidFill>
                  <a:srgbClr val="0066FF"/>
                </a:solidFill>
              </a:rPr>
              <a:t>self-service </a:t>
            </a:r>
            <a:r>
              <a:rPr lang="fr-FR" sz="2400" dirty="0" err="1">
                <a:solidFill>
                  <a:srgbClr val="0066FF"/>
                </a:solidFill>
              </a:rPr>
              <a:t>school</a:t>
            </a:r>
            <a:r>
              <a:rPr lang="fr-FR" sz="2400" dirty="0">
                <a:solidFill>
                  <a:srgbClr val="0066FF"/>
                </a:solidFill>
              </a:rPr>
              <a:t> </a:t>
            </a:r>
            <a:r>
              <a:rPr lang="fr-FR" sz="2400" dirty="0" err="1">
                <a:solidFill>
                  <a:srgbClr val="0066FF"/>
                </a:solidFill>
              </a:rPr>
              <a:t>catering</a:t>
            </a:r>
            <a:endParaRPr lang="fr-FR" sz="2400" dirty="0">
              <a:solidFill>
                <a:srgbClr val="0066FF"/>
              </a:solidFill>
            </a:endParaRPr>
          </a:p>
        </p:txBody>
      </p:sp>
      <p:sp>
        <p:nvSpPr>
          <p:cNvPr id="3085" name="Rectangle 26"/>
          <p:cNvSpPr>
            <a:spLocks noChangeArrowheads="1"/>
          </p:cNvSpPr>
          <p:nvPr/>
        </p:nvSpPr>
        <p:spPr bwMode="auto">
          <a:xfrm>
            <a:off x="215330" y="6659711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6" name="Text Box 27"/>
          <p:cNvSpPr txBox="1">
            <a:spLocks noChangeArrowheads="1"/>
          </p:cNvSpPr>
          <p:nvPr/>
        </p:nvSpPr>
        <p:spPr bwMode="auto">
          <a:xfrm>
            <a:off x="4879975" y="1331913"/>
            <a:ext cx="4984750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fr-FR" sz="2800" dirty="0" err="1">
                <a:solidFill>
                  <a:srgbClr val="0066FF"/>
                </a:solidFill>
              </a:rPr>
              <a:t>Capacity</a:t>
            </a:r>
            <a:r>
              <a:rPr lang="fr-FR" sz="2800" dirty="0">
                <a:solidFill>
                  <a:srgbClr val="0066FF"/>
                </a:solidFill>
              </a:rPr>
              <a:t>: 500 </a:t>
            </a:r>
            <a:r>
              <a:rPr lang="fr-FR" sz="2800" dirty="0" err="1">
                <a:solidFill>
                  <a:srgbClr val="0066FF"/>
                </a:solidFill>
              </a:rPr>
              <a:t>students</a:t>
            </a:r>
            <a:endParaRPr lang="fr-FR" sz="2800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</a:pPr>
            <a:r>
              <a:rPr lang="fr-FR" sz="2800" dirty="0" err="1">
                <a:solidFill>
                  <a:srgbClr val="0066FF"/>
                </a:solidFill>
              </a:rPr>
              <a:t>Including</a:t>
            </a:r>
            <a:r>
              <a:rPr lang="fr-FR" sz="2800" dirty="0">
                <a:solidFill>
                  <a:srgbClr val="0066FF"/>
                </a:solidFill>
              </a:rPr>
              <a:t> </a:t>
            </a:r>
            <a:r>
              <a:rPr lang="fr-FR" sz="2800" dirty="0" err="1">
                <a:solidFill>
                  <a:srgbClr val="0066FF"/>
                </a:solidFill>
              </a:rPr>
              <a:t>disabled</a:t>
            </a:r>
            <a:r>
              <a:rPr lang="fr-FR" sz="2800" dirty="0">
                <a:solidFill>
                  <a:srgbClr val="0066FF"/>
                </a:solidFill>
              </a:rPr>
              <a:t> people</a:t>
            </a:r>
            <a:endParaRPr lang="fr-FR" sz="2800" b="1" dirty="0">
              <a:solidFill>
                <a:srgbClr val="0066FF"/>
              </a:solidFill>
            </a:endParaRPr>
          </a:p>
        </p:txBody>
      </p:sp>
      <p:sp>
        <p:nvSpPr>
          <p:cNvPr id="3087" name="Rectangle 28"/>
          <p:cNvSpPr>
            <a:spLocks noChangeArrowheads="1"/>
          </p:cNvSpPr>
          <p:nvPr/>
        </p:nvSpPr>
        <p:spPr bwMode="auto">
          <a:xfrm>
            <a:off x="4751388" y="2392363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088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288" y="3563938"/>
            <a:ext cx="4751387" cy="3563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89" name="Rectangle 30"/>
          <p:cNvSpPr>
            <a:spLocks noChangeArrowheads="1"/>
          </p:cNvSpPr>
          <p:nvPr/>
        </p:nvSpPr>
        <p:spPr bwMode="auto">
          <a:xfrm>
            <a:off x="6264275" y="7272338"/>
            <a:ext cx="3816350" cy="144462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90" name="Rectangle 31"/>
          <p:cNvSpPr>
            <a:spLocks noChangeArrowheads="1"/>
          </p:cNvSpPr>
          <p:nvPr/>
        </p:nvSpPr>
        <p:spPr bwMode="auto">
          <a:xfrm>
            <a:off x="6011863" y="7272338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1" name="Text Box 22"/>
          <p:cNvSpPr txBox="1">
            <a:spLocks noChangeArrowheads="1"/>
          </p:cNvSpPr>
          <p:nvPr/>
        </p:nvSpPr>
        <p:spPr bwMode="auto">
          <a:xfrm>
            <a:off x="375791" y="5868069"/>
            <a:ext cx="5312593" cy="6481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fr-FR" sz="2400" dirty="0">
                <a:solidFill>
                  <a:srgbClr val="0066FF"/>
                </a:solidFill>
              </a:rPr>
              <a:t>An </a:t>
            </a:r>
            <a:r>
              <a:rPr lang="fr-FR" sz="2400" dirty="0" err="1">
                <a:solidFill>
                  <a:srgbClr val="0066FF"/>
                </a:solidFill>
              </a:rPr>
              <a:t>access</a:t>
            </a:r>
            <a:r>
              <a:rPr lang="fr-FR" sz="2400" dirty="0">
                <a:solidFill>
                  <a:srgbClr val="0066FF"/>
                </a:solidFill>
              </a:rPr>
              <a:t> to </a:t>
            </a:r>
            <a:r>
              <a:rPr lang="fr-FR" sz="2400" b="1" dirty="0">
                <a:solidFill>
                  <a:srgbClr val="0066FF"/>
                </a:solidFill>
              </a:rPr>
              <a:t>stadium</a:t>
            </a:r>
            <a:r>
              <a:rPr lang="fr-FR" sz="2400" dirty="0">
                <a:solidFill>
                  <a:srgbClr val="0066FF"/>
                </a:solidFill>
              </a:rPr>
              <a:t> and </a:t>
            </a:r>
            <a:r>
              <a:rPr lang="fr-FR" sz="2400" b="1" dirty="0">
                <a:solidFill>
                  <a:srgbClr val="0066FF"/>
                </a:solidFill>
              </a:rPr>
              <a:t>gym</a:t>
            </a:r>
            <a:endParaRPr lang="fr-FR" sz="24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0" y="107950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Schedule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endParaRPr lang="fr-FR" sz="2800" b="1" dirty="0">
              <a:solidFill>
                <a:srgbClr val="0066FF"/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160588" y="576263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576263"/>
            <a:ext cx="2087563" cy="144462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5341462" y="365918"/>
            <a:ext cx="5903913" cy="682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endParaRPr lang="fr-FR" sz="2400" b="1" dirty="0">
              <a:solidFill>
                <a:srgbClr val="0066FF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0066FF"/>
                </a:solidFill>
              </a:rPr>
              <a:t>8:00 – 8:55 M1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0066FF"/>
                </a:solidFill>
              </a:rPr>
              <a:t>8:55 – 9:50 M2</a:t>
            </a:r>
            <a:endParaRPr lang="fr-FR" sz="2400" b="1" dirty="0">
              <a:solidFill>
                <a:srgbClr val="00CC33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00CC33"/>
                </a:solidFill>
              </a:rPr>
              <a:t>9:50 – 10:05 Break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0066FF"/>
                </a:solidFill>
              </a:rPr>
              <a:t>10:10 – 11:05 M3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0066FF"/>
                </a:solidFill>
              </a:rPr>
              <a:t>11:05 – 12:00 M4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endParaRPr lang="fr-FR" b="1" dirty="0">
              <a:solidFill>
                <a:srgbClr val="FF6600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endParaRPr lang="fr-FR" sz="1600" b="1" dirty="0">
              <a:solidFill>
                <a:srgbClr val="FF6600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FF6600"/>
                </a:solidFill>
              </a:rPr>
              <a:t>12:00 – 13:25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FF6600"/>
                </a:solidFill>
              </a:rPr>
              <a:t>Lunch break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endParaRPr lang="fr-FR" sz="2400" b="1" dirty="0">
              <a:solidFill>
                <a:srgbClr val="0066FF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0066FF"/>
                </a:solidFill>
              </a:rPr>
              <a:t>13:30 – 14:25 S1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0066FF"/>
                </a:solidFill>
              </a:rPr>
              <a:t>14:25 – 15:20 S2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00CC33"/>
                </a:solidFill>
              </a:rPr>
              <a:t>15:20 – 15:35 Break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0066FF"/>
                </a:solidFill>
              </a:rPr>
              <a:t>15:40 – 16:35 S3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b="1" dirty="0">
                <a:solidFill>
                  <a:srgbClr val="0066FF"/>
                </a:solidFill>
              </a:rPr>
              <a:t>16:35 – 17:30 S4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endParaRPr lang="fr-FR" sz="2400" b="1" dirty="0">
              <a:solidFill>
                <a:srgbClr val="0066FF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endParaRPr lang="fr-FR" sz="2400" dirty="0">
              <a:solidFill>
                <a:srgbClr val="0066FF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r>
              <a:rPr lang="fr-FR" sz="2400" dirty="0">
                <a:solidFill>
                  <a:srgbClr val="0066FF"/>
                </a:solidFill>
              </a:rPr>
              <a:t>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</a:pPr>
            <a:endParaRPr lang="fr-FR" sz="2400" dirty="0">
              <a:solidFill>
                <a:srgbClr val="0066FF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6840264" y="5740399"/>
            <a:ext cx="2879725" cy="55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2400" b="1" dirty="0">
                <a:solidFill>
                  <a:srgbClr val="9900FF"/>
                </a:solidFill>
              </a:rPr>
              <a:t>End of courses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6551847" y="6138478"/>
            <a:ext cx="3456557" cy="127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2400" b="1" dirty="0" err="1">
                <a:solidFill>
                  <a:srgbClr val="9900FF"/>
                </a:solidFill>
              </a:rPr>
              <a:t>Detention</a:t>
            </a:r>
            <a:r>
              <a:rPr lang="fr-FR" sz="2400" b="1" dirty="0">
                <a:solidFill>
                  <a:srgbClr val="9900FF"/>
                </a:solidFill>
              </a:rPr>
              <a:t>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2400" b="1" dirty="0">
                <a:solidFill>
                  <a:srgbClr val="9900FF"/>
                </a:solidFill>
              </a:rPr>
              <a:t>or help for </a:t>
            </a:r>
            <a:r>
              <a:rPr lang="fr-FR" sz="2400" b="1" dirty="0" err="1">
                <a:solidFill>
                  <a:srgbClr val="9900FF"/>
                </a:solidFill>
              </a:rPr>
              <a:t>homework</a:t>
            </a:r>
            <a:endParaRPr lang="fr-FR" sz="2400" b="1" dirty="0">
              <a:solidFill>
                <a:srgbClr val="9900FF"/>
              </a:solidFill>
            </a:endParaRPr>
          </a:p>
        </p:txBody>
      </p:sp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7" y="1143460"/>
            <a:ext cx="1426688" cy="1426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936625" y="7199313"/>
            <a:ext cx="9144000" cy="144462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647700" y="7199313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446CB58-12F3-0E42-92D9-A80CA0C0E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50" y="218732"/>
            <a:ext cx="4448692" cy="6165177"/>
          </a:xfrm>
          <a:prstGeom prst="rect">
            <a:avLst/>
          </a:prstGeom>
        </p:spPr>
      </p:pic>
      <p:pic>
        <p:nvPicPr>
          <p:cNvPr id="1025" name="Picture 1" descr="page1image36925920">
            <a:extLst>
              <a:ext uri="{FF2B5EF4-FFF2-40B4-BE49-F238E27FC236}">
                <a16:creationId xmlns:a16="http://schemas.microsoft.com/office/drawing/2014/main" id="{72338777-D8FB-5A48-8C89-38E8A001E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81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0" y="107950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fr-FR" sz="2800" b="1" dirty="0" err="1">
                <a:solidFill>
                  <a:srgbClr val="0066FF"/>
                </a:solidFill>
              </a:rPr>
              <a:t>School</a:t>
            </a:r>
            <a:r>
              <a:rPr lang="fr-FR" sz="2800" b="1" dirty="0">
                <a:solidFill>
                  <a:srgbClr val="0066FF"/>
                </a:solidFill>
              </a:rPr>
              <a:t> staff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endParaRPr lang="fr-FR" sz="2800" b="1" dirty="0">
              <a:solidFill>
                <a:srgbClr val="0066FF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808288" y="576263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576263"/>
            <a:ext cx="2735263" cy="144462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07950" y="1043087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87338" y="863600"/>
            <a:ext cx="9864725" cy="768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1 </a:t>
            </a:r>
            <a:r>
              <a:rPr lang="fr-FR" sz="2800" b="1" dirty="0" err="1">
                <a:solidFill>
                  <a:srgbClr val="0066FF"/>
                </a:solidFill>
              </a:rPr>
              <a:t>head</a:t>
            </a:r>
            <a:r>
              <a:rPr lang="fr-FR" sz="2800" b="1" dirty="0">
                <a:solidFill>
                  <a:srgbClr val="0066FF"/>
                </a:solidFill>
              </a:rPr>
              <a:t>-</a:t>
            </a:r>
            <a:r>
              <a:rPr lang="fr-FR" sz="2800" b="1" dirty="0" err="1">
                <a:solidFill>
                  <a:srgbClr val="0066FF"/>
                </a:solidFill>
              </a:rPr>
              <a:t>teacher</a:t>
            </a:r>
            <a:r>
              <a:rPr lang="fr-FR" sz="2800" b="1" dirty="0">
                <a:solidFill>
                  <a:srgbClr val="0066FF"/>
                </a:solidFill>
              </a:rPr>
              <a:t>,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1</a:t>
            </a:r>
            <a:r>
              <a:rPr lang="fr-FR" sz="2800" dirty="0">
                <a:solidFill>
                  <a:srgbClr val="0066FF"/>
                </a:solidFill>
              </a:rPr>
              <a:t> </a:t>
            </a:r>
            <a:r>
              <a:rPr lang="fr-FR" sz="2800" dirty="0" err="1">
                <a:solidFill>
                  <a:srgbClr val="0066FF"/>
                </a:solidFill>
              </a:rPr>
              <a:t>deputy</a:t>
            </a:r>
            <a:r>
              <a:rPr lang="fr-FR" sz="2800" dirty="0">
                <a:solidFill>
                  <a:srgbClr val="0066FF"/>
                </a:solidFill>
              </a:rPr>
              <a:t>-</a:t>
            </a:r>
            <a:r>
              <a:rPr lang="fr-FR" sz="2800" dirty="0" err="1">
                <a:solidFill>
                  <a:srgbClr val="0066FF"/>
                </a:solidFill>
              </a:rPr>
              <a:t>head</a:t>
            </a:r>
            <a:r>
              <a:rPr lang="fr-FR" sz="2800" dirty="0">
                <a:solidFill>
                  <a:srgbClr val="0066FF"/>
                </a:solidFill>
              </a:rPr>
              <a:t>, </a:t>
            </a:r>
            <a:r>
              <a:rPr lang="fr-FR" sz="2800" b="1" dirty="0">
                <a:solidFill>
                  <a:srgbClr val="0066FF"/>
                </a:solidFill>
              </a:rPr>
              <a:t>2</a:t>
            </a:r>
            <a:r>
              <a:rPr lang="fr-FR" sz="2800" dirty="0">
                <a:solidFill>
                  <a:srgbClr val="0066FF"/>
                </a:solidFill>
              </a:rPr>
              <a:t> </a:t>
            </a:r>
            <a:r>
              <a:rPr lang="fr-FR" sz="2800" dirty="0" err="1">
                <a:solidFill>
                  <a:srgbClr val="0066FF"/>
                </a:solidFill>
              </a:rPr>
              <a:t>secretaries</a:t>
            </a:r>
            <a:r>
              <a:rPr lang="fr-FR" sz="2800" dirty="0">
                <a:solidFill>
                  <a:srgbClr val="0066FF"/>
                </a:solidFill>
              </a:rPr>
              <a:t>.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fr-FR" sz="2800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800" b="1" dirty="0" err="1">
                <a:solidFill>
                  <a:srgbClr val="0066FF"/>
                </a:solidFill>
              </a:rPr>
              <a:t>Teaching</a:t>
            </a:r>
            <a:r>
              <a:rPr lang="fr-FR" sz="2800" b="1" dirty="0">
                <a:solidFill>
                  <a:srgbClr val="0066FF"/>
                </a:solidFill>
              </a:rPr>
              <a:t> staff: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600" b="1" dirty="0">
                <a:solidFill>
                  <a:srgbClr val="0066FF"/>
                </a:solidFill>
              </a:rPr>
              <a:t>50</a:t>
            </a:r>
            <a:r>
              <a:rPr lang="fr-FR" sz="2600" dirty="0">
                <a:solidFill>
                  <a:srgbClr val="0066FF"/>
                </a:solidFill>
              </a:rPr>
              <a:t> </a:t>
            </a:r>
            <a:r>
              <a:rPr lang="fr-FR" sz="2600" dirty="0" err="1">
                <a:solidFill>
                  <a:srgbClr val="0066FF"/>
                </a:solidFill>
              </a:rPr>
              <a:t>teachers</a:t>
            </a:r>
            <a:r>
              <a:rPr lang="fr-FR" sz="2600" dirty="0">
                <a:solidFill>
                  <a:srgbClr val="0066FF"/>
                </a:solidFill>
              </a:rPr>
              <a:t>, </a:t>
            </a:r>
            <a:r>
              <a:rPr lang="fr-FR" sz="2600" b="1" dirty="0">
                <a:solidFill>
                  <a:srgbClr val="0066FF"/>
                </a:solidFill>
              </a:rPr>
              <a:t>1</a:t>
            </a:r>
            <a:r>
              <a:rPr lang="fr-FR" sz="2600" dirty="0">
                <a:solidFill>
                  <a:srgbClr val="0066FF"/>
                </a:solidFill>
              </a:rPr>
              <a:t> </a:t>
            </a:r>
            <a:r>
              <a:rPr lang="fr-FR" sz="2600" dirty="0" err="1">
                <a:solidFill>
                  <a:srgbClr val="0066FF"/>
                </a:solidFill>
              </a:rPr>
              <a:t>library</a:t>
            </a:r>
            <a:r>
              <a:rPr lang="fr-FR" sz="2600" dirty="0">
                <a:solidFill>
                  <a:srgbClr val="0066FF"/>
                </a:solidFill>
              </a:rPr>
              <a:t> assistant,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600" b="1" dirty="0">
                <a:solidFill>
                  <a:srgbClr val="0066FF"/>
                </a:solidFill>
              </a:rPr>
              <a:t>5</a:t>
            </a:r>
            <a:r>
              <a:rPr lang="fr-FR" sz="2600" dirty="0">
                <a:solidFill>
                  <a:srgbClr val="0066FF"/>
                </a:solidFill>
              </a:rPr>
              <a:t> </a:t>
            </a:r>
            <a:r>
              <a:rPr lang="fr-FR" sz="2600" dirty="0" err="1">
                <a:solidFill>
                  <a:srgbClr val="0066FF"/>
                </a:solidFill>
              </a:rPr>
              <a:t>teaching</a:t>
            </a:r>
            <a:r>
              <a:rPr lang="fr-FR" sz="2600" dirty="0">
                <a:solidFill>
                  <a:srgbClr val="0066FF"/>
                </a:solidFill>
              </a:rPr>
              <a:t> assistants.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fr-FR" sz="2600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Pastoral Care: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600" b="1" dirty="0">
                <a:solidFill>
                  <a:srgbClr val="0066FF"/>
                </a:solidFill>
              </a:rPr>
              <a:t>2</a:t>
            </a:r>
            <a:r>
              <a:rPr lang="fr-FR" sz="2600" dirty="0">
                <a:solidFill>
                  <a:srgbClr val="0066FF"/>
                </a:solidFill>
              </a:rPr>
              <a:t> </a:t>
            </a:r>
            <a:r>
              <a:rPr lang="fr-FR" sz="2600" dirty="0" err="1">
                <a:solidFill>
                  <a:srgbClr val="0066FF"/>
                </a:solidFill>
              </a:rPr>
              <a:t>school</a:t>
            </a:r>
            <a:r>
              <a:rPr lang="fr-FR" sz="2600" dirty="0">
                <a:solidFill>
                  <a:srgbClr val="0066FF"/>
                </a:solidFill>
              </a:rPr>
              <a:t> life </a:t>
            </a:r>
            <a:r>
              <a:rPr lang="fr-FR" sz="2600" dirty="0" err="1">
                <a:solidFill>
                  <a:srgbClr val="0066FF"/>
                </a:solidFill>
              </a:rPr>
              <a:t>officers</a:t>
            </a:r>
            <a:r>
              <a:rPr lang="fr-FR" sz="2600" dirty="0">
                <a:solidFill>
                  <a:srgbClr val="0066FF"/>
                </a:solidFill>
              </a:rPr>
              <a:t>, </a:t>
            </a:r>
            <a:r>
              <a:rPr lang="fr-FR" sz="2600" b="1" dirty="0">
                <a:solidFill>
                  <a:srgbClr val="0066FF"/>
                </a:solidFill>
              </a:rPr>
              <a:t>9</a:t>
            </a:r>
            <a:r>
              <a:rPr lang="fr-FR" sz="2600" dirty="0">
                <a:solidFill>
                  <a:srgbClr val="0066FF"/>
                </a:solidFill>
              </a:rPr>
              <a:t> </a:t>
            </a:r>
            <a:r>
              <a:rPr lang="fr-FR" sz="2600" dirty="0" err="1">
                <a:solidFill>
                  <a:srgbClr val="0066FF"/>
                </a:solidFill>
              </a:rPr>
              <a:t>school</a:t>
            </a:r>
            <a:r>
              <a:rPr lang="fr-FR" sz="2600" dirty="0">
                <a:solidFill>
                  <a:srgbClr val="0066FF"/>
                </a:solidFill>
              </a:rPr>
              <a:t> </a:t>
            </a:r>
            <a:r>
              <a:rPr lang="fr-FR" sz="2600" dirty="0" err="1">
                <a:solidFill>
                  <a:srgbClr val="0066FF"/>
                </a:solidFill>
              </a:rPr>
              <a:t>attendants</a:t>
            </a:r>
            <a:r>
              <a:rPr lang="fr-FR" sz="2600" dirty="0">
                <a:solidFill>
                  <a:srgbClr val="0066FF"/>
                </a:solidFill>
              </a:rPr>
              <a:t>,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600" b="1" dirty="0">
                <a:solidFill>
                  <a:srgbClr val="0066FF"/>
                </a:solidFill>
              </a:rPr>
              <a:t>1</a:t>
            </a:r>
            <a:r>
              <a:rPr lang="fr-FR" sz="2600" dirty="0">
                <a:solidFill>
                  <a:srgbClr val="0066FF"/>
                </a:solidFill>
              </a:rPr>
              <a:t> </a:t>
            </a:r>
            <a:r>
              <a:rPr lang="fr-FR" sz="2600" dirty="0" err="1">
                <a:solidFill>
                  <a:srgbClr val="0066FF"/>
                </a:solidFill>
              </a:rPr>
              <a:t>prevention</a:t>
            </a:r>
            <a:r>
              <a:rPr lang="fr-FR" sz="2600" dirty="0">
                <a:solidFill>
                  <a:srgbClr val="0066FF"/>
                </a:solidFill>
              </a:rPr>
              <a:t> and </a:t>
            </a:r>
            <a:r>
              <a:rPr lang="fr-FR" sz="2600" dirty="0" err="1">
                <a:solidFill>
                  <a:srgbClr val="0066FF"/>
                </a:solidFill>
              </a:rPr>
              <a:t>security</a:t>
            </a:r>
            <a:r>
              <a:rPr lang="fr-FR" sz="2600" dirty="0">
                <a:solidFill>
                  <a:srgbClr val="0066FF"/>
                </a:solidFill>
              </a:rPr>
              <a:t> assistant.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fr-FR" sz="2600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600" b="1" dirty="0">
                <a:solidFill>
                  <a:srgbClr val="0066FF"/>
                </a:solidFill>
              </a:rPr>
              <a:t>								Guidance: 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600" b="1" dirty="0">
                <a:solidFill>
                  <a:srgbClr val="0066FF"/>
                </a:solidFill>
              </a:rPr>
              <a:t>								1</a:t>
            </a:r>
            <a:r>
              <a:rPr lang="fr-FR" sz="2600" dirty="0">
                <a:solidFill>
                  <a:srgbClr val="0066FF"/>
                </a:solidFill>
              </a:rPr>
              <a:t> guidance </a:t>
            </a:r>
            <a:r>
              <a:rPr lang="fr-FR" sz="2600" dirty="0" err="1">
                <a:solidFill>
                  <a:srgbClr val="0066FF"/>
                </a:solidFill>
              </a:rPr>
              <a:t>counselor</a:t>
            </a:r>
            <a:r>
              <a:rPr lang="fr-FR" sz="2600" dirty="0">
                <a:solidFill>
                  <a:srgbClr val="0066FF"/>
                </a:solidFill>
              </a:rPr>
              <a:t> and </a:t>
            </a:r>
            <a:r>
              <a:rPr lang="fr-FR" sz="2600" dirty="0" err="1">
                <a:solidFill>
                  <a:srgbClr val="0066FF"/>
                </a:solidFill>
              </a:rPr>
              <a:t>psychologist</a:t>
            </a:r>
            <a:r>
              <a:rPr lang="fr-FR" sz="2600" dirty="0">
                <a:solidFill>
                  <a:srgbClr val="0066FF"/>
                </a:solidFill>
              </a:rPr>
              <a:t>.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fr-FR" sz="2600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600" b="1" dirty="0">
                <a:solidFill>
                  <a:srgbClr val="0066FF"/>
                </a:solidFill>
              </a:rPr>
              <a:t>								</a:t>
            </a:r>
            <a:r>
              <a:rPr lang="fr-FR" sz="2600" b="1" dirty="0" err="1">
                <a:solidFill>
                  <a:srgbClr val="0066FF"/>
                </a:solidFill>
              </a:rPr>
              <a:t>Health</a:t>
            </a:r>
            <a:r>
              <a:rPr lang="fr-FR" sz="2600" b="1" dirty="0">
                <a:solidFill>
                  <a:srgbClr val="0066FF"/>
                </a:solidFill>
              </a:rPr>
              <a:t> and Social Service: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600" b="1" dirty="0">
                <a:solidFill>
                  <a:srgbClr val="0066FF"/>
                </a:solidFill>
              </a:rPr>
              <a:t>								1</a:t>
            </a:r>
            <a:r>
              <a:rPr lang="fr-FR" sz="2600" dirty="0">
                <a:solidFill>
                  <a:srgbClr val="0066FF"/>
                </a:solidFill>
              </a:rPr>
              <a:t> </a:t>
            </a:r>
            <a:r>
              <a:rPr lang="fr-FR" sz="2600" dirty="0" err="1">
                <a:solidFill>
                  <a:srgbClr val="0066FF"/>
                </a:solidFill>
              </a:rPr>
              <a:t>school</a:t>
            </a:r>
            <a:r>
              <a:rPr lang="fr-FR" sz="2600" dirty="0">
                <a:solidFill>
                  <a:srgbClr val="0066FF"/>
                </a:solidFill>
              </a:rPr>
              <a:t> nurse, </a:t>
            </a:r>
            <a:r>
              <a:rPr lang="fr-FR" sz="2600" b="1" dirty="0">
                <a:solidFill>
                  <a:srgbClr val="0066FF"/>
                </a:solidFill>
              </a:rPr>
              <a:t>1</a:t>
            </a:r>
            <a:r>
              <a:rPr lang="fr-FR" sz="2600" dirty="0">
                <a:solidFill>
                  <a:srgbClr val="0066FF"/>
                </a:solidFill>
              </a:rPr>
              <a:t> social </a:t>
            </a:r>
            <a:r>
              <a:rPr lang="fr-FR" sz="2600" dirty="0" err="1">
                <a:solidFill>
                  <a:srgbClr val="0066FF"/>
                </a:solidFill>
              </a:rPr>
              <a:t>worker</a:t>
            </a:r>
            <a:r>
              <a:rPr lang="fr-FR" sz="2600" dirty="0">
                <a:solidFill>
                  <a:srgbClr val="0066FF"/>
                </a:solidFill>
              </a:rPr>
              <a:t>.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fr-FR" sz="2800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800" dirty="0">
                <a:solidFill>
                  <a:srgbClr val="0066FF"/>
                </a:solidFill>
              </a:rPr>
              <a:t> 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fr-FR" sz="2800" dirty="0">
              <a:solidFill>
                <a:srgbClr val="0066FF"/>
              </a:solidFill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07950" y="2195215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07950" y="3779837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3708400" y="5291559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3708400" y="6372125"/>
            <a:ext cx="144463" cy="144463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024" y="252414"/>
            <a:ext cx="4894764" cy="3671439"/>
          </a:xfrm>
          <a:prstGeom prst="rect">
            <a:avLst/>
          </a:prstGeom>
          <a:noFill/>
          <a:ln w="72000">
            <a:solidFill>
              <a:srgbClr val="3465A4"/>
            </a:solidFill>
            <a:round/>
            <a:headEnd/>
            <a:tailEnd/>
          </a:ln>
        </p:spPr>
      </p:pic>
      <p:pic>
        <p:nvPicPr>
          <p:cNvPr id="820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" y="5075981"/>
            <a:ext cx="3067050" cy="2300288"/>
          </a:xfrm>
          <a:prstGeom prst="rect">
            <a:avLst/>
          </a:prstGeom>
          <a:noFill/>
          <a:ln w="72000">
            <a:solidFill>
              <a:srgbClr val="3465A4"/>
            </a:solidFill>
            <a:round/>
            <a:headEnd/>
            <a:tailEnd/>
          </a:ln>
        </p:spPr>
      </p:pic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3024088" y="1115541"/>
            <a:ext cx="2016224" cy="72008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287338" y="4032250"/>
            <a:ext cx="71437" cy="1152525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107950"/>
            <a:ext cx="10080625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Science – French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168650" y="576263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576263"/>
            <a:ext cx="3095625" cy="144462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79388" y="1008063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84188" y="844550"/>
            <a:ext cx="7219950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fr-FR" sz="2800" dirty="0">
                <a:solidFill>
                  <a:srgbClr val="0066FF"/>
                </a:solidFill>
              </a:rPr>
              <a:t>5 </a:t>
            </a:r>
            <a:r>
              <a:rPr lang="fr-FR" sz="2800" dirty="0" err="1">
                <a:solidFill>
                  <a:srgbClr val="0066FF"/>
                </a:solidFill>
              </a:rPr>
              <a:t>specific</a:t>
            </a:r>
            <a:r>
              <a:rPr lang="fr-FR" sz="2800" dirty="0">
                <a:solidFill>
                  <a:srgbClr val="0066FF"/>
                </a:solidFill>
              </a:rPr>
              <a:t> </a:t>
            </a:r>
            <a:r>
              <a:rPr lang="fr-FR" sz="2800" dirty="0" err="1">
                <a:solidFill>
                  <a:srgbClr val="0066FF"/>
                </a:solidFill>
              </a:rPr>
              <a:t>classrooms</a:t>
            </a:r>
            <a:r>
              <a:rPr lang="fr-FR" sz="2800" dirty="0">
                <a:solidFill>
                  <a:srgbClr val="0066FF"/>
                </a:solidFill>
              </a:rPr>
              <a:t> for Science</a:t>
            </a:r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1368425"/>
            <a:ext cx="3138487" cy="2354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6696075" y="1044575"/>
            <a:ext cx="144463" cy="144463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1331913"/>
            <a:ext cx="3203575" cy="2403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165100" y="3887788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287338" y="3743325"/>
            <a:ext cx="3548062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sz="2800">
                <a:solidFill>
                  <a:srgbClr val="0066FF"/>
                </a:solidFill>
              </a:rPr>
              <a:t>Le CDI</a:t>
            </a:r>
          </a:p>
        </p:txBody>
      </p:sp>
      <p:pic>
        <p:nvPicPr>
          <p:cNvPr id="410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3900" y="1331913"/>
            <a:ext cx="3216275" cy="241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1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7225" y="3887788"/>
            <a:ext cx="3840163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11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6413" y="3887788"/>
            <a:ext cx="3840162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12" name="Rectangle 15"/>
          <p:cNvSpPr>
            <a:spLocks noChangeArrowheads="1"/>
          </p:cNvSpPr>
          <p:nvPr/>
        </p:nvSpPr>
        <p:spPr bwMode="auto">
          <a:xfrm>
            <a:off x="6983413" y="7056438"/>
            <a:ext cx="3095625" cy="144462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13" name="Rectangle 16"/>
          <p:cNvSpPr>
            <a:spLocks noChangeArrowheads="1"/>
          </p:cNvSpPr>
          <p:nvPr/>
        </p:nvSpPr>
        <p:spPr bwMode="auto">
          <a:xfrm>
            <a:off x="6696075" y="7056438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14" name="Rectangle 17"/>
          <p:cNvSpPr>
            <a:spLocks noChangeArrowheads="1"/>
          </p:cNvSpPr>
          <p:nvPr/>
        </p:nvSpPr>
        <p:spPr bwMode="auto">
          <a:xfrm rot="5400000">
            <a:off x="-1450974" y="5786437"/>
            <a:ext cx="3363912" cy="144463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107950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fr-FR" sz="2800" b="1" dirty="0" err="1">
                <a:solidFill>
                  <a:srgbClr val="0066FF"/>
                </a:solidFill>
              </a:rPr>
              <a:t>Languages</a:t>
            </a:r>
            <a:r>
              <a:rPr lang="fr-FR" sz="2800" b="1" dirty="0">
                <a:solidFill>
                  <a:srgbClr val="0066FF"/>
                </a:solidFill>
              </a:rPr>
              <a:t> – Arts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endParaRPr lang="fr-FR" sz="2800" b="1" dirty="0">
              <a:solidFill>
                <a:srgbClr val="0066FF"/>
              </a:solidFill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79388" y="900113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484188" y="736600"/>
            <a:ext cx="945197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3 </a:t>
            </a:r>
            <a:r>
              <a:rPr lang="fr-FR" sz="2800" b="1" dirty="0" err="1">
                <a:solidFill>
                  <a:srgbClr val="0066FF"/>
                </a:solidFill>
              </a:rPr>
              <a:t>foreign</a:t>
            </a:r>
            <a:r>
              <a:rPr lang="fr-FR" sz="2800" b="1" dirty="0">
                <a:solidFill>
                  <a:srgbClr val="0066FF"/>
                </a:solidFill>
              </a:rPr>
              <a:t> </a:t>
            </a:r>
            <a:r>
              <a:rPr lang="fr-FR" sz="2800" b="1" dirty="0" err="1">
                <a:solidFill>
                  <a:srgbClr val="0066FF"/>
                </a:solidFill>
              </a:rPr>
              <a:t>languages</a:t>
            </a:r>
            <a:r>
              <a:rPr lang="fr-FR" sz="2800" dirty="0">
                <a:solidFill>
                  <a:srgbClr val="0066FF"/>
                </a:solidFill>
              </a:rPr>
              <a:t> 								&amp;        </a:t>
            </a:r>
            <a:r>
              <a:rPr lang="fr-FR" sz="2800" b="1" dirty="0">
                <a:solidFill>
                  <a:srgbClr val="0066FF"/>
                </a:solidFill>
              </a:rPr>
              <a:t>Latin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5472113" y="3744913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5667375" y="3581400"/>
            <a:ext cx="3548063" cy="52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Music Education</a:t>
            </a: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215900" y="3887788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447675" y="3724275"/>
            <a:ext cx="4087813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2800" dirty="0" err="1">
                <a:solidFill>
                  <a:srgbClr val="0066FF"/>
                </a:solidFill>
              </a:rPr>
              <a:t>Classroom</a:t>
            </a:r>
            <a:r>
              <a:rPr lang="fr-FR" sz="2800" dirty="0">
                <a:solidFill>
                  <a:srgbClr val="0066FF"/>
                </a:solidFill>
              </a:rPr>
              <a:t> for </a:t>
            </a:r>
            <a:r>
              <a:rPr lang="fr-FR" sz="2800" b="1" dirty="0">
                <a:solidFill>
                  <a:srgbClr val="0066FF"/>
                </a:solidFill>
              </a:rPr>
              <a:t>Art</a:t>
            </a:r>
          </a:p>
        </p:txBody>
      </p:sp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3" cstate="print"/>
          <a:srcRect t="26364" b="28583"/>
          <a:stretch>
            <a:fillRect/>
          </a:stretch>
        </p:blipFill>
        <p:spPr bwMode="auto">
          <a:xfrm>
            <a:off x="4248150" y="1187450"/>
            <a:ext cx="10795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150" y="1979613"/>
            <a:ext cx="10795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150" y="2771775"/>
            <a:ext cx="10795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1187450"/>
            <a:ext cx="3360737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5380038" y="1203325"/>
            <a:ext cx="2036762" cy="2179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English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</a:tabLst>
            </a:pPr>
            <a:endParaRPr lang="fr-FR" sz="2800" b="1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sz="2800" b="1" dirty="0" err="1">
                <a:solidFill>
                  <a:srgbClr val="0066FF"/>
                </a:solidFill>
              </a:rPr>
              <a:t>Spanish</a:t>
            </a:r>
            <a:endParaRPr lang="fr-FR" sz="2800" b="1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</a:tabLst>
            </a:pPr>
            <a:endParaRPr lang="fr-FR" sz="2800" b="1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</a:tabLst>
            </a:pPr>
            <a:r>
              <a:rPr lang="fr-FR" sz="2800" b="1" dirty="0" err="1">
                <a:solidFill>
                  <a:srgbClr val="0066FF"/>
                </a:solidFill>
              </a:rPr>
              <a:t>German</a:t>
            </a:r>
            <a:endParaRPr lang="fr-FR" sz="2800" b="1" dirty="0">
              <a:solidFill>
                <a:srgbClr val="0066FF"/>
              </a:solidFill>
            </a:endParaRPr>
          </a:p>
        </p:txBody>
      </p:sp>
      <p:pic>
        <p:nvPicPr>
          <p:cNvPr id="5136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1295400"/>
            <a:ext cx="2433637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7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8" y="4233863"/>
            <a:ext cx="3811587" cy="285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38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2113" y="4032250"/>
            <a:ext cx="3959225" cy="297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5543550" y="7272338"/>
            <a:ext cx="4535488" cy="144462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40" name="Rectangle 19"/>
          <p:cNvSpPr>
            <a:spLocks noChangeArrowheads="1"/>
          </p:cNvSpPr>
          <p:nvPr/>
        </p:nvSpPr>
        <p:spPr bwMode="auto">
          <a:xfrm>
            <a:off x="5256213" y="7272338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679825" y="611485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611485"/>
            <a:ext cx="4535488" cy="144462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0" y="107950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UPE2A – Computer </a:t>
            </a:r>
            <a:r>
              <a:rPr lang="fr-FR" sz="2800" b="1" dirty="0" err="1">
                <a:solidFill>
                  <a:srgbClr val="0066FF"/>
                </a:solidFill>
              </a:rPr>
              <a:t>rooms</a:t>
            </a:r>
            <a:endParaRPr lang="fr-FR" sz="2800" b="1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endParaRPr lang="fr-FR" sz="2800" b="1" dirty="0">
              <a:solidFill>
                <a:srgbClr val="0066FF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5976416" y="611485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472113" y="917575"/>
            <a:ext cx="4629150" cy="244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UPE2A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fr-FR" sz="2800" dirty="0">
                <a:solidFill>
                  <a:srgbClr val="0066FF"/>
                </a:solidFill>
              </a:rPr>
              <a:t>Unité Pédagogique pour 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fr-FR" sz="2800" dirty="0">
                <a:solidFill>
                  <a:srgbClr val="0066FF"/>
                </a:solidFill>
              </a:rPr>
              <a:t>Élèves Allophones Arrivants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fr-FR" sz="2800" dirty="0">
                <a:solidFill>
                  <a:srgbClr val="0066FF"/>
                </a:solidFill>
              </a:rPr>
              <a:t>= class for new allophone </a:t>
            </a:r>
            <a:r>
              <a:rPr lang="fr-FR" sz="2800" dirty="0" err="1">
                <a:solidFill>
                  <a:srgbClr val="0066FF"/>
                </a:solidFill>
              </a:rPr>
              <a:t>students</a:t>
            </a:r>
            <a:endParaRPr lang="fr-FR" sz="2800" dirty="0">
              <a:solidFill>
                <a:srgbClr val="0066FF"/>
              </a:solidFill>
            </a:endParaRPr>
          </a:p>
        </p:txBody>
      </p:sp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973138"/>
            <a:ext cx="4751387" cy="3563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3492500"/>
            <a:ext cx="4462463" cy="3348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431800" y="4859957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576263" y="4624388"/>
            <a:ext cx="446405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2 computer </a:t>
            </a:r>
            <a:r>
              <a:rPr lang="fr-FR" sz="2800" b="1" dirty="0" err="1">
                <a:solidFill>
                  <a:srgbClr val="0066FF"/>
                </a:solidFill>
              </a:rPr>
              <a:t>rooms</a:t>
            </a:r>
            <a:endParaRPr lang="fr-FR" sz="2800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2800" dirty="0" err="1">
                <a:solidFill>
                  <a:srgbClr val="0066FF"/>
                </a:solidFill>
              </a:rPr>
              <a:t>Capacity</a:t>
            </a:r>
            <a:r>
              <a:rPr lang="fr-FR" sz="2800" dirty="0">
                <a:solidFill>
                  <a:srgbClr val="0066FF"/>
                </a:solidFill>
              </a:rPr>
              <a:t>: 24 </a:t>
            </a:r>
            <a:r>
              <a:rPr lang="fr-FR" sz="2800" dirty="0" err="1">
                <a:solidFill>
                  <a:srgbClr val="0066FF"/>
                </a:solidFill>
              </a:rPr>
              <a:t>students</a:t>
            </a:r>
            <a:endParaRPr lang="fr-FR" sz="2800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2800" dirty="0">
                <a:solidFill>
                  <a:srgbClr val="0066FF"/>
                </a:solidFill>
              </a:rPr>
              <a:t>For </a:t>
            </a:r>
            <a:r>
              <a:rPr lang="fr-FR" sz="2800" dirty="0" err="1">
                <a:solidFill>
                  <a:srgbClr val="0066FF"/>
                </a:solidFill>
              </a:rPr>
              <a:t>each</a:t>
            </a:r>
            <a:r>
              <a:rPr lang="fr-FR" sz="2800" dirty="0">
                <a:solidFill>
                  <a:srgbClr val="0066FF"/>
                </a:solidFill>
              </a:rPr>
              <a:t> room</a:t>
            </a:r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4176713" y="7127875"/>
            <a:ext cx="5903912" cy="144463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3887788" y="7127875"/>
            <a:ext cx="144462" cy="144463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611485"/>
            <a:ext cx="5903912" cy="144463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328344" y="1115541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0" y="107950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fr-FR" sz="2800" b="1" dirty="0" err="1">
                <a:solidFill>
                  <a:srgbClr val="0066FF"/>
                </a:solidFill>
              </a:rPr>
              <a:t>School</a:t>
            </a:r>
            <a:r>
              <a:rPr lang="fr-FR" sz="2800" b="1" dirty="0">
                <a:solidFill>
                  <a:srgbClr val="0066FF"/>
                </a:solidFill>
              </a:rPr>
              <a:t> </a:t>
            </a:r>
            <a:r>
              <a:rPr lang="fr-FR" sz="2800" b="1" dirty="0" err="1">
                <a:solidFill>
                  <a:srgbClr val="0066FF"/>
                </a:solidFill>
              </a:rPr>
              <a:t>catering</a:t>
            </a:r>
            <a:endParaRPr lang="fr-FR" sz="2800" b="1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endParaRPr lang="fr-FR" sz="2800" b="1" dirty="0">
              <a:solidFill>
                <a:srgbClr val="0066FF"/>
              </a:solidFill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168104" y="576263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 flipV="1">
            <a:off x="0" y="611485"/>
            <a:ext cx="3096096" cy="108794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43322" y="1115094"/>
            <a:ext cx="144462" cy="144463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87338" y="863600"/>
            <a:ext cx="9431337" cy="244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fr-FR" sz="2800" dirty="0" err="1">
                <a:solidFill>
                  <a:srgbClr val="0066FF"/>
                </a:solidFill>
              </a:rPr>
              <a:t>Capacity</a:t>
            </a:r>
            <a:r>
              <a:rPr lang="fr-FR" sz="2800" dirty="0">
                <a:solidFill>
                  <a:srgbClr val="0066FF"/>
                </a:solidFill>
              </a:rPr>
              <a:t>: 200 </a:t>
            </a:r>
            <a:r>
              <a:rPr lang="fr-FR" sz="2800" dirty="0" err="1">
                <a:solidFill>
                  <a:srgbClr val="0066FF"/>
                </a:solidFill>
              </a:rPr>
              <a:t>students</a:t>
            </a:r>
            <a:r>
              <a:rPr lang="fr-FR" sz="2800" dirty="0">
                <a:solidFill>
                  <a:srgbClr val="0066FF"/>
                </a:solidFill>
              </a:rPr>
              <a:t> – </a:t>
            </a:r>
            <a:r>
              <a:rPr lang="fr-FR" sz="2800" dirty="0" err="1">
                <a:solidFill>
                  <a:srgbClr val="0066FF"/>
                </a:solidFill>
              </a:rPr>
              <a:t>healthy</a:t>
            </a:r>
            <a:r>
              <a:rPr lang="fr-FR" sz="2800" dirty="0">
                <a:solidFill>
                  <a:srgbClr val="0066FF"/>
                </a:solidFill>
              </a:rPr>
              <a:t> </a:t>
            </a:r>
            <a:r>
              <a:rPr lang="fr-FR" sz="2800" dirty="0" err="1">
                <a:solidFill>
                  <a:srgbClr val="0066FF"/>
                </a:solidFill>
              </a:rPr>
              <a:t>meals</a:t>
            </a:r>
            <a:endParaRPr lang="fr-FR" sz="2800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fr-FR" sz="2800" dirty="0">
              <a:solidFill>
                <a:srgbClr val="0066FF"/>
              </a:solidFill>
            </a:endParaRP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1404938"/>
            <a:ext cx="49434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0" y="3048000"/>
            <a:ext cx="4529138" cy="339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3538" y="1728788"/>
            <a:ext cx="4276725" cy="62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8763" y="5283200"/>
            <a:ext cx="2143125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5400675" y="6911975"/>
            <a:ext cx="4679950" cy="144463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5148263" y="6911975"/>
            <a:ext cx="144462" cy="144463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0" y="107950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The </a:t>
            </a:r>
            <a:r>
              <a:rPr lang="fr-FR" sz="2800" b="1" dirty="0" err="1">
                <a:solidFill>
                  <a:srgbClr val="0066FF"/>
                </a:solidFill>
              </a:rPr>
              <a:t>aims</a:t>
            </a:r>
            <a:r>
              <a:rPr lang="fr-FR" sz="2800" b="1" dirty="0">
                <a:solidFill>
                  <a:srgbClr val="0066FF"/>
                </a:solidFill>
              </a:rPr>
              <a:t> of </a:t>
            </a:r>
            <a:r>
              <a:rPr lang="fr-FR" sz="2800" b="1" dirty="0" err="1">
                <a:solidFill>
                  <a:srgbClr val="0066FF"/>
                </a:solidFill>
              </a:rPr>
              <a:t>our</a:t>
            </a:r>
            <a:r>
              <a:rPr lang="fr-FR" sz="2800" b="1" dirty="0">
                <a:solidFill>
                  <a:srgbClr val="0066FF"/>
                </a:solidFill>
              </a:rPr>
              <a:t> </a:t>
            </a:r>
            <a:r>
              <a:rPr lang="fr-FR" sz="2800" b="1" dirty="0" err="1">
                <a:solidFill>
                  <a:srgbClr val="0066FF"/>
                </a:solidFill>
              </a:rPr>
              <a:t>school</a:t>
            </a:r>
            <a:endParaRPr lang="fr-FR" sz="2800" b="1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endParaRPr lang="fr-FR" sz="2800" b="1" dirty="0">
              <a:solidFill>
                <a:srgbClr val="0066FF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248150" y="576263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576263"/>
            <a:ext cx="4176713" cy="144462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03238" y="863600"/>
            <a:ext cx="9720262" cy="682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92" rIns="90000" bIns="45000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To transmit </a:t>
            </a:r>
            <a:r>
              <a:rPr lang="fr-FR" sz="2800" b="1" dirty="0" err="1">
                <a:solidFill>
                  <a:srgbClr val="0066FF"/>
                </a:solidFill>
              </a:rPr>
              <a:t>knowledges</a:t>
            </a:r>
            <a:r>
              <a:rPr lang="fr-FR" sz="2800" b="1" dirty="0">
                <a:solidFill>
                  <a:srgbClr val="0066FF"/>
                </a:solidFill>
              </a:rPr>
              <a:t> and </a:t>
            </a:r>
            <a:r>
              <a:rPr lang="fr-FR" sz="2800" b="1" dirty="0" err="1">
                <a:solidFill>
                  <a:srgbClr val="0066FF"/>
                </a:solidFill>
              </a:rPr>
              <a:t>skills</a:t>
            </a:r>
            <a:endParaRPr lang="fr-FR" sz="2800" b="1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fr-FR" sz="2800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To help </a:t>
            </a:r>
            <a:r>
              <a:rPr lang="fr-FR" sz="2800" b="1" dirty="0" err="1">
                <a:solidFill>
                  <a:srgbClr val="0066FF"/>
                </a:solidFill>
              </a:rPr>
              <a:t>students</a:t>
            </a:r>
            <a:r>
              <a:rPr lang="fr-FR" sz="2800" b="1" dirty="0">
                <a:solidFill>
                  <a:srgbClr val="0066FF"/>
                </a:solidFill>
              </a:rPr>
              <a:t> to </a:t>
            </a:r>
            <a:r>
              <a:rPr lang="fr-FR" sz="2800" b="1" dirty="0" err="1">
                <a:solidFill>
                  <a:srgbClr val="0066FF"/>
                </a:solidFill>
              </a:rPr>
              <a:t>define</a:t>
            </a:r>
            <a:r>
              <a:rPr lang="fr-FR" sz="2800" b="1" dirty="0">
                <a:solidFill>
                  <a:srgbClr val="0066FF"/>
                </a:solidFill>
              </a:rPr>
              <a:t> </a:t>
            </a:r>
            <a:r>
              <a:rPr lang="fr-FR" sz="2800" b="1" dirty="0" err="1">
                <a:solidFill>
                  <a:srgbClr val="0066FF"/>
                </a:solidFill>
              </a:rPr>
              <a:t>their</a:t>
            </a:r>
            <a:r>
              <a:rPr lang="fr-FR" sz="2800" b="1" dirty="0">
                <a:solidFill>
                  <a:srgbClr val="0066FF"/>
                </a:solidFill>
              </a:rPr>
              <a:t> guidance</a:t>
            </a: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fr-FR" sz="2800" dirty="0">
              <a:solidFill>
                <a:srgbClr val="0066FF"/>
              </a:solidFill>
            </a:endParaRPr>
          </a:p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fr-FR" sz="2800" b="1" dirty="0">
                <a:solidFill>
                  <a:srgbClr val="0066FF"/>
                </a:solidFill>
              </a:rPr>
              <a:t>To train future </a:t>
            </a:r>
            <a:r>
              <a:rPr lang="fr-FR" sz="2800" b="1" dirty="0" err="1">
                <a:solidFill>
                  <a:srgbClr val="0066FF"/>
                </a:solidFill>
              </a:rPr>
              <a:t>citizens</a:t>
            </a:r>
            <a:endParaRPr lang="fr-FR" sz="2800" b="1" dirty="0">
              <a:solidFill>
                <a:srgbClr val="0066FF"/>
              </a:solidFill>
            </a:endParaRP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038" y="5688013"/>
            <a:ext cx="2943225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4" cstate="print"/>
          <a:srcRect l="32323" r="30475"/>
          <a:stretch>
            <a:fillRect/>
          </a:stretch>
        </p:blipFill>
        <p:spPr bwMode="auto">
          <a:xfrm>
            <a:off x="6192440" y="2699717"/>
            <a:ext cx="2736081" cy="3841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287338" y="1079500"/>
            <a:ext cx="144462" cy="144463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287338" y="1835621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287338" y="2627709"/>
            <a:ext cx="144462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5903913" y="6983413"/>
            <a:ext cx="4176712" cy="144462"/>
          </a:xfrm>
          <a:prstGeom prst="rect">
            <a:avLst/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5616575" y="6983413"/>
            <a:ext cx="144463" cy="144462"/>
          </a:xfrm>
          <a:prstGeom prst="rect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328</Words>
  <Application>Microsoft Macintosh PowerPoint</Application>
  <PresentationFormat>Personnalisé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adjoint</dc:creator>
  <cp:lastModifiedBy>Benjamin Quignon</cp:lastModifiedBy>
  <cp:revision>56</cp:revision>
  <cp:lastPrinted>1601-01-01T00:00:00Z</cp:lastPrinted>
  <dcterms:created xsi:type="dcterms:W3CDTF">2017-08-31T05:00:58Z</dcterms:created>
  <dcterms:modified xsi:type="dcterms:W3CDTF">2022-06-17T10:54:39Z</dcterms:modified>
</cp:coreProperties>
</file>