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26a03e01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26a03e01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6ed49fdf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6ed49fd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b692162f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b692162f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fi"/>
              <a:t>Sandra:</a:t>
            </a:r>
            <a:endParaRPr/>
          </a:p>
          <a:p>
            <a:pPr indent="0" lvl="0" marL="0" rtl="0" algn="l">
              <a:spcBef>
                <a:spcPts val="0"/>
              </a:spcBef>
              <a:spcAft>
                <a:spcPts val="0"/>
              </a:spcAft>
              <a:buNone/>
            </a:pPr>
            <a:r>
              <a:t/>
            </a:r>
            <a:endParaRPr/>
          </a:p>
          <a:p>
            <a:pPr indent="0" lvl="0" marL="0" rtl="0" algn="l">
              <a:spcBef>
                <a:spcPts val="0"/>
              </a:spcBef>
              <a:spcAft>
                <a:spcPts val="0"/>
              </a:spcAft>
              <a:buNone/>
            </a:pPr>
            <a:r>
              <a:rPr lang="fi" u="sng"/>
              <a:t>some leaving reasons:</a:t>
            </a:r>
            <a:endParaRPr u="sng"/>
          </a:p>
          <a:p>
            <a:pPr indent="-298450" lvl="0" marL="457200" rtl="0" algn="l">
              <a:spcBef>
                <a:spcPts val="0"/>
              </a:spcBef>
              <a:spcAft>
                <a:spcPts val="0"/>
              </a:spcAft>
              <a:buSzPts val="1100"/>
              <a:buChar char="-"/>
            </a:pPr>
            <a:r>
              <a:rPr lang="fi"/>
              <a:t>…</a:t>
            </a:r>
            <a:r>
              <a:rPr lang="fi"/>
              <a:t>as said, </a:t>
            </a:r>
            <a:r>
              <a:rPr lang="fi">
                <a:solidFill>
                  <a:schemeClr val="dk1"/>
                </a:solidFill>
              </a:rPr>
              <a:t>most of the</a:t>
            </a:r>
            <a:r>
              <a:rPr lang="fi"/>
              <a:t> graduated students leave to study in a bigger city, where the universities and polytechnics are </a:t>
            </a:r>
            <a:endParaRPr/>
          </a:p>
          <a:p>
            <a:pPr indent="-298450" lvl="0" marL="457200" rtl="0" algn="l">
              <a:spcBef>
                <a:spcPts val="0"/>
              </a:spcBef>
              <a:spcAft>
                <a:spcPts val="0"/>
              </a:spcAft>
              <a:buSzPts val="1100"/>
              <a:buChar char="-"/>
            </a:pPr>
            <a:r>
              <a:rPr lang="fi"/>
              <a:t>and people in a working age may find a job they want, from out side of Sastamala.</a:t>
            </a:r>
            <a:endParaRPr/>
          </a:p>
          <a:p>
            <a:pPr indent="-298450" lvl="0" marL="457200" rtl="0" algn="l">
              <a:spcBef>
                <a:spcPts val="0"/>
              </a:spcBef>
              <a:spcAft>
                <a:spcPts val="0"/>
              </a:spcAft>
              <a:buSzPts val="1100"/>
              <a:buChar char="-"/>
            </a:pPr>
            <a:r>
              <a:rPr lang="fi"/>
              <a:t>Also the bigger cities’ other opportunities attract: more places to go </a:t>
            </a:r>
            <a:r>
              <a:rPr lang="fi">
                <a:solidFill>
                  <a:schemeClr val="dk1"/>
                </a:solidFill>
              </a:rPr>
              <a:t>or experience</a:t>
            </a:r>
            <a:r>
              <a:rPr lang="fi"/>
              <a:t>, for example, in a free time and perhaps there is also better public transport </a:t>
            </a:r>
            <a:endParaRPr/>
          </a:p>
          <a:p>
            <a:pPr indent="0" lvl="0" marL="0" rtl="0" algn="l">
              <a:spcBef>
                <a:spcPts val="0"/>
              </a:spcBef>
              <a:spcAft>
                <a:spcPts val="0"/>
              </a:spcAft>
              <a:buNone/>
            </a:pPr>
            <a:r>
              <a:t/>
            </a:r>
            <a:endParaRPr/>
          </a:p>
          <a:p>
            <a:pPr indent="0" lvl="0" marL="0" rtl="0" algn="l">
              <a:spcBef>
                <a:spcPts val="0"/>
              </a:spcBef>
              <a:spcAft>
                <a:spcPts val="0"/>
              </a:spcAft>
              <a:buNone/>
            </a:pPr>
            <a:r>
              <a:rPr lang="fi" u="sng"/>
              <a:t>some</a:t>
            </a:r>
            <a:r>
              <a:rPr lang="fi" u="sng"/>
              <a:t> consequences</a:t>
            </a:r>
            <a:endParaRPr u="sng"/>
          </a:p>
          <a:p>
            <a:pPr indent="-304800" lvl="0" marL="457200" rtl="0" algn="l">
              <a:lnSpc>
                <a:spcPct val="115000"/>
              </a:lnSpc>
              <a:spcBef>
                <a:spcPts val="0"/>
              </a:spcBef>
              <a:spcAft>
                <a:spcPts val="0"/>
              </a:spcAft>
              <a:buClr>
                <a:schemeClr val="dk1"/>
              </a:buClr>
              <a:buSzPts val="1200"/>
              <a:buFont typeface="Nunito"/>
              <a:buChar char="-"/>
            </a:pPr>
            <a:r>
              <a:rPr lang="fi" sz="1200">
                <a:solidFill>
                  <a:schemeClr val="dk1"/>
                </a:solidFill>
                <a:latin typeface="Nunito"/>
                <a:ea typeface="Nunito"/>
                <a:cs typeface="Nunito"/>
                <a:sym typeface="Nunito"/>
              </a:rPr>
              <a:t>age distribution changes → relatively increasing number of pensioners and too little number of people of working age → that leads to increasing need of welfare services</a:t>
            </a:r>
            <a:endParaRPr sz="700"/>
          </a:p>
          <a:p>
            <a:pPr indent="-298450" lvl="0" marL="457200" rtl="0" algn="l">
              <a:spcBef>
                <a:spcPts val="0"/>
              </a:spcBef>
              <a:spcAft>
                <a:spcPts val="0"/>
              </a:spcAft>
              <a:buSzPts val="1100"/>
              <a:buChar char="-"/>
            </a:pPr>
            <a:r>
              <a:rPr lang="fi"/>
              <a:t>(</a:t>
            </a:r>
            <a:r>
              <a:rPr lang="fi"/>
              <a:t>maaseudulla asuvien määrän väheneminen,) urbanisation can be one reason of leaving to bigger cities. (people move from countryside) </a:t>
            </a:r>
            <a:endParaRPr/>
          </a:p>
          <a:p>
            <a:pPr indent="-298450" lvl="0" marL="457200" rtl="0" algn="l">
              <a:spcBef>
                <a:spcPts val="0"/>
              </a:spcBef>
              <a:spcAft>
                <a:spcPts val="0"/>
              </a:spcAft>
              <a:buSzPts val="1100"/>
              <a:buChar char="-"/>
            </a:pPr>
            <a:r>
              <a:rPr lang="fi"/>
              <a:t>for that, the local taxes would perhaps go higher </a:t>
            </a:r>
            <a:r>
              <a:rPr lang="fi">
                <a:solidFill>
                  <a:schemeClr val="dk1"/>
                </a:solidFill>
              </a:rPr>
              <a:t>in the future,</a:t>
            </a:r>
            <a:r>
              <a:rPr lang="fi"/>
              <a:t> to afford the welfare services </a:t>
            </a:r>
            <a:endParaRPr/>
          </a:p>
          <a:p>
            <a:pPr indent="-298450" lvl="0" marL="457200" rtl="0" algn="l">
              <a:spcBef>
                <a:spcPts val="0"/>
              </a:spcBef>
              <a:spcAft>
                <a:spcPts val="0"/>
              </a:spcAft>
              <a:buSzPts val="1100"/>
              <a:buChar char="-"/>
            </a:pPr>
            <a:r>
              <a:rPr lang="fi"/>
              <a:t>and when there is less families with children, there isn’t need for that many schools which leads to closing schools, but closing more schools can make the Sastamala’s pull power even weaker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lnSpc>
                <a:spcPct val="115000"/>
              </a:lnSpc>
              <a:spcBef>
                <a:spcPts val="0"/>
              </a:spcBef>
              <a:spcAft>
                <a:spcPts val="0"/>
              </a:spcAft>
              <a:buClr>
                <a:schemeClr val="dk1"/>
              </a:buClr>
              <a:buSzPts val="1100"/>
              <a:buFont typeface="Arial"/>
              <a:buNone/>
            </a:pPr>
            <a:r>
              <a:rPr lang="fi">
                <a:solidFill>
                  <a:schemeClr val="dk1"/>
                </a:solidFill>
                <a:latin typeface="Open Sans"/>
                <a:ea typeface="Open Sans"/>
                <a:cs typeface="Open Sans"/>
                <a:sym typeface="Open Sans"/>
              </a:rPr>
              <a:t>(young people moving away after finishing school, services declining due to lack of tax payers etc. etc.)</a:t>
            </a:r>
            <a:endParaRPr>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Char char="-"/>
            </a:pPr>
            <a:r>
              <a:rPr lang="fi">
                <a:solidFill>
                  <a:schemeClr val="dk1"/>
                </a:solidFill>
              </a:rPr>
              <a:t>Sastamala is relatively small town, with about 24 000 inhabitants         (2020)</a:t>
            </a:r>
            <a:endParaRPr>
              <a:solidFill>
                <a:schemeClr val="dk1"/>
              </a:solidFill>
            </a:endParaRPr>
          </a:p>
          <a:p>
            <a:pPr indent="-298450" lvl="0" marL="457200" rtl="0" algn="l">
              <a:spcBef>
                <a:spcPts val="0"/>
              </a:spcBef>
              <a:spcAft>
                <a:spcPts val="0"/>
              </a:spcAft>
              <a:buClr>
                <a:schemeClr val="dk1"/>
              </a:buClr>
              <a:buSzPts val="1100"/>
              <a:buChar char="-"/>
            </a:pPr>
            <a:r>
              <a:rPr lang="fi">
                <a:solidFill>
                  <a:schemeClr val="dk1"/>
                </a:solidFill>
              </a:rPr>
              <a:t>It is predicted that Sastamala’s population will decrease with approximately 10,8 per cent between 2018–2040.</a:t>
            </a:r>
            <a:endParaRPr>
              <a:solidFill>
                <a:schemeClr val="dk1"/>
              </a:solidFill>
            </a:endParaRPr>
          </a:p>
          <a:p>
            <a:pPr indent="-298450" lvl="0" marL="457200" rtl="0" algn="l">
              <a:spcBef>
                <a:spcPts val="0"/>
              </a:spcBef>
              <a:spcAft>
                <a:spcPts val="0"/>
              </a:spcAft>
              <a:buClr>
                <a:schemeClr val="dk1"/>
              </a:buClr>
              <a:buSzPts val="1100"/>
              <a:buChar char="-"/>
            </a:pPr>
            <a:r>
              <a:rPr lang="fi">
                <a:solidFill>
                  <a:schemeClr val="dk1"/>
                </a:solidFill>
              </a:rPr>
              <a:t>(Eniten alle 24 vuotiaiden väheneminen)</a:t>
            </a:r>
            <a:endParaRPr>
              <a:solidFill>
                <a:schemeClr val="dk1"/>
              </a:solidFill>
            </a:endParaRPr>
          </a:p>
          <a:p>
            <a:pPr indent="-298450" lvl="0" marL="457200" rtl="0" algn="l">
              <a:spcBef>
                <a:spcPts val="0"/>
              </a:spcBef>
              <a:spcAft>
                <a:spcPts val="0"/>
              </a:spcAft>
              <a:buClr>
                <a:schemeClr val="dk1"/>
              </a:buClr>
              <a:buSzPts val="1100"/>
              <a:buChar char="-"/>
            </a:pPr>
            <a:r>
              <a:rPr lang="fi">
                <a:solidFill>
                  <a:schemeClr val="dk1"/>
                </a:solidFill>
              </a:rPr>
              <a:t>it is also predicted that there is relatively increasing number of pensioners, (I tell some possible consequences in a minute, but first…)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7494858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7494858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202122"/>
              </a:solidFill>
              <a:highlight>
                <a:srgbClr val="FFFFFF"/>
              </a:highlight>
            </a:endParaRPr>
          </a:p>
          <a:p>
            <a:pPr indent="0" lvl="0" marL="0" rtl="0" algn="l">
              <a:spcBef>
                <a:spcPts val="0"/>
              </a:spcBef>
              <a:spcAft>
                <a:spcPts val="0"/>
              </a:spcAft>
              <a:buClr>
                <a:schemeClr val="dk1"/>
              </a:buClr>
              <a:buSzPts val="1100"/>
              <a:buFont typeface="Arial"/>
              <a:buNone/>
            </a:pPr>
            <a:r>
              <a:rPr lang="fi">
                <a:solidFill>
                  <a:schemeClr val="dk1"/>
                </a:solidFill>
              </a:rPr>
              <a:t>-Services are disappearing from Sastamala and that is why people are going elsewhere to get them. If there were better support for entrepreneurs in Sastamala, there could be more services and  workplace’s. The support could be, for example, financial or material. In addition, it would also increase migration profits because people are interested in various services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fi">
                <a:solidFill>
                  <a:schemeClr val="dk1"/>
                </a:solidFill>
              </a:rPr>
              <a:t>-As has been said, people do not stay in Sastamala because they leave most to work or study. However, many apply for the city of Tampere near Sastamala. If public transport routes were improved, people would be able to live in Sastamala and work better in Tampere. In addition, also more and more students could go to university from Sastamala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fi">
                <a:solidFill>
                  <a:schemeClr val="dk1"/>
                </a:solidFill>
              </a:rPr>
              <a:t>-The area of ​​Sastamala is really wide. In many respects, the side areas in Sastamala receive less attention and cannot be developed either. Therefore, people don’t move in those areas, and the rest people prefer to leave from there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b692162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b692162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7f21e89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7f21e89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We were interviewed two person due to the city of Sastamala. First we interviwed in Tapio Rautava who is administrative manager in Sastamala. Second we interviewed Jarkko Malmberg who is (Kaupunginjohtaja????) in Sastamala ci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6b82e91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6b82e91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vuosiluvut pixabayhin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sastamala.fi/sastamala/liitetiedostot/editori_materiaali//35720.pdf?name=Sastamalan_vaestoennuste_vuosille_2018-2040" TargetMode="External"/><Relationship Id="rId4" Type="http://schemas.openxmlformats.org/officeDocument/2006/relationships/hyperlink" Target="https://pixabay.com/fi/photos/s%c3%a4%c3%a4st%c3%a4%c3%a4-s%c3%a4%c3%a4st%c3%b6possu-raha-kolikot-3402476/" TargetMode="External"/><Relationship Id="rId10" Type="http://schemas.openxmlformats.org/officeDocument/2006/relationships/hyperlink" Target="https://pixabay.com/fi/illustrations/rahoittaa-kirjanpidon-s%c3%a4%c3%a4st%c3%b6j%c3%a4-2837085/" TargetMode="External"/><Relationship Id="rId9" Type="http://schemas.openxmlformats.org/officeDocument/2006/relationships/hyperlink" Target="https://pixabay.com/fi/photos/jalankulkijoita-ihmiset-kiireinen-400811/" TargetMode="External"/><Relationship Id="rId5" Type="http://schemas.openxmlformats.org/officeDocument/2006/relationships/hyperlink" Target="https://pixabay.com/fi/illustrations/horisonttiin-kaupunki-vaihteet-831048/" TargetMode="External"/><Relationship Id="rId6" Type="http://schemas.openxmlformats.org/officeDocument/2006/relationships/hyperlink" Target="https://pixabay.com/fi/photos/miniatyyri-miniatyyri-kaupunki-3589682/" TargetMode="External"/><Relationship Id="rId7" Type="http://schemas.openxmlformats.org/officeDocument/2006/relationships/hyperlink" Target="https://pixabay.com/fi/vectors/autoja-tie-katu-kuljetus-5970663/" TargetMode="External"/><Relationship Id="rId8" Type="http://schemas.openxmlformats.org/officeDocument/2006/relationships/hyperlink" Target="https://pixabay.com/fi/vectors/magneetti-horse-shoe-pylv%c3%a4%c3%a4t-31277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6079050" y="358600"/>
            <a:ext cx="2588700" cy="33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700">
              <a:solidFill>
                <a:srgbClr val="000000"/>
              </a:solidFill>
            </a:endParaRPr>
          </a:p>
        </p:txBody>
      </p:sp>
      <p:sp>
        <p:nvSpPr>
          <p:cNvPr id="55" name="Google Shape;55;p13"/>
          <p:cNvSpPr txBox="1"/>
          <p:nvPr>
            <p:ph idx="1" type="subTitle"/>
          </p:nvPr>
        </p:nvSpPr>
        <p:spPr>
          <a:xfrm>
            <a:off x="5655300" y="4475875"/>
            <a:ext cx="3436200" cy="498300"/>
          </a:xfrm>
          <a:prstGeom prst="rect">
            <a:avLst/>
          </a:prstGeom>
        </p:spPr>
        <p:txBody>
          <a:bodyPr anchorCtr="0" anchor="t" bIns="91425" lIns="91425" spcFirstLastPara="1" rIns="91425" wrap="square" tIns="91425">
            <a:noAutofit/>
          </a:bodyPr>
          <a:lstStyle/>
          <a:p>
            <a:pPr indent="0" lvl="0" marL="457200" rtl="0" algn="ctr">
              <a:lnSpc>
                <a:spcPct val="95000"/>
              </a:lnSpc>
              <a:spcBef>
                <a:spcPts val="0"/>
              </a:spcBef>
              <a:spcAft>
                <a:spcPts val="0"/>
              </a:spcAft>
              <a:buSzPts val="935"/>
              <a:buNone/>
            </a:pPr>
            <a:r>
              <a:rPr i="1" lang="fi" sz="1640">
                <a:solidFill>
                  <a:srgbClr val="434343"/>
                </a:solidFill>
              </a:rPr>
              <a:t>By </a:t>
            </a:r>
            <a:r>
              <a:rPr i="1" lang="fi" sz="1640">
                <a:solidFill>
                  <a:srgbClr val="434343"/>
                </a:solidFill>
              </a:rPr>
              <a:t>Milla, Aino, Sandra, Emma, Veeti and Alexander</a:t>
            </a:r>
            <a:endParaRPr i="1" sz="1640">
              <a:solidFill>
                <a:srgbClr val="434343"/>
              </a:solidFill>
            </a:endParaRPr>
          </a:p>
        </p:txBody>
      </p:sp>
      <p:sp>
        <p:nvSpPr>
          <p:cNvPr id="56" name="Google Shape;56;p13"/>
          <p:cNvSpPr/>
          <p:nvPr/>
        </p:nvSpPr>
        <p:spPr>
          <a:xfrm rot="-451841">
            <a:off x="-938847" y="-869786"/>
            <a:ext cx="10584695" cy="243303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462645">
            <a:off x="231688" y="752082"/>
            <a:ext cx="7400283" cy="704197"/>
          </a:xfrm>
          <a:prstGeom prst="rect">
            <a:avLst/>
          </a:prstGeom>
        </p:spPr>
        <p:txBody>
          <a:bodyPr>
            <a:prstTxWarp prst="textPlain"/>
          </a:bodyPr>
          <a:lstStyle/>
          <a:p>
            <a:pPr lvl="0" algn="ctr"/>
            <a:r>
              <a:rPr b="0" i="0">
                <a:ln cap="flat" cmpd="sng" w="9525">
                  <a:solidFill>
                    <a:srgbClr val="FFD6F0"/>
                  </a:solidFill>
                  <a:prstDash val="solid"/>
                  <a:round/>
                  <a:headEnd len="sm" w="sm" type="none"/>
                  <a:tailEnd len="sm" w="sm" type="none"/>
                </a:ln>
                <a:solidFill>
                  <a:srgbClr val="000000"/>
                </a:solidFill>
                <a:latin typeface="Lato;900"/>
              </a:rPr>
              <a:t>Sastamala's lack of "pull power"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4"/>
          <p:cNvSpPr/>
          <p:nvPr/>
        </p:nvSpPr>
        <p:spPr>
          <a:xfrm>
            <a:off x="376125" y="554775"/>
            <a:ext cx="1880700" cy="385500"/>
          </a:xfrm>
          <a:prstGeom prst="rect">
            <a:avLst/>
          </a:prstGeom>
          <a:solidFill>
            <a:srgbClr val="FFE1F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4"/>
          <p:cNvPicPr preferRelativeResize="0"/>
          <p:nvPr/>
        </p:nvPicPr>
        <p:blipFill rotWithShape="1">
          <a:blip r:embed="rId3">
            <a:alphaModFix/>
          </a:blip>
          <a:srcRect b="0" l="25434" r="0" t="0"/>
          <a:stretch/>
        </p:blipFill>
        <p:spPr>
          <a:xfrm flipH="1">
            <a:off x="5006700" y="642850"/>
            <a:ext cx="4137300" cy="2375550"/>
          </a:xfrm>
          <a:prstGeom prst="rect">
            <a:avLst/>
          </a:prstGeom>
          <a:noFill/>
          <a:ln>
            <a:noFill/>
          </a:ln>
        </p:spPr>
      </p:pic>
      <p:sp>
        <p:nvSpPr>
          <p:cNvPr id="64" name="Google Shape;64;p14"/>
          <p:cNvSpPr/>
          <p:nvPr/>
        </p:nvSpPr>
        <p:spPr>
          <a:xfrm>
            <a:off x="244500" y="1199500"/>
            <a:ext cx="4137300" cy="3629700"/>
          </a:xfrm>
          <a:prstGeom prst="rect">
            <a:avLst/>
          </a:prstGeom>
          <a:solidFill>
            <a:srgbClr val="FFE1F4"/>
          </a:solidFill>
          <a:ln cap="flat" cmpd="sng" w="3810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The problem</a:t>
            </a:r>
            <a:endParaRPr/>
          </a:p>
        </p:txBody>
      </p:sp>
      <p:sp>
        <p:nvSpPr>
          <p:cNvPr id="66" name="Google Shape;66;p14"/>
          <p:cNvSpPr txBox="1"/>
          <p:nvPr>
            <p:ph idx="1" type="body"/>
          </p:nvPr>
        </p:nvSpPr>
        <p:spPr>
          <a:xfrm>
            <a:off x="367350" y="1306150"/>
            <a:ext cx="3891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fi" sz="1600">
                <a:solidFill>
                  <a:srgbClr val="000000"/>
                </a:solidFill>
                <a:latin typeface="Nunito"/>
                <a:ea typeface="Nunito"/>
                <a:cs typeface="Nunito"/>
                <a:sym typeface="Nunito"/>
              </a:rPr>
              <a:t>The problem in Sastamala is that young people move to another city to study and work, and do not return to Sastamala. In addition to this, a large part of the population in Sastamala are old people, so the town has to provide them with services through taxes. The problem is that young people do not return, Sastamala's taxation suffers and the city does not receive revenue in the same way as expenditure.</a:t>
            </a:r>
            <a:endParaRPr sz="2300">
              <a:solidFill>
                <a:srgbClr val="000000"/>
              </a:solidFill>
              <a:latin typeface="Nunito"/>
              <a:ea typeface="Nunito"/>
              <a:cs typeface="Nunito"/>
              <a:sym typeface="Nunito"/>
            </a:endParaRPr>
          </a:p>
        </p:txBody>
      </p:sp>
      <p:cxnSp>
        <p:nvCxnSpPr>
          <p:cNvPr id="67" name="Google Shape;67;p14"/>
          <p:cNvCxnSpPr/>
          <p:nvPr/>
        </p:nvCxnSpPr>
        <p:spPr>
          <a:xfrm>
            <a:off x="4357800" y="3334100"/>
            <a:ext cx="4786200" cy="37500"/>
          </a:xfrm>
          <a:prstGeom prst="straightConnector1">
            <a:avLst/>
          </a:prstGeom>
          <a:noFill/>
          <a:ln cap="flat" cmpd="sng" w="38100">
            <a:solidFill>
              <a:schemeClr val="dk2"/>
            </a:solidFill>
            <a:prstDash val="dot"/>
            <a:round/>
            <a:headEnd len="med" w="med" type="none"/>
            <a:tailEnd len="med" w="med" type="none"/>
          </a:ln>
        </p:spPr>
      </p:cxnSp>
      <p:cxnSp>
        <p:nvCxnSpPr>
          <p:cNvPr id="68" name="Google Shape;68;p14"/>
          <p:cNvCxnSpPr/>
          <p:nvPr/>
        </p:nvCxnSpPr>
        <p:spPr>
          <a:xfrm rot="10800000">
            <a:off x="3300400" y="61600"/>
            <a:ext cx="18900" cy="1137900"/>
          </a:xfrm>
          <a:prstGeom prst="straightConnector1">
            <a:avLst/>
          </a:prstGeom>
          <a:noFill/>
          <a:ln cap="flat" cmpd="sng" w="38100">
            <a:solidFill>
              <a:schemeClr val="dk2"/>
            </a:solidFill>
            <a:prstDash val="dot"/>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2901" y="0"/>
            <a:ext cx="9138197"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p:nvPr/>
        </p:nvSpPr>
        <p:spPr>
          <a:xfrm>
            <a:off x="311700" y="490525"/>
            <a:ext cx="1824300" cy="481800"/>
          </a:xfrm>
          <a:prstGeom prst="rect">
            <a:avLst/>
          </a:prstGeom>
          <a:solidFill>
            <a:srgbClr val="DBEE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ph type="title"/>
          </p:nvPr>
        </p:nvSpPr>
        <p:spPr>
          <a:xfrm>
            <a:off x="424550" y="44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Examples </a:t>
            </a:r>
            <a:r>
              <a:rPr lang="fi"/>
              <a:t>  </a:t>
            </a:r>
            <a:endParaRPr/>
          </a:p>
        </p:txBody>
      </p:sp>
      <p:sp>
        <p:nvSpPr>
          <p:cNvPr id="82" name="Google Shape;8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i" sz="1600">
                <a:solidFill>
                  <a:srgbClr val="000000"/>
                </a:solidFill>
                <a:latin typeface="Nunito"/>
                <a:ea typeface="Nunito"/>
                <a:cs typeface="Nunito"/>
                <a:sym typeface="Nunito"/>
              </a:rPr>
              <a:t>Some leaving reasons</a:t>
            </a:r>
            <a:r>
              <a:rPr lang="fi" sz="1600">
                <a:solidFill>
                  <a:srgbClr val="000000"/>
                </a:solidFill>
                <a:latin typeface="Nunito"/>
                <a:ea typeface="Nunito"/>
                <a:cs typeface="Nunito"/>
                <a:sym typeface="Nunito"/>
              </a:rPr>
              <a:t>:</a:t>
            </a:r>
            <a:endParaRPr sz="1600">
              <a:solidFill>
                <a:srgbClr val="000000"/>
              </a:solidFill>
              <a:latin typeface="Nunito"/>
              <a:ea typeface="Nunito"/>
              <a:cs typeface="Nunito"/>
              <a:sym typeface="Nunito"/>
            </a:endParaRPr>
          </a:p>
          <a:p>
            <a:pPr indent="-330200" lvl="0" marL="457200" rtl="0" algn="l">
              <a:spcBef>
                <a:spcPts val="1200"/>
              </a:spcBef>
              <a:spcAft>
                <a:spcPts val="0"/>
              </a:spcAft>
              <a:buClr>
                <a:srgbClr val="000000"/>
              </a:buClr>
              <a:buSzPts val="1600"/>
              <a:buFont typeface="Nunito"/>
              <a:buChar char="●"/>
            </a:pPr>
            <a:r>
              <a:rPr lang="fi" sz="1600">
                <a:solidFill>
                  <a:srgbClr val="000000"/>
                </a:solidFill>
                <a:latin typeface="Nunito"/>
                <a:ea typeface="Nunito"/>
                <a:cs typeface="Nunito"/>
                <a:sym typeface="Nunito"/>
              </a:rPr>
              <a:t>further studies</a:t>
            </a:r>
            <a:endParaRPr sz="1600">
              <a:solidFill>
                <a:srgbClr val="000000"/>
              </a:solidFill>
              <a:latin typeface="Nunito"/>
              <a:ea typeface="Nunito"/>
              <a:cs typeface="Nunito"/>
              <a:sym typeface="Nunito"/>
            </a:endParaRPr>
          </a:p>
          <a:p>
            <a:pPr indent="-330200" lvl="0" marL="457200" rtl="0" algn="l">
              <a:spcBef>
                <a:spcPts val="0"/>
              </a:spcBef>
              <a:spcAft>
                <a:spcPts val="0"/>
              </a:spcAft>
              <a:buClr>
                <a:srgbClr val="000000"/>
              </a:buClr>
              <a:buSzPts val="1600"/>
              <a:buFont typeface="Nunito"/>
              <a:buChar char="●"/>
            </a:pPr>
            <a:r>
              <a:rPr lang="fi" sz="1600">
                <a:solidFill>
                  <a:srgbClr val="000000"/>
                </a:solidFill>
                <a:latin typeface="Nunito"/>
                <a:ea typeface="Nunito"/>
                <a:cs typeface="Nunito"/>
                <a:sym typeface="Nunito"/>
              </a:rPr>
              <a:t>work</a:t>
            </a:r>
            <a:endParaRPr sz="1600">
              <a:solidFill>
                <a:srgbClr val="000000"/>
              </a:solidFill>
              <a:latin typeface="Nunito"/>
              <a:ea typeface="Nunito"/>
              <a:cs typeface="Nunito"/>
              <a:sym typeface="Nunito"/>
            </a:endParaRPr>
          </a:p>
          <a:p>
            <a:pPr indent="-330200" lvl="0" marL="457200" rtl="0" algn="l">
              <a:spcBef>
                <a:spcPts val="0"/>
              </a:spcBef>
              <a:spcAft>
                <a:spcPts val="0"/>
              </a:spcAft>
              <a:buClr>
                <a:srgbClr val="000000"/>
              </a:buClr>
              <a:buSzPts val="1600"/>
              <a:buFont typeface="Nunito"/>
              <a:buChar char="●"/>
            </a:pPr>
            <a:r>
              <a:rPr lang="fi" sz="1600">
                <a:solidFill>
                  <a:srgbClr val="000000"/>
                </a:solidFill>
                <a:latin typeface="Nunito"/>
                <a:ea typeface="Nunito"/>
                <a:cs typeface="Nunito"/>
                <a:sym typeface="Nunito"/>
              </a:rPr>
              <a:t>bigger cities’ other opportunities</a:t>
            </a:r>
            <a:endParaRPr sz="1600">
              <a:solidFill>
                <a:srgbClr val="000000"/>
              </a:solidFill>
              <a:latin typeface="Nunito"/>
              <a:ea typeface="Nunito"/>
              <a:cs typeface="Nunito"/>
              <a:sym typeface="Nunito"/>
            </a:endParaRPr>
          </a:p>
          <a:p>
            <a:pPr indent="0" lvl="0" marL="457200" rtl="0" algn="l">
              <a:spcBef>
                <a:spcPts val="1200"/>
              </a:spcBef>
              <a:spcAft>
                <a:spcPts val="1200"/>
              </a:spcAft>
              <a:buNone/>
            </a:pPr>
            <a:r>
              <a:t/>
            </a:r>
            <a:endParaRPr sz="1500">
              <a:solidFill>
                <a:srgbClr val="000000"/>
              </a:solidFill>
              <a:latin typeface="Nunito"/>
              <a:ea typeface="Nunito"/>
              <a:cs typeface="Nunito"/>
              <a:sym typeface="Nunito"/>
            </a:endParaRPr>
          </a:p>
        </p:txBody>
      </p:sp>
      <p:sp>
        <p:nvSpPr>
          <p:cNvPr id="83" name="Google Shape;83;p16"/>
          <p:cNvSpPr txBox="1"/>
          <p:nvPr>
            <p:ph idx="4294967295" type="body"/>
          </p:nvPr>
        </p:nvSpPr>
        <p:spPr>
          <a:xfrm>
            <a:off x="4832400" y="671725"/>
            <a:ext cx="3999900" cy="330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b="1" lang="fi" sz="1600">
                <a:solidFill>
                  <a:srgbClr val="000000"/>
                </a:solidFill>
                <a:latin typeface="Nunito"/>
                <a:ea typeface="Nunito"/>
                <a:cs typeface="Nunito"/>
                <a:sym typeface="Nunito"/>
              </a:rPr>
              <a:t>Some consequences</a:t>
            </a:r>
            <a:r>
              <a:rPr lang="fi" sz="1600">
                <a:solidFill>
                  <a:srgbClr val="000000"/>
                </a:solidFill>
                <a:latin typeface="Nunito"/>
                <a:ea typeface="Nunito"/>
                <a:cs typeface="Nunito"/>
                <a:sym typeface="Nunito"/>
              </a:rPr>
              <a:t>:</a:t>
            </a:r>
            <a:endParaRPr sz="1600">
              <a:solidFill>
                <a:srgbClr val="000000"/>
              </a:solidFill>
              <a:latin typeface="Nunito"/>
              <a:ea typeface="Nunito"/>
              <a:cs typeface="Nunito"/>
              <a:sym typeface="Nunito"/>
            </a:endParaRPr>
          </a:p>
          <a:p>
            <a:pPr indent="-317500" lvl="0" marL="457200" rtl="0" algn="l">
              <a:spcBef>
                <a:spcPts val="1200"/>
              </a:spcBef>
              <a:spcAft>
                <a:spcPts val="0"/>
              </a:spcAft>
              <a:buClr>
                <a:srgbClr val="000000"/>
              </a:buClr>
              <a:buSzPts val="1400"/>
              <a:buFont typeface="Nunito"/>
              <a:buChar char="●"/>
            </a:pPr>
            <a:r>
              <a:rPr lang="fi" sz="1400">
                <a:solidFill>
                  <a:srgbClr val="000000"/>
                </a:solidFill>
                <a:latin typeface="Nunito"/>
                <a:ea typeface="Nunito"/>
                <a:cs typeface="Nunito"/>
                <a:sym typeface="Nunito"/>
              </a:rPr>
              <a:t>age distribution changes → too little number of people of working age and big number of retirees</a:t>
            </a:r>
            <a:endParaRPr sz="1400">
              <a:solidFill>
                <a:srgbClr val="000000"/>
              </a:solidFill>
              <a:latin typeface="Nunito"/>
              <a:ea typeface="Nunito"/>
              <a:cs typeface="Nunito"/>
              <a:sym typeface="Nunito"/>
            </a:endParaRPr>
          </a:p>
          <a:p>
            <a:pPr indent="-247650" lvl="0" marL="457200" rtl="0" algn="l">
              <a:spcBef>
                <a:spcPts val="0"/>
              </a:spcBef>
              <a:spcAft>
                <a:spcPts val="0"/>
              </a:spcAft>
              <a:buClr>
                <a:schemeClr val="lt1"/>
              </a:buClr>
              <a:buSzPts val="300"/>
              <a:buFont typeface="Nunito"/>
              <a:buChar char="●"/>
            </a:pPr>
            <a:r>
              <a:t/>
            </a:r>
            <a:endParaRPr sz="300">
              <a:solidFill>
                <a:srgbClr val="000000"/>
              </a:solidFill>
              <a:latin typeface="Nunito"/>
              <a:ea typeface="Nunito"/>
              <a:cs typeface="Nunito"/>
              <a:sym typeface="Nunito"/>
            </a:endParaRPr>
          </a:p>
          <a:p>
            <a:pPr indent="-317500" lvl="0" marL="457200" rtl="0" algn="l">
              <a:spcBef>
                <a:spcPts val="0"/>
              </a:spcBef>
              <a:spcAft>
                <a:spcPts val="0"/>
              </a:spcAft>
              <a:buClr>
                <a:srgbClr val="000000"/>
              </a:buClr>
              <a:buSzPts val="1400"/>
              <a:buFont typeface="Nunito"/>
              <a:buChar char="●"/>
            </a:pPr>
            <a:r>
              <a:rPr lang="fi" sz="1400">
                <a:solidFill>
                  <a:srgbClr val="000000"/>
                </a:solidFill>
                <a:latin typeface="Nunito"/>
                <a:ea typeface="Nunito"/>
                <a:cs typeface="Nunito"/>
                <a:sym typeface="Nunito"/>
              </a:rPr>
              <a:t>increasing need for welfare services, municipality/town can’t provide that that effectively </a:t>
            </a:r>
            <a:endParaRPr sz="1400">
              <a:solidFill>
                <a:srgbClr val="000000"/>
              </a:solidFill>
              <a:latin typeface="Nunito"/>
              <a:ea typeface="Nunito"/>
              <a:cs typeface="Nunito"/>
              <a:sym typeface="Nunito"/>
            </a:endParaRPr>
          </a:p>
          <a:p>
            <a:pPr indent="-247650" lvl="0" marL="457200" rtl="0" algn="l">
              <a:spcBef>
                <a:spcPts val="0"/>
              </a:spcBef>
              <a:spcAft>
                <a:spcPts val="0"/>
              </a:spcAft>
              <a:buClr>
                <a:schemeClr val="lt1"/>
              </a:buClr>
              <a:buSzPts val="300"/>
              <a:buFont typeface="Nunito"/>
              <a:buChar char="●"/>
            </a:pPr>
            <a:r>
              <a:t/>
            </a:r>
            <a:endParaRPr sz="300">
              <a:solidFill>
                <a:srgbClr val="000000"/>
              </a:solidFill>
              <a:latin typeface="Nunito"/>
              <a:ea typeface="Nunito"/>
              <a:cs typeface="Nunito"/>
              <a:sym typeface="Nunito"/>
            </a:endParaRPr>
          </a:p>
          <a:p>
            <a:pPr indent="-317500" lvl="0" marL="457200" rtl="0" algn="l">
              <a:spcBef>
                <a:spcPts val="0"/>
              </a:spcBef>
              <a:spcAft>
                <a:spcPts val="0"/>
              </a:spcAft>
              <a:buClr>
                <a:srgbClr val="000000"/>
              </a:buClr>
              <a:buSzPts val="1400"/>
              <a:buFont typeface="Nunito"/>
              <a:buChar char="●"/>
            </a:pPr>
            <a:r>
              <a:rPr lang="fi" sz="1400">
                <a:solidFill>
                  <a:srgbClr val="000000"/>
                </a:solidFill>
                <a:latin typeface="Nunito"/>
                <a:ea typeface="Nunito"/>
                <a:cs typeface="Nunito"/>
                <a:sym typeface="Nunito"/>
              </a:rPr>
              <a:t>more taxes to pay</a:t>
            </a:r>
            <a:endParaRPr sz="1400">
              <a:solidFill>
                <a:srgbClr val="000000"/>
              </a:solidFill>
              <a:latin typeface="Nunito"/>
              <a:ea typeface="Nunito"/>
              <a:cs typeface="Nunito"/>
              <a:sym typeface="Nunito"/>
            </a:endParaRPr>
          </a:p>
          <a:p>
            <a:pPr indent="-254000" lvl="0" marL="457200" rtl="0" algn="l">
              <a:spcBef>
                <a:spcPts val="0"/>
              </a:spcBef>
              <a:spcAft>
                <a:spcPts val="0"/>
              </a:spcAft>
              <a:buClr>
                <a:schemeClr val="lt1"/>
              </a:buClr>
              <a:buSzPts val="400"/>
              <a:buFont typeface="Nunito"/>
              <a:buChar char="●"/>
            </a:pPr>
            <a:r>
              <a:t/>
            </a:r>
            <a:endParaRPr sz="400">
              <a:solidFill>
                <a:srgbClr val="000000"/>
              </a:solidFill>
              <a:latin typeface="Nunito"/>
              <a:ea typeface="Nunito"/>
              <a:cs typeface="Nunito"/>
              <a:sym typeface="Nunito"/>
            </a:endParaRPr>
          </a:p>
          <a:p>
            <a:pPr indent="-317500" lvl="0" marL="457200" rtl="0" algn="l">
              <a:spcBef>
                <a:spcPts val="0"/>
              </a:spcBef>
              <a:spcAft>
                <a:spcPts val="0"/>
              </a:spcAft>
              <a:buClr>
                <a:srgbClr val="000000"/>
              </a:buClr>
              <a:buSzPts val="1400"/>
              <a:buFont typeface="Nunito"/>
              <a:buChar char="●"/>
            </a:pPr>
            <a:r>
              <a:rPr lang="fi" sz="1400">
                <a:solidFill>
                  <a:srgbClr val="000000"/>
                </a:solidFill>
                <a:latin typeface="Nunito"/>
                <a:ea typeface="Nunito"/>
                <a:cs typeface="Nunito"/>
                <a:sym typeface="Nunito"/>
              </a:rPr>
              <a:t>less families with children,               schools being closed</a:t>
            </a:r>
            <a:endParaRPr sz="1400">
              <a:solidFill>
                <a:srgbClr val="000000"/>
              </a:solidFill>
              <a:latin typeface="Nunito"/>
              <a:ea typeface="Nunito"/>
              <a:cs typeface="Nunito"/>
              <a:sym typeface="Nunito"/>
            </a:endParaRPr>
          </a:p>
          <a:p>
            <a:pPr indent="0" lvl="0" marL="0" rtl="0" algn="l">
              <a:spcBef>
                <a:spcPts val="1200"/>
              </a:spcBef>
              <a:spcAft>
                <a:spcPts val="1200"/>
              </a:spcAft>
              <a:buNone/>
            </a:pPr>
            <a:r>
              <a:t/>
            </a:r>
            <a:endParaRPr/>
          </a:p>
        </p:txBody>
      </p:sp>
      <p:pic>
        <p:nvPicPr>
          <p:cNvPr id="84" name="Google Shape;84;p16"/>
          <p:cNvPicPr preferRelativeResize="0"/>
          <p:nvPr/>
        </p:nvPicPr>
        <p:blipFill>
          <a:blip r:embed="rId3">
            <a:alphaModFix/>
          </a:blip>
          <a:stretch>
            <a:fillRect/>
          </a:stretch>
        </p:blipFill>
        <p:spPr>
          <a:xfrm>
            <a:off x="4945250" y="3677025"/>
            <a:ext cx="2078875" cy="1381575"/>
          </a:xfrm>
          <a:prstGeom prst="rect">
            <a:avLst/>
          </a:prstGeom>
          <a:noFill/>
          <a:ln>
            <a:noFill/>
          </a:ln>
        </p:spPr>
      </p:pic>
      <p:pic>
        <p:nvPicPr>
          <p:cNvPr id="85" name="Google Shape;85;p16"/>
          <p:cNvPicPr preferRelativeResize="0"/>
          <p:nvPr/>
        </p:nvPicPr>
        <p:blipFill>
          <a:blip r:embed="rId4">
            <a:alphaModFix/>
          </a:blip>
          <a:stretch>
            <a:fillRect/>
          </a:stretch>
        </p:blipFill>
        <p:spPr>
          <a:xfrm>
            <a:off x="2893138" y="3126575"/>
            <a:ext cx="1885300" cy="1885300"/>
          </a:xfrm>
          <a:prstGeom prst="rect">
            <a:avLst/>
          </a:prstGeom>
          <a:noFill/>
          <a:ln>
            <a:noFill/>
          </a:ln>
        </p:spPr>
      </p:pic>
      <p:pic>
        <p:nvPicPr>
          <p:cNvPr id="86" name="Google Shape;86;p16"/>
          <p:cNvPicPr preferRelativeResize="0"/>
          <p:nvPr/>
        </p:nvPicPr>
        <p:blipFill rotWithShape="1">
          <a:blip r:embed="rId5">
            <a:alphaModFix/>
          </a:blip>
          <a:srcRect b="9796" l="2685" r="0" t="0"/>
          <a:stretch/>
        </p:blipFill>
        <p:spPr>
          <a:xfrm>
            <a:off x="51525" y="3078350"/>
            <a:ext cx="2787675" cy="188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p:nvPr/>
        </p:nvSpPr>
        <p:spPr>
          <a:xfrm>
            <a:off x="244475" y="1654950"/>
            <a:ext cx="4221900" cy="714300"/>
          </a:xfrm>
          <a:prstGeom prst="rect">
            <a:avLst/>
          </a:prstGeom>
          <a:solidFill>
            <a:srgbClr val="FFCF9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ph idx="1" type="body"/>
          </p:nvPr>
        </p:nvSpPr>
        <p:spPr>
          <a:xfrm>
            <a:off x="188050" y="1632725"/>
            <a:ext cx="4551000" cy="783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000000"/>
              </a:buClr>
              <a:buSzPts val="1600"/>
              <a:buChar char="●"/>
            </a:pPr>
            <a:r>
              <a:rPr lang="fi" sz="1600">
                <a:solidFill>
                  <a:srgbClr val="000000"/>
                </a:solidFill>
              </a:rPr>
              <a:t>Sastamala should be more independent and support entrepreneurship</a:t>
            </a:r>
            <a:endParaRPr>
              <a:solidFill>
                <a:schemeClr val="dk1"/>
              </a:solidFill>
            </a:endParaRPr>
          </a:p>
        </p:txBody>
      </p:sp>
      <p:sp>
        <p:nvSpPr>
          <p:cNvPr id="93" name="Google Shape;93;p17"/>
          <p:cNvSpPr/>
          <p:nvPr/>
        </p:nvSpPr>
        <p:spPr>
          <a:xfrm>
            <a:off x="695200" y="2665626"/>
            <a:ext cx="4090500" cy="695700"/>
          </a:xfrm>
          <a:prstGeom prst="rect">
            <a:avLst/>
          </a:prstGeom>
          <a:solidFill>
            <a:srgbClr val="FFCF9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txBox="1"/>
          <p:nvPr/>
        </p:nvSpPr>
        <p:spPr>
          <a:xfrm>
            <a:off x="690400" y="2647000"/>
            <a:ext cx="44439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Char char="●"/>
            </a:pPr>
            <a:r>
              <a:rPr lang="fi" sz="1600">
                <a:solidFill>
                  <a:schemeClr val="dk1"/>
                </a:solidFill>
              </a:rPr>
              <a:t>Transport links should be easier and wider to use for large centers</a:t>
            </a:r>
            <a:endParaRPr/>
          </a:p>
        </p:txBody>
      </p:sp>
      <p:sp>
        <p:nvSpPr>
          <p:cNvPr id="95" name="Google Shape;95;p17"/>
          <p:cNvSpPr/>
          <p:nvPr/>
        </p:nvSpPr>
        <p:spPr>
          <a:xfrm>
            <a:off x="18800" y="404325"/>
            <a:ext cx="6497700" cy="613500"/>
          </a:xfrm>
          <a:prstGeom prst="rect">
            <a:avLst/>
          </a:prstGeom>
          <a:solidFill>
            <a:srgbClr val="F6B26B"/>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282100" y="3686025"/>
            <a:ext cx="4184400" cy="695700"/>
          </a:xfrm>
          <a:prstGeom prst="rect">
            <a:avLst/>
          </a:prstGeom>
          <a:solidFill>
            <a:srgbClr val="FFCF9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fi" sz="2420"/>
              <a:t>So</a:t>
            </a:r>
            <a:r>
              <a:rPr lang="fi" sz="2420"/>
              <a:t>lutions to make people stay in Sastamala</a:t>
            </a:r>
            <a:endParaRPr sz="2420"/>
          </a:p>
        </p:txBody>
      </p:sp>
      <p:pic>
        <p:nvPicPr>
          <p:cNvPr id="98" name="Google Shape;98;p17"/>
          <p:cNvPicPr preferRelativeResize="0"/>
          <p:nvPr/>
        </p:nvPicPr>
        <p:blipFill>
          <a:blip r:embed="rId3">
            <a:alphaModFix/>
          </a:blip>
          <a:stretch>
            <a:fillRect/>
          </a:stretch>
        </p:blipFill>
        <p:spPr>
          <a:xfrm>
            <a:off x="5616239" y="2778975"/>
            <a:ext cx="3404112" cy="2251675"/>
          </a:xfrm>
          <a:prstGeom prst="rect">
            <a:avLst/>
          </a:prstGeom>
          <a:noFill/>
          <a:ln>
            <a:noFill/>
          </a:ln>
        </p:spPr>
      </p:pic>
      <p:pic>
        <p:nvPicPr>
          <p:cNvPr id="99" name="Google Shape;99;p17"/>
          <p:cNvPicPr preferRelativeResize="0"/>
          <p:nvPr/>
        </p:nvPicPr>
        <p:blipFill>
          <a:blip r:embed="rId4">
            <a:alphaModFix/>
          </a:blip>
          <a:stretch>
            <a:fillRect/>
          </a:stretch>
        </p:blipFill>
        <p:spPr>
          <a:xfrm rot="10134807">
            <a:off x="6344832" y="1102445"/>
            <a:ext cx="1412038" cy="1279658"/>
          </a:xfrm>
          <a:prstGeom prst="rect">
            <a:avLst/>
          </a:prstGeom>
          <a:noFill/>
          <a:ln>
            <a:noFill/>
          </a:ln>
        </p:spPr>
      </p:pic>
      <p:sp>
        <p:nvSpPr>
          <p:cNvPr id="100" name="Google Shape;100;p17"/>
          <p:cNvSpPr txBox="1"/>
          <p:nvPr/>
        </p:nvSpPr>
        <p:spPr>
          <a:xfrm>
            <a:off x="188050" y="3591975"/>
            <a:ext cx="494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1" name="Google Shape;101;p17"/>
          <p:cNvSpPr txBox="1"/>
          <p:nvPr/>
        </p:nvSpPr>
        <p:spPr>
          <a:xfrm>
            <a:off x="244475" y="3686000"/>
            <a:ext cx="40260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Char char="●"/>
            </a:pPr>
            <a:r>
              <a:rPr lang="fi" sz="1600">
                <a:solidFill>
                  <a:schemeClr val="dk1"/>
                </a:solidFill>
              </a:rPr>
              <a:t>The outskirts of Sastamala should also be supported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p:nvPr/>
        </p:nvSpPr>
        <p:spPr>
          <a:xfrm>
            <a:off x="-65825" y="329075"/>
            <a:ext cx="9280800" cy="686400"/>
          </a:xfrm>
          <a:prstGeom prst="rect">
            <a:avLst/>
          </a:prstGeom>
          <a:solidFill>
            <a:srgbClr val="CBFFAB"/>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txBox="1"/>
          <p:nvPr>
            <p:ph type="title"/>
          </p:nvPr>
        </p:nvSpPr>
        <p:spPr>
          <a:xfrm>
            <a:off x="291500" y="385925"/>
            <a:ext cx="85407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fi" sz="2000"/>
              <a:t>Interview (Tapio Rautava, administrative manager in Sastamala)</a:t>
            </a:r>
            <a:endParaRPr b="1" sz="2000"/>
          </a:p>
        </p:txBody>
      </p:sp>
      <p:sp>
        <p:nvSpPr>
          <p:cNvPr id="108" name="Google Shape;108;p18"/>
          <p:cNvSpPr txBox="1"/>
          <p:nvPr>
            <p:ph idx="1" type="body"/>
          </p:nvPr>
        </p:nvSpPr>
        <p:spPr>
          <a:xfrm>
            <a:off x="291500" y="1156575"/>
            <a:ext cx="8540700" cy="3610800"/>
          </a:xfrm>
          <a:prstGeom prst="rect">
            <a:avLst/>
          </a:prstGeom>
          <a:ln cap="flat" cmpd="sng" w="19050">
            <a:solidFill>
              <a:srgbClr val="000000"/>
            </a:solidFill>
            <a:prstDash val="dot"/>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fi">
                <a:solidFill>
                  <a:srgbClr val="000000"/>
                </a:solidFill>
                <a:highlight>
                  <a:srgbClr val="CBFFAB"/>
                </a:highlight>
              </a:rPr>
              <a:t>Q:</a:t>
            </a:r>
            <a:r>
              <a:rPr lang="fi">
                <a:solidFill>
                  <a:srgbClr val="000000"/>
                </a:solidFill>
              </a:rPr>
              <a:t> How do you get young people to come back after studying?</a:t>
            </a:r>
            <a:endParaRPr>
              <a:solidFill>
                <a:srgbClr val="000000"/>
              </a:solidFill>
            </a:endParaRPr>
          </a:p>
          <a:p>
            <a:pPr indent="0" lvl="0" marL="0" rtl="0" algn="l">
              <a:spcBef>
                <a:spcPts val="1200"/>
              </a:spcBef>
              <a:spcAft>
                <a:spcPts val="0"/>
              </a:spcAft>
              <a:buNone/>
            </a:pPr>
            <a:r>
              <a:rPr lang="fi">
                <a:solidFill>
                  <a:srgbClr val="000000"/>
                </a:solidFill>
              </a:rPr>
              <a:t>A: Job and services should be available in or close to the city</a:t>
            </a:r>
            <a:endParaRPr>
              <a:solidFill>
                <a:srgbClr val="000000"/>
              </a:solidFill>
            </a:endParaRPr>
          </a:p>
          <a:p>
            <a:pPr indent="0" lvl="0" marL="0" rtl="0" algn="l">
              <a:spcBef>
                <a:spcPts val="1200"/>
              </a:spcBef>
              <a:spcAft>
                <a:spcPts val="0"/>
              </a:spcAft>
              <a:buNone/>
            </a:pPr>
            <a:r>
              <a:rPr lang="fi">
                <a:solidFill>
                  <a:srgbClr val="000000"/>
                </a:solidFill>
                <a:highlight>
                  <a:srgbClr val="CBFFAB"/>
                </a:highlight>
              </a:rPr>
              <a:t>Q:</a:t>
            </a:r>
            <a:r>
              <a:rPr lang="fi">
                <a:solidFill>
                  <a:srgbClr val="000000"/>
                </a:solidFill>
              </a:rPr>
              <a:t> What would increase the pull power of Sastamala?</a:t>
            </a:r>
            <a:endParaRPr>
              <a:solidFill>
                <a:srgbClr val="000000"/>
              </a:solidFill>
            </a:endParaRPr>
          </a:p>
          <a:p>
            <a:pPr indent="0" lvl="0" marL="0" rtl="0" algn="l">
              <a:spcBef>
                <a:spcPts val="1200"/>
              </a:spcBef>
              <a:spcAft>
                <a:spcPts val="0"/>
              </a:spcAft>
              <a:buNone/>
            </a:pPr>
            <a:r>
              <a:rPr lang="fi">
                <a:solidFill>
                  <a:srgbClr val="000000"/>
                </a:solidFill>
              </a:rPr>
              <a:t>A: Good services, transportation and positivity in Sastamala</a:t>
            </a:r>
            <a:endParaRPr>
              <a:solidFill>
                <a:srgbClr val="000000"/>
              </a:solidFill>
            </a:endParaRPr>
          </a:p>
          <a:p>
            <a:pPr indent="0" lvl="0" marL="0" rtl="0" algn="l">
              <a:spcBef>
                <a:spcPts val="1200"/>
              </a:spcBef>
              <a:spcAft>
                <a:spcPts val="0"/>
              </a:spcAft>
              <a:buNone/>
            </a:pPr>
            <a:r>
              <a:rPr lang="fi">
                <a:solidFill>
                  <a:srgbClr val="000000"/>
                </a:solidFill>
                <a:highlight>
                  <a:srgbClr val="CBFFAB"/>
                </a:highlight>
              </a:rPr>
              <a:t>Q:</a:t>
            </a:r>
            <a:r>
              <a:rPr lang="fi">
                <a:solidFill>
                  <a:srgbClr val="000000"/>
                </a:solidFill>
              </a:rPr>
              <a:t> What is the yearly migration rate in Sastamala?</a:t>
            </a:r>
            <a:endParaRPr>
              <a:solidFill>
                <a:srgbClr val="000000"/>
              </a:solidFill>
            </a:endParaRPr>
          </a:p>
          <a:p>
            <a:pPr indent="0" lvl="0" marL="0" rtl="0" algn="l">
              <a:spcBef>
                <a:spcPts val="1200"/>
              </a:spcBef>
              <a:spcAft>
                <a:spcPts val="0"/>
              </a:spcAft>
              <a:buNone/>
            </a:pPr>
            <a:r>
              <a:rPr lang="fi">
                <a:solidFill>
                  <a:srgbClr val="000000"/>
                </a:solidFill>
              </a:rPr>
              <a:t>A: Unfortunately lately there has been more people moving out of Sastamala than in Sastamala, but last year it changed the other way around and we hope that it will stay like that.</a:t>
            </a:r>
            <a:endParaRPr>
              <a:solidFill>
                <a:srgbClr val="000000"/>
              </a:solidFill>
            </a:endParaRPr>
          </a:p>
          <a:p>
            <a:pPr indent="0" lvl="0" marL="0" rtl="0" algn="l">
              <a:spcBef>
                <a:spcPts val="1200"/>
              </a:spcBef>
              <a:spcAft>
                <a:spcPts val="0"/>
              </a:spcAft>
              <a:buNone/>
            </a:pPr>
            <a:r>
              <a:rPr lang="fi">
                <a:solidFill>
                  <a:srgbClr val="000000"/>
                </a:solidFill>
                <a:highlight>
                  <a:srgbClr val="CBFFAB"/>
                </a:highlight>
              </a:rPr>
              <a:t>Q:</a:t>
            </a:r>
            <a:r>
              <a:rPr lang="fi">
                <a:solidFill>
                  <a:srgbClr val="000000"/>
                </a:solidFill>
              </a:rPr>
              <a:t> Is the birth rate good in your opinion?</a:t>
            </a:r>
            <a:endParaRPr>
              <a:solidFill>
                <a:srgbClr val="000000"/>
              </a:solidFill>
            </a:endParaRPr>
          </a:p>
          <a:p>
            <a:pPr indent="0" lvl="0" marL="0" rtl="0" algn="l">
              <a:spcBef>
                <a:spcPts val="1200"/>
              </a:spcBef>
              <a:spcAft>
                <a:spcPts val="1200"/>
              </a:spcAft>
              <a:buNone/>
            </a:pPr>
            <a:r>
              <a:rPr lang="fi">
                <a:solidFill>
                  <a:srgbClr val="000000"/>
                </a:solidFill>
              </a:rPr>
              <a:t>A: It is definitely too low and should be higher so that for example schools will have kids to go.</a:t>
            </a:r>
            <a:endParaRPr>
              <a:solidFill>
                <a:srgbClr val="000000"/>
              </a:solidFill>
            </a:endParaRPr>
          </a:p>
        </p:txBody>
      </p:sp>
      <p:pic>
        <p:nvPicPr>
          <p:cNvPr id="109" name="Google Shape;109;p18"/>
          <p:cNvPicPr preferRelativeResize="0"/>
          <p:nvPr/>
        </p:nvPicPr>
        <p:blipFill>
          <a:blip r:embed="rId3">
            <a:alphaModFix/>
          </a:blip>
          <a:stretch>
            <a:fillRect/>
          </a:stretch>
        </p:blipFill>
        <p:spPr>
          <a:xfrm>
            <a:off x="6810775" y="891250"/>
            <a:ext cx="2108975" cy="2108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p:nvPr/>
        </p:nvSpPr>
        <p:spPr>
          <a:xfrm>
            <a:off x="0" y="381000"/>
            <a:ext cx="9144000" cy="642300"/>
          </a:xfrm>
          <a:prstGeom prst="rect">
            <a:avLst/>
          </a:prstGeom>
          <a:solidFill>
            <a:srgbClr val="DBEE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fi" sz="2320"/>
              <a:t>Interview (Jarkko Malmberg)</a:t>
            </a:r>
            <a:endParaRPr b="1" sz="2320"/>
          </a:p>
        </p:txBody>
      </p:sp>
      <p:sp>
        <p:nvSpPr>
          <p:cNvPr id="116" name="Google Shape;116;p19"/>
          <p:cNvSpPr txBox="1"/>
          <p:nvPr>
            <p:ph idx="1" type="body"/>
          </p:nvPr>
        </p:nvSpPr>
        <p:spPr>
          <a:xfrm>
            <a:off x="311700" y="1292175"/>
            <a:ext cx="8520600" cy="3546600"/>
          </a:xfrm>
          <a:prstGeom prst="rect">
            <a:avLst/>
          </a:prstGeom>
          <a:ln cap="flat" cmpd="sng" w="19050">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i" sz="1200">
                <a:solidFill>
                  <a:schemeClr val="dk1"/>
                </a:solidFill>
                <a:highlight>
                  <a:schemeClr val="lt1"/>
                </a:highlight>
              </a:rPr>
              <a:t>Q: </a:t>
            </a:r>
            <a:r>
              <a:rPr lang="fi" sz="1200">
                <a:solidFill>
                  <a:schemeClr val="dk1"/>
                </a:solidFill>
                <a:highlight>
                  <a:schemeClr val="lt1"/>
                </a:highlight>
              </a:rPr>
              <a:t>How do you get young people to come back after studying?</a:t>
            </a:r>
            <a:endParaRPr sz="1200">
              <a:solidFill>
                <a:schemeClr val="dk1"/>
              </a:solidFill>
              <a:highlight>
                <a:schemeClr val="lt1"/>
              </a:highlight>
            </a:endParaRPr>
          </a:p>
          <a:p>
            <a:pPr indent="0" lvl="0" marL="0" rtl="0" algn="l">
              <a:spcBef>
                <a:spcPts val="1200"/>
              </a:spcBef>
              <a:spcAft>
                <a:spcPts val="0"/>
              </a:spcAft>
              <a:buNone/>
            </a:pPr>
            <a:r>
              <a:rPr lang="fi" sz="1200">
                <a:solidFill>
                  <a:schemeClr val="dk1"/>
                </a:solidFill>
                <a:highlight>
                  <a:schemeClr val="lt1"/>
                </a:highlight>
              </a:rPr>
              <a:t>A: It is essential to find a job in Sastamala or its immediate vicinity.    Relocation in particular is considered just when starting a family. Sastamala offers a safe and diverse living environment.</a:t>
            </a:r>
            <a:endParaRPr sz="1200">
              <a:solidFill>
                <a:schemeClr val="dk1"/>
              </a:solidFill>
              <a:highlight>
                <a:schemeClr val="lt1"/>
              </a:highlight>
            </a:endParaRPr>
          </a:p>
          <a:p>
            <a:pPr indent="0" lvl="0" marL="0" rtl="0" algn="l">
              <a:spcBef>
                <a:spcPts val="1200"/>
              </a:spcBef>
              <a:spcAft>
                <a:spcPts val="0"/>
              </a:spcAft>
              <a:buNone/>
            </a:pPr>
            <a:r>
              <a:rPr lang="fi" sz="1200">
                <a:solidFill>
                  <a:schemeClr val="dk1"/>
                </a:solidFill>
                <a:highlight>
                  <a:schemeClr val="lt1"/>
                </a:highlight>
              </a:rPr>
              <a:t>Q: What would increase the pull power of Sastamala?</a:t>
            </a:r>
            <a:endParaRPr sz="1200">
              <a:solidFill>
                <a:schemeClr val="dk1"/>
              </a:solidFill>
              <a:highlight>
                <a:schemeClr val="lt1"/>
              </a:highlight>
            </a:endParaRPr>
          </a:p>
          <a:p>
            <a:pPr indent="0" lvl="0" marL="0" rtl="0" algn="l">
              <a:spcBef>
                <a:spcPts val="1200"/>
              </a:spcBef>
              <a:spcAft>
                <a:spcPts val="0"/>
              </a:spcAft>
              <a:buNone/>
            </a:pPr>
            <a:r>
              <a:rPr lang="fi" sz="1200">
                <a:solidFill>
                  <a:schemeClr val="dk1"/>
                </a:solidFill>
                <a:highlight>
                  <a:schemeClr val="lt1"/>
                </a:highlight>
              </a:rPr>
              <a:t>A:Good transport links are especially important for trains. Private services are also important. </a:t>
            </a:r>
            <a:r>
              <a:rPr lang="fi" sz="1200">
                <a:solidFill>
                  <a:srgbClr val="202124"/>
                </a:solidFill>
                <a:highlight>
                  <a:srgbClr val="F8F9FA"/>
                </a:highlight>
              </a:rPr>
              <a:t>Development and positivity is important in the municipality</a:t>
            </a:r>
            <a:endParaRPr sz="1200">
              <a:solidFill>
                <a:srgbClr val="202124"/>
              </a:solidFill>
              <a:highlight>
                <a:srgbClr val="F8F9FA"/>
              </a:highlight>
            </a:endParaRPr>
          </a:p>
          <a:p>
            <a:pPr indent="0" lvl="0" marL="0" rtl="0" algn="l">
              <a:spcBef>
                <a:spcPts val="1200"/>
              </a:spcBef>
              <a:spcAft>
                <a:spcPts val="0"/>
              </a:spcAft>
              <a:buNone/>
            </a:pPr>
            <a:r>
              <a:rPr lang="fi" sz="1200">
                <a:solidFill>
                  <a:schemeClr val="dk1"/>
                </a:solidFill>
                <a:highlight>
                  <a:schemeClr val="lt1"/>
                </a:highlight>
              </a:rPr>
              <a:t>Q: What is the yearly migration rate in Sastamala?</a:t>
            </a:r>
            <a:endParaRPr sz="1200">
              <a:solidFill>
                <a:schemeClr val="dk1"/>
              </a:solidFill>
              <a:highlight>
                <a:schemeClr val="lt1"/>
              </a:highlight>
            </a:endParaRPr>
          </a:p>
          <a:p>
            <a:pPr indent="0" lvl="0" marL="0" rtl="0" algn="l">
              <a:spcBef>
                <a:spcPts val="1200"/>
              </a:spcBef>
              <a:spcAft>
                <a:spcPts val="0"/>
              </a:spcAft>
              <a:buNone/>
            </a:pPr>
            <a:r>
              <a:rPr lang="fi" sz="1200">
                <a:solidFill>
                  <a:srgbClr val="202124"/>
                </a:solidFill>
                <a:highlight>
                  <a:srgbClr val="F8F9FA"/>
                </a:highlight>
              </a:rPr>
              <a:t>A: Migration has turned positive, but before that migration was unprofitable for a long time</a:t>
            </a:r>
            <a:endParaRPr sz="1200">
              <a:solidFill>
                <a:schemeClr val="dk1"/>
              </a:solidFill>
              <a:highlight>
                <a:schemeClr val="lt1"/>
              </a:highlight>
            </a:endParaRPr>
          </a:p>
          <a:p>
            <a:pPr indent="0" lvl="0" marL="0" rtl="0" algn="l">
              <a:spcBef>
                <a:spcPts val="1200"/>
              </a:spcBef>
              <a:spcAft>
                <a:spcPts val="0"/>
              </a:spcAft>
              <a:buNone/>
            </a:pPr>
            <a:r>
              <a:rPr lang="fi" sz="1200">
                <a:solidFill>
                  <a:schemeClr val="dk1"/>
                </a:solidFill>
                <a:highlight>
                  <a:schemeClr val="lt1"/>
                </a:highlight>
              </a:rPr>
              <a:t>Q: Is the birth rate good in your opinion?</a:t>
            </a:r>
            <a:endParaRPr sz="1200">
              <a:solidFill>
                <a:schemeClr val="dk1"/>
              </a:solidFill>
              <a:highlight>
                <a:schemeClr val="lt1"/>
              </a:highlight>
            </a:endParaRPr>
          </a:p>
          <a:p>
            <a:pPr indent="0" lvl="0" marL="0" rtl="0" algn="l">
              <a:spcBef>
                <a:spcPts val="1200"/>
              </a:spcBef>
              <a:spcAft>
                <a:spcPts val="0"/>
              </a:spcAft>
              <a:buClr>
                <a:schemeClr val="dk1"/>
              </a:buClr>
              <a:buSzPts val="1100"/>
              <a:buFont typeface="Arial"/>
              <a:buNone/>
            </a:pPr>
            <a:r>
              <a:rPr lang="fi" sz="1200">
                <a:solidFill>
                  <a:srgbClr val="202124"/>
                </a:solidFill>
                <a:highlight>
                  <a:srgbClr val="F8F9FA"/>
                </a:highlight>
              </a:rPr>
              <a:t>Last year, 165 children were born in Sastamala. There was an increase in birth rates for the third year in a row, but I would like to see close to 200 children a year in the future.</a:t>
            </a:r>
            <a:endParaRPr sz="1200">
              <a:solidFill>
                <a:srgbClr val="202124"/>
              </a:solidFill>
              <a:highlight>
                <a:srgbClr val="F8F9FA"/>
              </a:highlight>
            </a:endParaRPr>
          </a:p>
          <a:p>
            <a:pPr indent="0" lvl="0" marL="0" rtl="0" algn="l">
              <a:spcBef>
                <a:spcPts val="1200"/>
              </a:spcBef>
              <a:spcAft>
                <a:spcPts val="1200"/>
              </a:spcAft>
              <a:buNone/>
            </a:pPr>
            <a:r>
              <a:t/>
            </a:r>
            <a:endParaRPr sz="1000">
              <a:solidFill>
                <a:schemeClr val="dk1"/>
              </a:solidFill>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369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fi"/>
              <a:t>Sources</a:t>
            </a:r>
            <a:endParaRPr i="1"/>
          </a:p>
        </p:txBody>
      </p:sp>
      <p:sp>
        <p:nvSpPr>
          <p:cNvPr id="122" name="Google Shape;122;p20"/>
          <p:cNvSpPr txBox="1"/>
          <p:nvPr>
            <p:ph idx="1" type="body"/>
          </p:nvPr>
        </p:nvSpPr>
        <p:spPr>
          <a:xfrm>
            <a:off x="311700" y="1017725"/>
            <a:ext cx="8520600" cy="4069200"/>
          </a:xfrm>
          <a:prstGeom prst="rect">
            <a:avLst/>
          </a:prstGeom>
          <a:ln cap="flat" cmpd="sng" w="9525">
            <a:solidFill>
              <a:srgbClr val="6FA8DC"/>
            </a:solidFill>
            <a:prstDash val="solid"/>
            <a:round/>
            <a:headEnd len="sm" w="sm" type="none"/>
            <a:tailEnd len="sm" w="sm" type="none"/>
          </a:ln>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fi" sz="1311"/>
              <a:t>Aluekehittämisen konsulttitoimisto MDI. “Sastamalan väestöennuste vuosille 2018–2040”.   Available at: </a:t>
            </a:r>
            <a:r>
              <a:rPr lang="fi" sz="1211" u="sng">
                <a:solidFill>
                  <a:schemeClr val="hlink"/>
                </a:solidFill>
                <a:hlinkClick r:id="rId3"/>
              </a:rPr>
              <a:t>https://www.sastamala.fi/sastamala/liitetiedostot/editori_materiaali//35720.pdf?name=Sastamalan_vaestoennuste_vuosille_2018-2040</a:t>
            </a:r>
            <a:r>
              <a:rPr lang="fi" sz="1211"/>
              <a:t>.</a:t>
            </a:r>
            <a:r>
              <a:rPr lang="fi" sz="1511"/>
              <a:t> </a:t>
            </a:r>
            <a:r>
              <a:rPr lang="fi" sz="1311"/>
              <a:t>Accessed:  5/1/ 2022</a:t>
            </a:r>
            <a:endParaRPr sz="1311"/>
          </a:p>
          <a:p>
            <a:pPr indent="0" lvl="0" marL="0" rtl="0" algn="l">
              <a:spcBef>
                <a:spcPts val="1200"/>
              </a:spcBef>
              <a:spcAft>
                <a:spcPts val="0"/>
              </a:spcAft>
              <a:buNone/>
            </a:pPr>
            <a:r>
              <a:rPr lang="fi" sz="1311"/>
              <a:t>Lipand, Sandra 2021. Picture of Sastamala</a:t>
            </a:r>
            <a:endParaRPr sz="1311"/>
          </a:p>
          <a:p>
            <a:pPr indent="0" lvl="0" marL="0" rtl="0" algn="l">
              <a:spcBef>
                <a:spcPts val="1200"/>
              </a:spcBef>
              <a:spcAft>
                <a:spcPts val="0"/>
              </a:spcAft>
              <a:buNone/>
            </a:pPr>
            <a:r>
              <a:rPr lang="fi" sz="1311"/>
              <a:t>Geralt 2018. Picture “Säästää Säästöpossu Raha”. Pixabay. Available at: </a:t>
            </a:r>
            <a:r>
              <a:rPr lang="fi" sz="1211" u="sng">
                <a:solidFill>
                  <a:schemeClr val="hlink"/>
                </a:solidFill>
                <a:hlinkClick r:id="rId4"/>
              </a:rPr>
              <a:t>https://pixabay.com/fi/photos/s%c3%a4%c3%a4st%c3%a4%c3%a4-s%c3%a4%c3%a4st%c3%b6possu-raha-kolikot-3402476/</a:t>
            </a:r>
            <a:endParaRPr sz="1211"/>
          </a:p>
          <a:p>
            <a:pPr indent="0" lvl="0" marL="0" rtl="0" algn="l">
              <a:spcBef>
                <a:spcPts val="1200"/>
              </a:spcBef>
              <a:spcAft>
                <a:spcPts val="0"/>
              </a:spcAft>
              <a:buNone/>
            </a:pPr>
            <a:r>
              <a:rPr lang="fi" sz="1311"/>
              <a:t>G</a:t>
            </a:r>
            <a:r>
              <a:rPr lang="fi" sz="1311"/>
              <a:t>eralt 2015. Picture “Horisonttiin kaupunki vaihteet”. Pixabay   Available at: </a:t>
            </a:r>
            <a:r>
              <a:rPr lang="fi" sz="1311" u="sng">
                <a:solidFill>
                  <a:schemeClr val="hlink"/>
                </a:solidFill>
                <a:hlinkClick r:id="rId5"/>
              </a:rPr>
              <a:t>https://pixabay.com/fi/illustrations/horisonttiin-kaupunki-vaihteet-831048/</a:t>
            </a:r>
            <a:endParaRPr sz="1311"/>
          </a:p>
          <a:p>
            <a:pPr indent="0" lvl="0" marL="0" rtl="0" algn="l">
              <a:spcBef>
                <a:spcPts val="1200"/>
              </a:spcBef>
              <a:spcAft>
                <a:spcPts val="0"/>
              </a:spcAft>
              <a:buNone/>
            </a:pPr>
            <a:r>
              <a:rPr lang="fi" sz="1311"/>
              <a:t>KRiemer 2018. Picture “Miniatyyri kaupunki”. Pixabay    available: </a:t>
            </a:r>
            <a:r>
              <a:rPr lang="fi" sz="1311" u="sng">
                <a:solidFill>
                  <a:schemeClr val="hlink"/>
                </a:solidFill>
                <a:hlinkClick r:id="rId6"/>
              </a:rPr>
              <a:t>https://pixabay.com/fi/photos/miniatyyri-miniatyyri-kaupunki-3589682/</a:t>
            </a:r>
            <a:endParaRPr sz="1311"/>
          </a:p>
          <a:p>
            <a:pPr indent="0" lvl="0" marL="0" rtl="0" algn="l">
              <a:spcBef>
                <a:spcPts val="1200"/>
              </a:spcBef>
              <a:spcAft>
                <a:spcPts val="0"/>
              </a:spcAft>
              <a:buNone/>
            </a:pPr>
            <a:r>
              <a:rPr lang="fi" sz="1311"/>
              <a:t>Rizaaprilliana46 2021. Picture “Autoja Tie Katu”. Pixabay   available: </a:t>
            </a:r>
            <a:r>
              <a:rPr lang="fi" sz="1311" u="sng">
                <a:solidFill>
                  <a:schemeClr val="hlink"/>
                </a:solidFill>
                <a:hlinkClick r:id="rId7"/>
              </a:rPr>
              <a:t>https://pixabay.com/fi/vectors/autoja-tie-katu-kuljetus-5970663/</a:t>
            </a:r>
            <a:endParaRPr sz="1311"/>
          </a:p>
          <a:p>
            <a:pPr indent="0" lvl="0" marL="0" rtl="0" algn="l">
              <a:spcBef>
                <a:spcPts val="1200"/>
              </a:spcBef>
              <a:spcAft>
                <a:spcPts val="0"/>
              </a:spcAft>
              <a:buNone/>
            </a:pPr>
            <a:r>
              <a:rPr lang="fi" sz="1311"/>
              <a:t>Clker-Free-Vector-Images 2014. Picture “Magneetti Horse Shoe Pylväät”. Pixabay    Available at: </a:t>
            </a:r>
            <a:r>
              <a:rPr lang="fi" sz="1311" u="sng">
                <a:solidFill>
                  <a:schemeClr val="hlink"/>
                </a:solidFill>
                <a:hlinkClick r:id="rId8"/>
              </a:rPr>
              <a:t>https://pixabay.com/fi/vectors/magneetti-horse-shoe-pylv%c3%a4%c3%a4t-312777/</a:t>
            </a:r>
            <a:endParaRPr sz="1311"/>
          </a:p>
          <a:p>
            <a:pPr indent="0" lvl="0" marL="0" rtl="0" algn="l">
              <a:spcBef>
                <a:spcPts val="1200"/>
              </a:spcBef>
              <a:spcAft>
                <a:spcPts val="0"/>
              </a:spcAft>
              <a:buNone/>
            </a:pPr>
            <a:r>
              <a:rPr lang="fi" sz="1311"/>
              <a:t>B_Me 2014. Picture “Jalankulkijoita Ihmisiä Kiireinen”. Pixabay   Available at: </a:t>
            </a:r>
            <a:r>
              <a:rPr lang="fi" sz="1311" u="sng">
                <a:solidFill>
                  <a:schemeClr val="hlink"/>
                </a:solidFill>
                <a:hlinkClick r:id="rId9"/>
              </a:rPr>
              <a:t>https://pixabay.com/fi/photos/jalankulkijoita-ihmiset-kiireinen-400811/</a:t>
            </a:r>
            <a:endParaRPr sz="1500"/>
          </a:p>
          <a:p>
            <a:pPr indent="0" lvl="0" marL="0" rtl="0" algn="l">
              <a:spcBef>
                <a:spcPts val="1200"/>
              </a:spcBef>
              <a:spcAft>
                <a:spcPts val="1200"/>
              </a:spcAft>
              <a:buNone/>
            </a:pPr>
            <a:r>
              <a:rPr lang="fi" sz="1311"/>
              <a:t>mohamed_hassan 2017. Picture “Rahoittaa Kirjanpidon Säästöjä”. Pixabay   Available at: </a:t>
            </a:r>
            <a:r>
              <a:rPr lang="fi" sz="1311" u="sng">
                <a:solidFill>
                  <a:schemeClr val="hlink"/>
                </a:solidFill>
                <a:hlinkClick r:id="rId10"/>
              </a:rPr>
              <a:t>https://pixabay.com/fi/illustrations/rahoittaa-kirjanpidon-s%c3%a4%c3%a4st%c3%b6j%c3%a4-2837085/</a:t>
            </a:r>
            <a:endParaRPr sz="131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