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63" r:id="rId5"/>
    <p:sldId id="264" r:id="rId6"/>
    <p:sldId id="261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616C12D-9F28-4E10-AC06-9FEBD1A4B45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N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NZ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4977BB-BF4D-4CF3-AEF9-C9A8C68B4B6E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N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C23ECB1-2B10-4FF6-BAF7-9D2D0299ED9C}" type="datetime1">
              <a:rPr lang="en-NZ"/>
              <a:pPr lvl="0"/>
              <a:t>21/10/2020</a:t>
            </a:fld>
            <a:endParaRPr lang="en-NZ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8D506550-2CB3-4EC6-B593-CE99D04D66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75528FAE-AB8D-4449-A7A6-22579F3FD317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F91F9F5-E907-4CD6-B4D7-AD82528206B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N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NZ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BCD4AF0-3F61-4B3A-BECF-7B6DFF976E2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N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62D1D62-8C23-4B22-9223-D5EB1865AB31}" type="slidenum"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7941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6BD2A12-F112-4BF0-8646-9104EA819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2C7D268-BFA4-4AFE-95AC-CE567CE1243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NZ"/>
              <a:t>Einziger stadtteil mit Altstadt -&gt; recht schön </a:t>
            </a:r>
          </a:p>
          <a:p>
            <a:pPr lvl="0"/>
            <a:r>
              <a:rPr lang="en-NZ"/>
              <a:t>- Wichtig für stadtbild stgt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6C8457-4323-4F08-A1D8-4B63912DFED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56B512A-BA2E-4A6C-8ACC-A048CBEBAA97}" type="slidenum">
              <a:t>2</a:t>
            </a:fld>
            <a:endParaRPr lang="en-NZ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3EED41-73FE-4099-AA36-3FD9FBF3228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BB07C61-9A53-43CD-BB41-22FFAE561A8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de-DE"/>
              <a:t>Master-Untertitelformat bearbeiten</a:t>
            </a:r>
            <a:endParaRPr lang="en-N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6C48F9-849B-483A-9062-897C0B450F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593443-8189-4AB5-A6E2-70416A4CF2E5}" type="datetime1">
              <a:rPr lang="en-NZ"/>
              <a:pPr lvl="0"/>
              <a:t>21/10/2020</a:t>
            </a:fld>
            <a:endParaRPr lang="en-N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C39968-2330-45A4-9ED9-4A437D0E95B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N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975985-8F25-45DA-9817-59D935F9DDB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A10380-AA29-4F32-A34A-1FE186771EF3}" type="slidenum"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184155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B6AFA-CDA1-428C-BDFD-4BF60744CC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242577F-77F7-43A0-83D7-5AD1397950C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8C7C19-9023-40DD-A63A-776A90ADA7B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8FE64B-73E4-4445-889D-1F7EE2A5867F}" type="datetime1">
              <a:rPr lang="en-NZ"/>
              <a:pPr lvl="0"/>
              <a:t>21/10/2020</a:t>
            </a:fld>
            <a:endParaRPr lang="en-N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C28082-BAD5-4DE5-A221-8551D9CE4E2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N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E5E6A1-2C3D-4B6E-96BE-453AE2D9D89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EDF77F-10DE-46AF-B414-A5EE42DF36DC}" type="slidenum"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70455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55DDDDD-235D-4E36-B660-36D28451BCA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C9A3805-DA75-4832-9468-D407895AF05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7FA1D2-DA47-47A1-8F94-8E015900453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535EC1-5D31-463D-BF9C-06515F70CAF8}" type="datetime1">
              <a:rPr lang="en-NZ"/>
              <a:pPr lvl="0"/>
              <a:t>21/10/2020</a:t>
            </a:fld>
            <a:endParaRPr lang="en-N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1D6250-2379-42F5-9AC5-94277D7914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N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D1E2F3-8A55-412D-B0F3-52A6203459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D93B31-8B30-4147-AE10-7E4E336326DB}" type="slidenum"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62456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A2744-090B-4077-8CD3-47EFFA3F286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B92E22-E473-4C3D-9CDD-BCE585E46EB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AF42A7-620E-4F03-BB8F-5E57F052680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1F4A59-0DD6-4B65-8586-EDFC9F647477}" type="datetime1">
              <a:rPr lang="en-NZ"/>
              <a:pPr lvl="0"/>
              <a:t>21/10/2020</a:t>
            </a:fld>
            <a:endParaRPr lang="en-N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BFEB24-A960-4900-BD1A-9262B0C8E3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N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AFBD86-B0CE-48B8-B7CF-5503597B428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13D9F8-5B0A-49BB-894A-01E4FBAB61ED}" type="slidenum"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53125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582AA-D858-49F1-87B5-06D29B9F2E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5BC442-9801-4126-A504-565C2568A7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5374A0-2060-40DB-A376-AAB539687D9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0D2C58-5DF8-4044-9D0C-59FDB3F14F85}" type="datetime1">
              <a:rPr lang="en-NZ"/>
              <a:pPr lvl="0"/>
              <a:t>21/10/2020</a:t>
            </a:fld>
            <a:endParaRPr lang="en-N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BEF27C-817F-4B2E-A30F-018778786B8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N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127AA6-1BD9-405F-A7C9-DC1834D122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D05A1C-1791-4789-96C4-A9D419978B08}" type="slidenum"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334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B4E55A-AFDA-43FD-A77A-F767819C00F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F2D95E-C1AB-415F-9366-22FF58CF374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1274109-ED14-487B-836C-F6623F34568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16E9FE1-DEAF-49DC-840B-3925D5EB388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4FC469-6528-46FB-8A25-E11D9CB67C37}" type="datetime1">
              <a:rPr lang="en-NZ"/>
              <a:pPr lvl="0"/>
              <a:t>21/10/2020</a:t>
            </a:fld>
            <a:endParaRPr lang="en-NZ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75906D-1D05-4DF7-93C5-B411230311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NZ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F891838-2CC6-41A1-ACCE-277FA1389C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BC8A9B-970C-4B24-A4D4-34BE55A5BAC7}" type="slidenum"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8400297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480E7-6EB4-4E37-A136-E90A79193F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2F9608-B925-46E0-BED1-FE08DA8E47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0D08669-F45C-417D-BEA3-BF831C8D9DD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64AF483-A971-4E9B-87E6-F425142E9B6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870FA46-93DB-4866-8F6C-3CCBE4A192B2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145E9FC-B18E-4BFC-A7FB-83E336DF3BC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8B2961-1E48-4D05-A8EA-A392CB99F159}" type="datetime1">
              <a:rPr lang="en-NZ"/>
              <a:pPr lvl="0"/>
              <a:t>21/10/2020</a:t>
            </a:fld>
            <a:endParaRPr lang="en-NZ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AEB9317-4ADB-4B08-93EF-0D20676CD7C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NZ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7BEF87-8227-4EE9-80DC-F166601D8D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3B4A0B-263D-4B79-B171-326A57AB34BB}" type="slidenum"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6840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C336EB-9084-4B08-84C9-F61765C60D0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76C84C-4148-4FFB-8B91-E3CDE582613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89DE90-5D1D-4EB3-B224-3C9457716933}" type="datetime1">
              <a:rPr lang="en-NZ"/>
              <a:pPr lvl="0"/>
              <a:t>21/10/2020</a:t>
            </a:fld>
            <a:endParaRPr lang="en-NZ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F71DC2-A170-4297-9F79-7D84D8AFEC7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NZ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2ADF591-E245-4832-93F7-E88B08B62F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333D8F-714C-4AD3-A7CC-7B95199A5956}" type="slidenum"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7734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1159644-AA93-4244-82D5-748D600D283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3C0E64-95CD-4479-B9BC-EB2FD6C035C8}" type="datetime1">
              <a:rPr lang="en-NZ"/>
              <a:pPr lvl="0"/>
              <a:t>21/10/2020</a:t>
            </a:fld>
            <a:endParaRPr lang="en-NZ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C393A5-B85E-4D78-8072-2FEEDD576F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NZ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2543D5-C7C7-485D-B01F-E0530A821DA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B190BF-E9BF-4BFC-8899-3D94101E54E1}" type="slidenum"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0091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5889D-F27C-4F94-AD2C-281AF1844F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58C1CF-9D83-472B-A3C3-EC4383E122A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60D4EA-6D88-41DE-8092-2B47306EF7E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F118E0-FF5A-46B1-8CFF-09774776678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EE35F4-514A-4FA0-B387-CBD07A1FA7B7}" type="datetime1">
              <a:rPr lang="en-NZ"/>
              <a:pPr lvl="0"/>
              <a:t>21/10/2020</a:t>
            </a:fld>
            <a:endParaRPr lang="en-NZ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E5D89D6-FF1C-40DF-BEAE-44DE7026A2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NZ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3885F9-0F08-48F7-8F09-D7594DA79DC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DE3515-FB9B-42D9-8DC4-A1AB55E0357B}" type="slidenum"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562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429C80-55E3-4872-8388-FA43B74978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D9E5436-FB40-4F07-9468-B6B1C288399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NZ" sz="3200"/>
            </a:lvl1pPr>
          </a:lstStyle>
          <a:p>
            <a:pPr lvl="0"/>
            <a:endParaRPr lang="en-NZ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EB5341-2605-45B1-95DE-3AC335921F3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81CB52-C72C-4B4B-8CB6-D3C82E25F47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ADB65B-70D4-4EF6-ABEE-4CE695EE0E17}" type="datetime1">
              <a:rPr lang="en-NZ"/>
              <a:pPr lvl="0"/>
              <a:t>21/10/2020</a:t>
            </a:fld>
            <a:endParaRPr lang="en-NZ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9933B9A-CAB8-464F-82D7-9DDC90F4F59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NZ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D6475D3-7B31-46EA-AC17-292886457FE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CBE49F-2E52-4416-B57E-125D48080A58}" type="slidenum">
              <a:t>‹Nr.›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8866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2E2CC2A-1807-4037-A5C9-5E6B0E6E3C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de-DE"/>
              <a:t>Mastertitelformat bearbeiten</a:t>
            </a:r>
            <a:endParaRPr lang="en-NZ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D3489D-7390-4E04-89BC-A07AE2A8DD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NZ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B93F5C-C59E-4050-BDE5-953C1CDF7F1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N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9A630583-F516-4C5E-AD1E-35174EF7C49A}" type="datetime1">
              <a:rPr lang="en-NZ"/>
              <a:pPr lvl="0"/>
              <a:t>21/10/2020</a:t>
            </a:fld>
            <a:endParaRPr lang="en-NZ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3F57C7-D4D0-43E5-B8D9-123EE1E7C94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N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NZ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A06282-ACD7-4718-80D9-E5FFB91E865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N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3C23EF3-F11E-49D1-BAA2-5CED2D241624}" type="slidenum">
              <a:t>‹Nr.›</a:t>
            </a:fld>
            <a:endParaRPr lang="en-N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de-DE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de-DE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uttgarter-zeitung.de/inhalt.geschichte-von-bad-cannstatt-vom-fischerdorf-zur-stadt.11540ba5-c02f-4c3d-90d9-6d25dbbbc2f8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tuttgart.de/rathaus/stadtbezirke/badcannstatt/" TargetMode="External"/><Relationship Id="rId5" Type="http://schemas.openxmlformats.org/officeDocument/2006/relationships/hyperlink" Target="https://www.stuttgarter-nachrichten.de/inhalt.von-kelten-koenigen-und-kurgaesten-stuttgarts-historie-beginnt-in-bad-cannstatt.73837985-c73f-4a82-968e-ab71962531be.html" TargetMode="External"/><Relationship Id="rId4" Type="http://schemas.openxmlformats.org/officeDocument/2006/relationships/hyperlink" Target="https://www.cannstatt-blog.de/p/geschichte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36A368-65F1-473D-9CF9-F981665324E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171444" y="-960440"/>
            <a:ext cx="9144000" cy="2387598"/>
          </a:xfrm>
        </p:spPr>
        <p:txBody>
          <a:bodyPr/>
          <a:lstStyle/>
          <a:p>
            <a:pPr lvl="0"/>
            <a:r>
              <a:rPr lang="en-NZ" b="1">
                <a:latin typeface="Agency FB" pitchFamily="34"/>
              </a:rPr>
              <a:t>Bad Cannstatt</a:t>
            </a:r>
          </a:p>
        </p:txBody>
      </p:sp>
      <p:sp>
        <p:nvSpPr>
          <p:cNvPr id="3" name="Textfeld 4">
            <a:extLst>
              <a:ext uri="{FF2B5EF4-FFF2-40B4-BE49-F238E27FC236}">
                <a16:creationId xmlns:a16="http://schemas.microsoft.com/office/drawing/2014/main" id="{DA6947A0-762F-42D9-9698-48BD9EFA8AEF}"/>
              </a:ext>
            </a:extLst>
          </p:cNvPr>
          <p:cNvSpPr txBox="1"/>
          <p:nvPr/>
        </p:nvSpPr>
        <p:spPr>
          <a:xfrm>
            <a:off x="8204197" y="1427158"/>
            <a:ext cx="351028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 The oldest district of Stuttgart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8" descr="Ein Bild, das Gebäude, draußen, Straße, Stadt enthält.&#10;&#10;Automatisch generierte Beschreibung">
            <a:extLst>
              <a:ext uri="{FF2B5EF4-FFF2-40B4-BE49-F238E27FC236}">
                <a16:creationId xmlns:a16="http://schemas.microsoft.com/office/drawing/2014/main" id="{3EFB62CF-DF40-41B1-AC78-EFAA698FA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1996" cy="6858000"/>
          </a:xfr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134BFF-8B4A-4B54-AA3D-A825C458FF4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2953566" y="29599"/>
            <a:ext cx="5910215" cy="2949570"/>
          </a:xfrm>
        </p:spPr>
        <p:txBody>
          <a:bodyPr/>
          <a:lstStyle/>
          <a:p>
            <a:pPr lvl="0">
              <a:buFont typeface="Wingdings" pitchFamily="2"/>
              <a:buChar char="Ø"/>
            </a:pPr>
            <a:r>
              <a:rPr lang="en-NZ" b="1"/>
              <a:t>The oldest settlements were hundreds of years ago.</a:t>
            </a:r>
          </a:p>
          <a:p>
            <a:pPr lvl="0">
              <a:buFont typeface="Wingdings" pitchFamily="2"/>
              <a:buChar char="Ø"/>
            </a:pPr>
            <a:r>
              <a:rPr lang="en-NZ" b="1"/>
              <a:t>It was official founded in Roman times. </a:t>
            </a:r>
          </a:p>
          <a:p>
            <a:pPr lvl="0">
              <a:buFont typeface="Wingdings" pitchFamily="2"/>
              <a:buChar char="Ø"/>
            </a:pPr>
            <a:r>
              <a:rPr lang="en-NZ" b="1"/>
              <a:t>The buildings you can see today were from the middle age. 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5" descr="Ein Bild, das draußen, Gebäude, Straße, Stein enthält.&#10;&#10;Automatisch generierte Beschreibung">
            <a:extLst>
              <a:ext uri="{FF2B5EF4-FFF2-40B4-BE49-F238E27FC236}">
                <a16:creationId xmlns:a16="http://schemas.microsoft.com/office/drawing/2014/main" id="{A6C612F4-C815-40E8-9B39-7F94B66E2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5000"/>
          <a:stretch>
            <a:fillRect/>
          </a:stretch>
        </p:blipFill>
        <p:spPr>
          <a:xfrm>
            <a:off x="0" y="9"/>
            <a:ext cx="12191996" cy="6857990"/>
          </a:xfr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4B5C5EFB-866A-4A0D-B932-B1614F8881D4}"/>
              </a:ext>
            </a:extLst>
          </p:cNvPr>
          <p:cNvSpPr>
            <a:spLocks noMove="1" noResize="1"/>
          </p:cNvSpPr>
          <p:nvPr/>
        </p:nvSpPr>
        <p:spPr>
          <a:xfrm flipH="1">
            <a:off x="0" y="998177"/>
            <a:ext cx="6017172" cy="585982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33"/>
              <a:gd name="f7" fmla="val 1298"/>
              <a:gd name="f8" fmla="val 1031"/>
              <a:gd name="f9" fmla="val 380"/>
              <a:gd name="f10" fmla="val 1215"/>
              <a:gd name="f11" fmla="val 154"/>
              <a:gd name="f12" fmla="val 979"/>
              <a:gd name="f13" fmla="val 706"/>
              <a:gd name="f14" fmla="val 317"/>
              <a:gd name="f15" fmla="val 316"/>
              <a:gd name="f16" fmla="val 954"/>
              <a:gd name="f17" fmla="val 129"/>
              <a:gd name="f18" fmla="val 1172"/>
              <a:gd name="f19" fmla="val 323"/>
              <a:gd name="f20" fmla="val 1090"/>
              <a:gd name="f21" fmla="val 1193"/>
              <a:gd name="f22" fmla="val 1232"/>
              <a:gd name="f23" fmla="val 1276"/>
              <a:gd name="f24" fmla="val 1140"/>
              <a:gd name="f25" fmla="+- 0 0 -90"/>
              <a:gd name="f26" fmla="*/ f3 1 1333"/>
              <a:gd name="f27" fmla="*/ f4 1 1298"/>
              <a:gd name="f28" fmla="+- f7 0 f5"/>
              <a:gd name="f29" fmla="+- f6 0 f5"/>
              <a:gd name="f30" fmla="*/ f25 f0 1"/>
              <a:gd name="f31" fmla="*/ f29 1 1333"/>
              <a:gd name="f32" fmla="*/ f28 1 1298"/>
              <a:gd name="f33" fmla="*/ 1333 f29 1"/>
              <a:gd name="f34" fmla="*/ 1031 f28 1"/>
              <a:gd name="f35" fmla="*/ 380 f28 1"/>
              <a:gd name="f36" fmla="*/ 706 f29 1"/>
              <a:gd name="f37" fmla="*/ 0 f28 1"/>
              <a:gd name="f38" fmla="*/ 0 f29 1"/>
              <a:gd name="f39" fmla="*/ 706 f28 1"/>
              <a:gd name="f40" fmla="*/ 323 f29 1"/>
              <a:gd name="f41" fmla="*/ 1298 f28 1"/>
              <a:gd name="f42" fmla="*/ 1090 f29 1"/>
              <a:gd name="f43" fmla="*/ f30 1 f2"/>
              <a:gd name="f44" fmla="*/ f33 1 1333"/>
              <a:gd name="f45" fmla="*/ f34 1 1298"/>
              <a:gd name="f46" fmla="*/ f35 1 1298"/>
              <a:gd name="f47" fmla="*/ f36 1 1333"/>
              <a:gd name="f48" fmla="*/ f37 1 1298"/>
              <a:gd name="f49" fmla="*/ f38 1 1333"/>
              <a:gd name="f50" fmla="*/ f39 1 1298"/>
              <a:gd name="f51" fmla="*/ f40 1 1333"/>
              <a:gd name="f52" fmla="*/ f41 1 1298"/>
              <a:gd name="f53" fmla="*/ f42 1 1333"/>
              <a:gd name="f54" fmla="*/ 0 1 f31"/>
              <a:gd name="f55" fmla="*/ f6 1 f31"/>
              <a:gd name="f56" fmla="*/ 0 1 f32"/>
              <a:gd name="f57" fmla="*/ f7 1 f32"/>
              <a:gd name="f58" fmla="+- f43 0 f1"/>
              <a:gd name="f59" fmla="*/ f44 1 f31"/>
              <a:gd name="f60" fmla="*/ f45 1 f32"/>
              <a:gd name="f61" fmla="*/ f46 1 f32"/>
              <a:gd name="f62" fmla="*/ f47 1 f31"/>
              <a:gd name="f63" fmla="*/ f48 1 f32"/>
              <a:gd name="f64" fmla="*/ f49 1 f31"/>
              <a:gd name="f65" fmla="*/ f50 1 f32"/>
              <a:gd name="f66" fmla="*/ f51 1 f31"/>
              <a:gd name="f67" fmla="*/ f52 1 f32"/>
              <a:gd name="f68" fmla="*/ f53 1 f31"/>
              <a:gd name="f69" fmla="*/ f54 f26 1"/>
              <a:gd name="f70" fmla="*/ f55 f26 1"/>
              <a:gd name="f71" fmla="*/ f57 f27 1"/>
              <a:gd name="f72" fmla="*/ f56 f27 1"/>
              <a:gd name="f73" fmla="*/ f59 f26 1"/>
              <a:gd name="f74" fmla="*/ f60 f27 1"/>
              <a:gd name="f75" fmla="*/ f61 f27 1"/>
              <a:gd name="f76" fmla="*/ f62 f26 1"/>
              <a:gd name="f77" fmla="*/ f63 f27 1"/>
              <a:gd name="f78" fmla="*/ f64 f26 1"/>
              <a:gd name="f79" fmla="*/ f65 f27 1"/>
              <a:gd name="f80" fmla="*/ f66 f26 1"/>
              <a:gd name="f81" fmla="*/ f67 f27 1"/>
              <a:gd name="f82" fmla="*/ f68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8">
                <a:pos x="f73" y="f74"/>
              </a:cxn>
              <a:cxn ang="f58">
                <a:pos x="f73" y="f75"/>
              </a:cxn>
              <a:cxn ang="f58">
                <a:pos x="f76" y="f77"/>
              </a:cxn>
              <a:cxn ang="f58">
                <a:pos x="f78" y="f79"/>
              </a:cxn>
              <a:cxn ang="f58">
                <a:pos x="f80" y="f81"/>
              </a:cxn>
              <a:cxn ang="f58">
                <a:pos x="f82" y="f81"/>
              </a:cxn>
              <a:cxn ang="f58">
                <a:pos x="f73" y="f74"/>
              </a:cxn>
            </a:cxnLst>
            <a:rect l="f69" t="f72" r="f70" b="f71"/>
            <a:pathLst>
              <a:path w="1333" h="1298">
                <a:moveTo>
                  <a:pt x="f6" y="f8"/>
                </a:moveTo>
                <a:cubicBezTo>
                  <a:pt x="f6" y="f9"/>
                  <a:pt x="f6" y="f9"/>
                  <a:pt x="f6" y="f9"/>
                </a:cubicBezTo>
                <a:cubicBezTo>
                  <a:pt x="f10" y="f11"/>
                  <a:pt x="f12" y="f5"/>
                  <a:pt x="f13" y="f5"/>
                </a:cubicBezTo>
                <a:cubicBezTo>
                  <a:pt x="f14" y="f5"/>
                  <a:pt x="f5" y="f15"/>
                  <a:pt x="f5" y="f13"/>
                </a:cubicBezTo>
                <a:cubicBezTo>
                  <a:pt x="f5" y="f16"/>
                  <a:pt x="f17" y="f18"/>
                  <a:pt x="f19" y="f7"/>
                </a:cubicBezTo>
                <a:cubicBezTo>
                  <a:pt x="f20" y="f7"/>
                  <a:pt x="f20" y="f7"/>
                  <a:pt x="f20" y="f7"/>
                </a:cubicBezTo>
                <a:cubicBezTo>
                  <a:pt x="f21" y="f22"/>
                  <a:pt x="f23" y="f24"/>
                  <a:pt x="f6" y="f8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all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F2849D2-D7C5-4571-9249-4BAA3D3652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9446" y="1920304"/>
            <a:ext cx="4204136" cy="1342750"/>
          </a:xfrm>
        </p:spPr>
        <p:txBody>
          <a:bodyPr anchorCtr="1"/>
          <a:lstStyle/>
          <a:p>
            <a:pPr lvl="0" algn="ctr"/>
            <a:r>
              <a:rPr lang="en-US" sz="3600" b="1"/>
              <a:t>Earlier in the time</a:t>
            </a:r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C9A15FF4-1D0B-494B-8B1C-AF5E252F017C}"/>
              </a:ext>
            </a:extLst>
          </p:cNvPr>
          <p:cNvCxnSpPr>
            <a:cxnSpLocks noMove="1" noResize="1"/>
          </p:cNvCxnSpPr>
          <p:nvPr/>
        </p:nvCxnSpPr>
        <p:spPr>
          <a:xfrm>
            <a:off x="2287051" y="3337139"/>
            <a:ext cx="935422" cy="0"/>
          </a:xfrm>
          <a:prstGeom prst="straightConnector1">
            <a:avLst/>
          </a:prstGeom>
          <a:noFill/>
          <a:ln w="25402" cap="sq">
            <a:solidFill>
              <a:srgbClr val="262626"/>
            </a:solidFill>
            <a:prstDash val="solid"/>
            <a:bevel/>
          </a:ln>
        </p:spPr>
      </p:cxn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B178B85-A73A-40F9-888F-83E2D9CF681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093" y="3377382"/>
            <a:ext cx="5733022" cy="2619838"/>
          </a:xfrm>
        </p:spPr>
        <p:txBody>
          <a:bodyPr anchor="ctr">
            <a:noAutofit/>
          </a:bodyPr>
          <a:lstStyle/>
          <a:p>
            <a:pPr marL="0" lvl="0"/>
            <a:r>
              <a:rPr lang="en-US" sz="1700" b="1"/>
              <a:t>It was surrounded by 7 castles. Six of them were destroyed in 1287. </a:t>
            </a:r>
          </a:p>
          <a:p>
            <a:pPr marL="0" lvl="0"/>
            <a:r>
              <a:rPr lang="en-US" sz="1700" b="1"/>
              <a:t>1310 and 1312 Bad Cannstatt was destroyed in the citizen war </a:t>
            </a:r>
          </a:p>
          <a:p>
            <a:pPr marL="0" lvl="0"/>
            <a:r>
              <a:rPr lang="en-US" sz="1700" b="1"/>
              <a:t>In 1330 it officially turned from a village into a city -&gt; it had its own city wall </a:t>
            </a:r>
          </a:p>
          <a:p>
            <a:pPr marL="0" lvl="0"/>
            <a:r>
              <a:rPr lang="en-US" sz="1700" b="1"/>
              <a:t>Nowadays it is the oldest and largest district of Stuttgart -&gt; most important district with a view to history</a:t>
            </a:r>
          </a:p>
          <a:p>
            <a:pPr marL="0" lvl="0"/>
            <a:r>
              <a:rPr lang="en-US" sz="1700" b="1"/>
              <a:t>It is known for its old town and its beautiful old buildings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>
            <a:extLst>
              <a:ext uri="{FF2B5EF4-FFF2-40B4-BE49-F238E27FC236}">
                <a16:creationId xmlns:a16="http://schemas.microsoft.com/office/drawing/2014/main" id="{7E9714DF-E180-4993-94A8-577D3E954E66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405956E5-5856-43E7-9C72-F3DAB210F608}"/>
              </a:ext>
            </a:extLst>
          </p:cNvPr>
          <p:cNvSpPr>
            <a:spLocks noMove="1" noResize="1"/>
          </p:cNvSpPr>
          <p:nvPr/>
        </p:nvSpPr>
        <p:spPr>
          <a:xfrm>
            <a:off x="187387" y="181572"/>
            <a:ext cx="11823640" cy="6501091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Inhaltsplatzhalter 5" descr="Ein Bild, das Gebäude, draußen, alt, groß enthält.&#10;&#10;Automatisch generierte Beschreibung">
            <a:extLst>
              <a:ext uri="{FF2B5EF4-FFF2-40B4-BE49-F238E27FC236}">
                <a16:creationId xmlns:a16="http://schemas.microsoft.com/office/drawing/2014/main" id="{E8E5EDBE-B26E-4205-B192-6B434289C1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2469" b="24234"/>
          <a:stretch>
            <a:fillRect/>
          </a:stretch>
        </p:blipFill>
        <p:spPr>
          <a:xfrm>
            <a:off x="180978" y="182880"/>
            <a:ext cx="11823640" cy="64997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30DDDFE-E5F6-4E3C-A216-2E1028A136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525194"/>
            <a:ext cx="10165220" cy="1237238"/>
          </a:xfrm>
        </p:spPr>
        <p:txBody>
          <a:bodyPr anchor="b"/>
          <a:lstStyle/>
          <a:p>
            <a:pPr lvl="0"/>
            <a:r>
              <a:rPr lang="en-US" sz="4000" b="1">
                <a:solidFill>
                  <a:srgbClr val="FFFFFF"/>
                </a:solidFill>
              </a:rPr>
              <a:t>Special things that happened in Bad Cannstatt</a:t>
            </a:r>
          </a:p>
        </p:txBody>
      </p:sp>
      <p:sp>
        <p:nvSpPr>
          <p:cNvPr id="6" name="Content Placeholder 31">
            <a:extLst>
              <a:ext uri="{FF2B5EF4-FFF2-40B4-BE49-F238E27FC236}">
                <a16:creationId xmlns:a16="http://schemas.microsoft.com/office/drawing/2014/main" id="{85116686-165D-44D8-AB74-D8A3DBBED6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3526301"/>
            <a:ext cx="10165220" cy="2588456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en-US" sz="2200" b="1">
                <a:solidFill>
                  <a:srgbClr val="FFFFFF"/>
                </a:solidFill>
              </a:rPr>
              <a:t>Because of Gottlieb Daimler it was the birthplace of motorcycles and automobiles </a:t>
            </a:r>
          </a:p>
          <a:p>
            <a:pPr lvl="0">
              <a:lnSpc>
                <a:spcPct val="70000"/>
              </a:lnSpc>
            </a:pPr>
            <a:r>
              <a:rPr lang="en-US" sz="2200" b="1">
                <a:solidFill>
                  <a:srgbClr val="FFFFFF"/>
                </a:solidFill>
              </a:rPr>
              <a:t>Willy Wiedmann drew the Bibel for the first time</a:t>
            </a:r>
          </a:p>
          <a:p>
            <a:pPr lvl="0">
              <a:lnSpc>
                <a:spcPct val="70000"/>
              </a:lnSpc>
            </a:pPr>
            <a:r>
              <a:rPr lang="en-US" sz="2200" b="1">
                <a:solidFill>
                  <a:srgbClr val="FFFFFF"/>
                </a:solidFill>
              </a:rPr>
              <a:t>It has the oldest train station of Baden – Württemberg </a:t>
            </a:r>
          </a:p>
          <a:p>
            <a:pPr lvl="0">
              <a:lnSpc>
                <a:spcPct val="70000"/>
              </a:lnSpc>
            </a:pPr>
            <a:r>
              <a:rPr lang="en-US" sz="2200" b="1">
                <a:solidFill>
                  <a:srgbClr val="FFFFFF"/>
                </a:solidFill>
              </a:rPr>
              <a:t>First railway of Württemberg</a:t>
            </a:r>
          </a:p>
          <a:p>
            <a:pPr lvl="0">
              <a:lnSpc>
                <a:spcPct val="70000"/>
              </a:lnSpc>
            </a:pPr>
            <a:r>
              <a:rPr lang="en-US" sz="2200" b="1">
                <a:solidFill>
                  <a:srgbClr val="FFFFFF"/>
                </a:solidFill>
              </a:rPr>
              <a:t>First motorized tram in the Europe </a:t>
            </a:r>
          </a:p>
          <a:p>
            <a:pPr lvl="0">
              <a:lnSpc>
                <a:spcPct val="70000"/>
              </a:lnSpc>
            </a:pPr>
            <a:r>
              <a:rPr lang="en-US" sz="2200" b="1">
                <a:solidFill>
                  <a:srgbClr val="FFFFFF"/>
                </a:solidFill>
              </a:rPr>
              <a:t>It has one of the richest mineral water springs sources in Europe</a:t>
            </a:r>
          </a:p>
          <a:p>
            <a:pPr lvl="0">
              <a:lnSpc>
                <a:spcPct val="70000"/>
              </a:lnSpc>
            </a:pPr>
            <a:r>
              <a:rPr lang="en-US" sz="2200" b="1">
                <a:solidFill>
                  <a:srgbClr val="FFFFFF"/>
                </a:solidFill>
              </a:rPr>
              <a:t>It was a health resort for royal families  </a:t>
            </a:r>
          </a:p>
          <a:p>
            <a:pPr lvl="0">
              <a:lnSpc>
                <a:spcPct val="70000"/>
              </a:lnSpc>
            </a:pPr>
            <a:endParaRPr lang="en-US" sz="19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10-11 at 2.59.18 PM">
            <a:extLst>
              <a:ext uri="{FF2B5EF4-FFF2-40B4-BE49-F238E27FC236}">
                <a16:creationId xmlns:a16="http://schemas.microsoft.com/office/drawing/2014/main" id="{7924B311-6E83-44E6-9B09-474024F2E1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6" cy="6902823"/>
          </a:xfrm>
        </p:spPr>
      </p:pic>
      <p:sp>
        <p:nvSpPr>
          <p:cNvPr id="3" name="Textfeld 7">
            <a:extLst>
              <a:ext uri="{FF2B5EF4-FFF2-40B4-BE49-F238E27FC236}">
                <a16:creationId xmlns:a16="http://schemas.microsoft.com/office/drawing/2014/main" id="{BF360CF8-8D8A-4BD3-BDE4-F8A188820790}"/>
              </a:ext>
            </a:extLst>
          </p:cNvPr>
          <p:cNvSpPr txBox="1"/>
          <p:nvPr/>
        </p:nvSpPr>
        <p:spPr>
          <a:xfrm>
            <a:off x="176982" y="169602"/>
            <a:ext cx="7831397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NZ" sz="2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This old town is important for Stuttgart, because….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5" descr="Ein Bild, das draußen, Gebäude, Auto, Fenster enthält.&#10;&#10;Automatisch generierte Beschreibung">
            <a:extLst>
              <a:ext uri="{FF2B5EF4-FFF2-40B4-BE49-F238E27FC236}">
                <a16:creationId xmlns:a16="http://schemas.microsoft.com/office/drawing/2014/main" id="{FFAC78DE-F2D5-4F91-8B4D-441474C54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1056" b="3944"/>
          <a:stretch>
            <a:fillRect/>
          </a:stretch>
        </p:blipFill>
        <p:spPr>
          <a:xfrm>
            <a:off x="0" y="9"/>
            <a:ext cx="12191996" cy="6857990"/>
          </a:xfr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8486BA70-4BAA-4EA5-A60D-6709BEA2FD0D}"/>
              </a:ext>
            </a:extLst>
          </p:cNvPr>
          <p:cNvSpPr>
            <a:spLocks noMove="1" noResize="1"/>
          </p:cNvSpPr>
          <p:nvPr/>
        </p:nvSpPr>
        <p:spPr>
          <a:xfrm flipH="1">
            <a:off x="0" y="998177"/>
            <a:ext cx="6017172" cy="585982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33"/>
              <a:gd name="f7" fmla="val 1298"/>
              <a:gd name="f8" fmla="val 1031"/>
              <a:gd name="f9" fmla="val 380"/>
              <a:gd name="f10" fmla="val 1215"/>
              <a:gd name="f11" fmla="val 154"/>
              <a:gd name="f12" fmla="val 979"/>
              <a:gd name="f13" fmla="val 706"/>
              <a:gd name="f14" fmla="val 317"/>
              <a:gd name="f15" fmla="val 316"/>
              <a:gd name="f16" fmla="val 954"/>
              <a:gd name="f17" fmla="val 129"/>
              <a:gd name="f18" fmla="val 1172"/>
              <a:gd name="f19" fmla="val 323"/>
              <a:gd name="f20" fmla="val 1090"/>
              <a:gd name="f21" fmla="val 1193"/>
              <a:gd name="f22" fmla="val 1232"/>
              <a:gd name="f23" fmla="val 1276"/>
              <a:gd name="f24" fmla="val 1140"/>
              <a:gd name="f25" fmla="+- 0 0 -90"/>
              <a:gd name="f26" fmla="*/ f3 1 1333"/>
              <a:gd name="f27" fmla="*/ f4 1 1298"/>
              <a:gd name="f28" fmla="+- f7 0 f5"/>
              <a:gd name="f29" fmla="+- f6 0 f5"/>
              <a:gd name="f30" fmla="*/ f25 f0 1"/>
              <a:gd name="f31" fmla="*/ f29 1 1333"/>
              <a:gd name="f32" fmla="*/ f28 1 1298"/>
              <a:gd name="f33" fmla="*/ 1333 f29 1"/>
              <a:gd name="f34" fmla="*/ 1031 f28 1"/>
              <a:gd name="f35" fmla="*/ 380 f28 1"/>
              <a:gd name="f36" fmla="*/ 706 f29 1"/>
              <a:gd name="f37" fmla="*/ 0 f28 1"/>
              <a:gd name="f38" fmla="*/ 0 f29 1"/>
              <a:gd name="f39" fmla="*/ 706 f28 1"/>
              <a:gd name="f40" fmla="*/ 323 f29 1"/>
              <a:gd name="f41" fmla="*/ 1298 f28 1"/>
              <a:gd name="f42" fmla="*/ 1090 f29 1"/>
              <a:gd name="f43" fmla="*/ f30 1 f2"/>
              <a:gd name="f44" fmla="*/ f33 1 1333"/>
              <a:gd name="f45" fmla="*/ f34 1 1298"/>
              <a:gd name="f46" fmla="*/ f35 1 1298"/>
              <a:gd name="f47" fmla="*/ f36 1 1333"/>
              <a:gd name="f48" fmla="*/ f37 1 1298"/>
              <a:gd name="f49" fmla="*/ f38 1 1333"/>
              <a:gd name="f50" fmla="*/ f39 1 1298"/>
              <a:gd name="f51" fmla="*/ f40 1 1333"/>
              <a:gd name="f52" fmla="*/ f41 1 1298"/>
              <a:gd name="f53" fmla="*/ f42 1 1333"/>
              <a:gd name="f54" fmla="*/ 0 1 f31"/>
              <a:gd name="f55" fmla="*/ f6 1 f31"/>
              <a:gd name="f56" fmla="*/ 0 1 f32"/>
              <a:gd name="f57" fmla="*/ f7 1 f32"/>
              <a:gd name="f58" fmla="+- f43 0 f1"/>
              <a:gd name="f59" fmla="*/ f44 1 f31"/>
              <a:gd name="f60" fmla="*/ f45 1 f32"/>
              <a:gd name="f61" fmla="*/ f46 1 f32"/>
              <a:gd name="f62" fmla="*/ f47 1 f31"/>
              <a:gd name="f63" fmla="*/ f48 1 f32"/>
              <a:gd name="f64" fmla="*/ f49 1 f31"/>
              <a:gd name="f65" fmla="*/ f50 1 f32"/>
              <a:gd name="f66" fmla="*/ f51 1 f31"/>
              <a:gd name="f67" fmla="*/ f52 1 f32"/>
              <a:gd name="f68" fmla="*/ f53 1 f31"/>
              <a:gd name="f69" fmla="*/ f54 f26 1"/>
              <a:gd name="f70" fmla="*/ f55 f26 1"/>
              <a:gd name="f71" fmla="*/ f57 f27 1"/>
              <a:gd name="f72" fmla="*/ f56 f27 1"/>
              <a:gd name="f73" fmla="*/ f59 f26 1"/>
              <a:gd name="f74" fmla="*/ f60 f27 1"/>
              <a:gd name="f75" fmla="*/ f61 f27 1"/>
              <a:gd name="f76" fmla="*/ f62 f26 1"/>
              <a:gd name="f77" fmla="*/ f63 f27 1"/>
              <a:gd name="f78" fmla="*/ f64 f26 1"/>
              <a:gd name="f79" fmla="*/ f65 f27 1"/>
              <a:gd name="f80" fmla="*/ f66 f26 1"/>
              <a:gd name="f81" fmla="*/ f67 f27 1"/>
              <a:gd name="f82" fmla="*/ f68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8">
                <a:pos x="f73" y="f74"/>
              </a:cxn>
              <a:cxn ang="f58">
                <a:pos x="f73" y="f75"/>
              </a:cxn>
              <a:cxn ang="f58">
                <a:pos x="f76" y="f77"/>
              </a:cxn>
              <a:cxn ang="f58">
                <a:pos x="f78" y="f79"/>
              </a:cxn>
              <a:cxn ang="f58">
                <a:pos x="f80" y="f81"/>
              </a:cxn>
              <a:cxn ang="f58">
                <a:pos x="f82" y="f81"/>
              </a:cxn>
              <a:cxn ang="f58">
                <a:pos x="f73" y="f74"/>
              </a:cxn>
            </a:cxnLst>
            <a:rect l="f69" t="f72" r="f70" b="f71"/>
            <a:pathLst>
              <a:path w="1333" h="1298">
                <a:moveTo>
                  <a:pt x="f6" y="f8"/>
                </a:moveTo>
                <a:cubicBezTo>
                  <a:pt x="f6" y="f9"/>
                  <a:pt x="f6" y="f9"/>
                  <a:pt x="f6" y="f9"/>
                </a:cubicBezTo>
                <a:cubicBezTo>
                  <a:pt x="f10" y="f11"/>
                  <a:pt x="f12" y="f5"/>
                  <a:pt x="f13" y="f5"/>
                </a:cubicBezTo>
                <a:cubicBezTo>
                  <a:pt x="f14" y="f5"/>
                  <a:pt x="f5" y="f15"/>
                  <a:pt x="f5" y="f13"/>
                </a:cubicBezTo>
                <a:cubicBezTo>
                  <a:pt x="f5" y="f16"/>
                  <a:pt x="f17" y="f18"/>
                  <a:pt x="f19" y="f7"/>
                </a:cubicBezTo>
                <a:cubicBezTo>
                  <a:pt x="f20" y="f7"/>
                  <a:pt x="f20" y="f7"/>
                  <a:pt x="f20" y="f7"/>
                </a:cubicBezTo>
                <a:cubicBezTo>
                  <a:pt x="f21" y="f22"/>
                  <a:pt x="f23" y="f24"/>
                  <a:pt x="f6" y="f8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all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2CDB4B2-C153-431F-8F1D-1ED5FF072E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9446" y="1913948"/>
            <a:ext cx="4204136" cy="1342750"/>
          </a:xfrm>
        </p:spPr>
        <p:txBody>
          <a:bodyPr anchorCtr="1"/>
          <a:lstStyle/>
          <a:p>
            <a:pPr lvl="0" algn="ctr"/>
            <a:r>
              <a:rPr lang="en-US" sz="3600" b="1"/>
              <a:t>sources</a:t>
            </a:r>
            <a:br>
              <a:rPr lang="en-US" sz="3600"/>
            </a:br>
            <a:endParaRPr lang="en-US" sz="3600"/>
          </a:p>
        </p:txBody>
      </p: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073D8389-6F5D-419B-A17D-1170C30D2EA6}"/>
              </a:ext>
            </a:extLst>
          </p:cNvPr>
          <p:cNvCxnSpPr>
            <a:cxnSpLocks noMove="1" noResize="1"/>
          </p:cNvCxnSpPr>
          <p:nvPr/>
        </p:nvCxnSpPr>
        <p:spPr>
          <a:xfrm>
            <a:off x="2287051" y="3337139"/>
            <a:ext cx="935422" cy="0"/>
          </a:xfrm>
          <a:prstGeom prst="straightConnector1">
            <a:avLst/>
          </a:prstGeom>
          <a:noFill/>
          <a:ln w="25402" cap="sq">
            <a:solidFill>
              <a:srgbClr val="262626"/>
            </a:solidFill>
            <a:prstDash val="solid"/>
            <a:bevel/>
          </a:ln>
        </p:spPr>
      </p:cxn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0C92824-271F-496D-AC87-B1AE73406AF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25514" y="3417570"/>
            <a:ext cx="4593022" cy="3130704"/>
          </a:xfrm>
        </p:spPr>
        <p:txBody>
          <a:bodyPr anchor="ctr"/>
          <a:lstStyle/>
          <a:p>
            <a:pPr lvl="0">
              <a:lnSpc>
                <a:spcPct val="80000"/>
              </a:lnSpc>
            </a:pPr>
            <a:r>
              <a:rPr lang="en-US" sz="1500">
                <a:hlinkClick r:id="rId3"/>
              </a:rPr>
              <a:t>https://www.stuttgarter-zeitung.de/inhalt.geschichte-von-bad-cannstatt-vom-fischerdorf-zur-stadt.11540ba5-c02f-4c3d-90d9-6d25dbbbc2f8.html</a:t>
            </a:r>
            <a:endParaRPr lang="en-US" sz="1500"/>
          </a:p>
          <a:p>
            <a:pPr lvl="0">
              <a:lnSpc>
                <a:spcPct val="80000"/>
              </a:lnSpc>
            </a:pPr>
            <a:r>
              <a:rPr lang="en-US" sz="1500">
                <a:hlinkClick r:id="rId4"/>
              </a:rPr>
              <a:t>https://www.cannstatt-blog.de/p/geschichte.html</a:t>
            </a:r>
            <a:endParaRPr lang="en-US" sz="1500"/>
          </a:p>
          <a:p>
            <a:pPr lvl="0">
              <a:lnSpc>
                <a:spcPct val="80000"/>
              </a:lnSpc>
            </a:pPr>
            <a:r>
              <a:rPr lang="en-US" sz="1500">
                <a:hlinkClick r:id="rId5"/>
              </a:rPr>
              <a:t>https://www.stuttgarter-nachrichten.de/inhalt.von-kelten-koenigen-und-kurgaesten-stuttgarts-historie-beginnt-in-bad-cannstatt.73837985-c73f-4a82-968e-ab71962531be.html</a:t>
            </a:r>
            <a:endParaRPr lang="en-US" sz="1500"/>
          </a:p>
          <a:p>
            <a:pPr lvl="0">
              <a:lnSpc>
                <a:spcPct val="80000"/>
              </a:lnSpc>
            </a:pPr>
            <a:r>
              <a:rPr lang="en-US" sz="1500">
                <a:hlinkClick r:id="rId6"/>
              </a:rPr>
              <a:t>https://www.stuttgart.de/rathaus/stadtbezirke/badcannstatt/</a:t>
            </a:r>
            <a:endParaRPr lang="en-US" sz="1500"/>
          </a:p>
          <a:p>
            <a:pPr marL="0" lvl="0" indent="0">
              <a:lnSpc>
                <a:spcPct val="80000"/>
              </a:lnSpc>
              <a:buNone/>
            </a:pPr>
            <a:r>
              <a:rPr lang="en-US" sz="1500"/>
              <a:t>last check 11.10.2020, 15:50 h </a:t>
            </a:r>
          </a:p>
          <a:p>
            <a:pPr lvl="0">
              <a:lnSpc>
                <a:spcPct val="80000"/>
              </a:lnSpc>
            </a:pPr>
            <a:endParaRPr lang="en-US" sz="1500"/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Office PowerPoint</Application>
  <PresentationFormat>Breitbild</PresentationFormat>
  <Paragraphs>29</Paragraphs>
  <Slides>6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2" baseType="lpstr">
      <vt:lpstr>Agency FB</vt:lpstr>
      <vt:lpstr>Arial</vt:lpstr>
      <vt:lpstr>Calibri</vt:lpstr>
      <vt:lpstr>Calibri Light</vt:lpstr>
      <vt:lpstr>Wingdings</vt:lpstr>
      <vt:lpstr>Office</vt:lpstr>
      <vt:lpstr>Bad Cannstatt</vt:lpstr>
      <vt:lpstr>PowerPoint-Präsentation</vt:lpstr>
      <vt:lpstr>Earlier in the time</vt:lpstr>
      <vt:lpstr>Special things that happened in Bad Cannstatt</vt:lpstr>
      <vt:lpstr>PowerPoint-Präsentation</vt:lpstr>
      <vt:lpstr>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Bad Cannstatt</dc:title>
  <dc:creator>Emilia Koesling</dc:creator>
  <cp:lastModifiedBy>Katharina Einhoff</cp:lastModifiedBy>
  <cp:revision>3</cp:revision>
  <dcterms:created xsi:type="dcterms:W3CDTF">2020-10-11T13:49:07Z</dcterms:created>
  <dcterms:modified xsi:type="dcterms:W3CDTF">2020-10-21T15:23:57Z</dcterms:modified>
</cp:coreProperties>
</file>