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72" r:id="rId14"/>
    <p:sldId id="269" r:id="rId15"/>
    <p:sldId id="273" r:id="rId16"/>
    <p:sldId id="270" r:id="rId17"/>
    <p:sldId id="274" r:id="rId18"/>
    <p:sldId id="271" r:id="rId19"/>
    <p:sldId id="275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D6E2-C2FE-4F20-9916-FCBFDDD9098D}" type="datetimeFigureOut">
              <a:rPr lang="fr-FR" smtClean="0"/>
              <a:pPr/>
              <a:t>09/03/2018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6993-D3F0-4A16-9B13-D4A0FEF9F1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24354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D6E2-C2FE-4F20-9916-FCBFDDD9098D}" type="datetimeFigureOut">
              <a:rPr lang="fr-FR" smtClean="0"/>
              <a:pPr/>
              <a:t>09/03/2018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6993-D3F0-4A16-9B13-D4A0FEF9F1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38568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D6E2-C2FE-4F20-9916-FCBFDDD9098D}" type="datetimeFigureOut">
              <a:rPr lang="fr-FR" smtClean="0"/>
              <a:pPr/>
              <a:t>09/03/2018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6993-D3F0-4A16-9B13-D4A0FEF9F1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6992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D6E2-C2FE-4F20-9916-FCBFDDD9098D}" type="datetimeFigureOut">
              <a:rPr lang="fr-FR" smtClean="0"/>
              <a:pPr/>
              <a:t>09/03/2018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6993-D3F0-4A16-9B13-D4A0FEF9F1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6088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D6E2-C2FE-4F20-9916-FCBFDDD9098D}" type="datetimeFigureOut">
              <a:rPr lang="fr-FR" smtClean="0"/>
              <a:pPr/>
              <a:t>09/03/2018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6993-D3F0-4A16-9B13-D4A0FEF9F1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8170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D6E2-C2FE-4F20-9916-FCBFDDD9098D}" type="datetimeFigureOut">
              <a:rPr lang="fr-FR" smtClean="0"/>
              <a:pPr/>
              <a:t>09/03/2018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6993-D3F0-4A16-9B13-D4A0FEF9F1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9873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D6E2-C2FE-4F20-9916-FCBFDDD9098D}" type="datetimeFigureOut">
              <a:rPr lang="fr-FR" smtClean="0"/>
              <a:pPr/>
              <a:t>09/03/2018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6993-D3F0-4A16-9B13-D4A0FEF9F1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7460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D6E2-C2FE-4F20-9916-FCBFDDD9098D}" type="datetimeFigureOut">
              <a:rPr lang="fr-FR" smtClean="0"/>
              <a:pPr/>
              <a:t>09/03/2018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6993-D3F0-4A16-9B13-D4A0FEF9F1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17522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D6E2-C2FE-4F20-9916-FCBFDDD9098D}" type="datetimeFigureOut">
              <a:rPr lang="fr-FR" smtClean="0"/>
              <a:pPr/>
              <a:t>09/03/2018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6993-D3F0-4A16-9B13-D4A0FEF9F1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41516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D6E2-C2FE-4F20-9916-FCBFDDD9098D}" type="datetimeFigureOut">
              <a:rPr lang="fr-FR" smtClean="0"/>
              <a:pPr/>
              <a:t>09/03/2018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6993-D3F0-4A16-9B13-D4A0FEF9F1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2878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D6E2-C2FE-4F20-9916-FCBFDDD9098D}" type="datetimeFigureOut">
              <a:rPr lang="fr-FR" smtClean="0"/>
              <a:pPr/>
              <a:t>09/03/2018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6993-D3F0-4A16-9B13-D4A0FEF9F1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62564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2D6E2-C2FE-4F20-9916-FCBFDDD9098D}" type="datetimeFigureOut">
              <a:rPr lang="fr-FR" smtClean="0"/>
              <a:pPr/>
              <a:t>09/03/2018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F6993-D3F0-4A16-9B13-D4A0FEF9F1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2327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91391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38669" y="4864100"/>
            <a:ext cx="10164417" cy="2387600"/>
          </a:xfrm>
        </p:spPr>
        <p:txBody>
          <a:bodyPr>
            <a:normAutofit/>
          </a:bodyPr>
          <a:lstStyle/>
          <a:p>
            <a:r>
              <a:rPr lang="en-US" sz="5400" b="1" cap="all" dirty="0">
                <a:solidFill>
                  <a:srgbClr val="C00000"/>
                </a:solidFill>
                <a:latin typeface="Chiller" panose="04020404031007020602" pitchFamily="82" charset="0"/>
              </a:rPr>
              <a:t>UNESCO WORLD HERITAGE SITES IN TUNISIA</a:t>
            </a:r>
            <a:br>
              <a:rPr lang="en-US" sz="5400" b="1" cap="all" dirty="0">
                <a:solidFill>
                  <a:srgbClr val="C00000"/>
                </a:solidFill>
                <a:latin typeface="Chiller" panose="04020404031007020602" pitchFamily="82" charset="0"/>
              </a:rPr>
            </a:br>
            <a:endParaRPr lang="fr-FR" sz="5400" dirty="0">
              <a:solidFill>
                <a:srgbClr val="C00000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93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ague 3"/>
          <p:cNvSpPr/>
          <p:nvPr/>
        </p:nvSpPr>
        <p:spPr>
          <a:xfrm>
            <a:off x="480392" y="65915"/>
            <a:ext cx="4419600" cy="127220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  <a:latin typeface="Chiller" panose="04020404031007020602" pitchFamily="82" charset="0"/>
              </a:rPr>
              <a:t>Kairouan (1988)</a:t>
            </a:r>
            <a:br>
              <a:rPr lang="fr-FR" b="1" dirty="0" smtClean="0">
                <a:solidFill>
                  <a:schemeClr val="bg1"/>
                </a:solidFill>
                <a:latin typeface="Chiller" panose="04020404031007020602" pitchFamily="82" charset="0"/>
              </a:rPr>
            </a:br>
            <a:endParaRPr lang="fr-FR" b="1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fr-FR" sz="1700" b="1" u="sng" dirty="0">
                <a:solidFill>
                  <a:srgbClr val="FF0000"/>
                </a:solidFill>
                <a:latin typeface="Bradley Hand ITC" panose="03070402050302030203" pitchFamily="66" charset="0"/>
              </a:rPr>
              <a:t>Kairouan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is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the capital of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its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namesake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governate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in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Tunisia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. The city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was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founded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during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the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late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7th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century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by the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Umayyads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.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From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661 to 680,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it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became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the center for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Sunni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Islamic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scholarship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and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Quranic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learning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.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Hence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,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this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brought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in a lot of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Muslims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from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various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parts of the world to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travel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to Kairouan. This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was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the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third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destination in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terms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of the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number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of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Muslim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travelers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,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next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only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to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Mecca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and Medina. The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holy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Mosque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of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Uqba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is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also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located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in the city of Kairouan,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which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further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cemented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the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status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of the city as a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pilgrim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destination for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those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of the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Muslim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7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faith</a:t>
            </a:r>
            <a:r>
              <a:rPr lang="fr-FR" sz="17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1370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7452"/>
          </a:xfrm>
        </p:spPr>
      </p:pic>
    </p:spTree>
    <p:extLst>
      <p:ext uri="{BB962C8B-B14F-4D97-AF65-F5344CB8AC3E}">
        <p14:creationId xmlns:p14="http://schemas.microsoft.com/office/powerpoint/2010/main" xmlns="" val="46041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1648" y="1627373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200000"/>
              </a:lnSpc>
            </a:pP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The </a:t>
            </a:r>
            <a:r>
              <a:rPr lang="fr-FR" sz="8000" b="1" u="sng" dirty="0">
                <a:solidFill>
                  <a:srgbClr val="FF0000"/>
                </a:solidFill>
                <a:latin typeface="Bradley Hand ITC" panose="03070402050302030203" pitchFamily="66" charset="0"/>
              </a:rPr>
              <a:t>Medina of Sousse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is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another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cultural site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recognized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into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the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list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of UNESCO World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Heritage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Sites in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Tunisia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. The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reason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for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its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inscription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is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because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this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Medina quarter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is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the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typical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example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of the architecture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during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the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early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centuries of Islam. The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property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includes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structures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such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as the Great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Mosque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of Sousse, Kasbah and the fortifications in the area.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Currently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,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you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will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also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find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the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Archaeological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Museum of Sousse in the Medina of Sousse.</a:t>
            </a:r>
          </a:p>
          <a:p>
            <a:pPr>
              <a:lnSpc>
                <a:spcPct val="200000"/>
              </a:lnSpc>
            </a:pP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The Medina of Sousse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is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also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an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outstanding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archaeological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site. The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medina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was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established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at the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dawning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of the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Islamic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civilization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,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which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provides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a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glimpse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into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the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earliest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architectural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works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in line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with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the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Islamic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conquests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. Second, the location of the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medina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also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deemed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it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necessary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to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establish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defensive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structures to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guard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against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piracy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and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plunder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.</a:t>
            </a:r>
          </a:p>
          <a:p>
            <a:endParaRPr lang="fr-FR" dirty="0"/>
          </a:p>
        </p:txBody>
      </p:sp>
      <p:sp>
        <p:nvSpPr>
          <p:cNvPr id="4" name="Vague 3"/>
          <p:cNvSpPr/>
          <p:nvPr/>
        </p:nvSpPr>
        <p:spPr>
          <a:xfrm>
            <a:off x="741648" y="355164"/>
            <a:ext cx="6396269" cy="127220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Chiller" panose="04020404031007020602" pitchFamily="82" charset="0"/>
                <a:ea typeface="+mj-ea"/>
                <a:cs typeface="+mj-cs"/>
              </a:rPr>
              <a:t>Medina of Sousse (1988)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79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medina souss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5314" y="0"/>
            <a:ext cx="12257313" cy="72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0856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200000"/>
              </a:lnSpc>
            </a:pPr>
            <a:r>
              <a:rPr lang="fr-FR" sz="36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The Medina of Tunis</a:t>
            </a:r>
            <a:r>
              <a:rPr lang="fr-FR" sz="3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is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located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within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the capital of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Tunisia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. It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was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added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to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UNESCO’s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list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of world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heritage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properties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in 1979. The Medina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is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home to about 700 monuments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from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the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Almohad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and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Hafsid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periods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.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These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monuments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included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mosques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,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mausoleums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, madrasas, palaces and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many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other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structures.</a:t>
            </a:r>
          </a:p>
          <a:p>
            <a:pPr>
              <a:lnSpc>
                <a:spcPct val="200000"/>
              </a:lnSpc>
            </a:pP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The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medina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was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founded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in the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late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7th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century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until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it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developed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in the Middle Ages. It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was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during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the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Hafsid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period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wherein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the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medina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(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known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as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it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is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today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)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developed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its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current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form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.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Around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this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time, the monuments (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some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of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which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are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still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standing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today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) are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built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and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they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showcase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a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combination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of styles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from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various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influences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including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Ifriqiya, Oriental and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Andalusian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styles. In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fact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,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many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of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these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monuments have a close </a:t>
            </a:r>
            <a:r>
              <a:rPr lang="fr-FR" sz="32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resemblance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to Roman and Byzantine monuments.</a:t>
            </a:r>
          </a:p>
          <a:p>
            <a:endParaRPr lang="fr-FR" sz="2000" b="1" dirty="0">
              <a:solidFill>
                <a:srgbClr val="0070C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" name="Vague 3"/>
          <p:cNvSpPr/>
          <p:nvPr/>
        </p:nvSpPr>
        <p:spPr>
          <a:xfrm>
            <a:off x="1012236" y="420477"/>
            <a:ext cx="4419600" cy="127220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Chiller" panose="04020404031007020602" pitchFamily="82" charset="0"/>
                <a:ea typeface="+mj-ea"/>
                <a:cs typeface="+mj-cs"/>
              </a:rPr>
              <a:t>Medina of Tunis (1979)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01262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5119" y="102637"/>
            <a:ext cx="12451061" cy="675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086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lnSpc>
                <a:spcPct val="200000"/>
              </a:lnSpc>
            </a:pPr>
            <a:r>
              <a:rPr lang="fr-FR" sz="5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Located</a:t>
            </a:r>
            <a:r>
              <a:rPr lang="fr-FR" sz="5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in </a:t>
            </a:r>
            <a:r>
              <a:rPr lang="fr-FR" sz="5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northeast</a:t>
            </a:r>
            <a:r>
              <a:rPr lang="fr-FR" sz="5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5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Tunisia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, </a:t>
            </a:r>
            <a:r>
              <a:rPr lang="fr-FR" sz="32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the </a:t>
            </a:r>
            <a:r>
              <a:rPr lang="fr-FR" sz="3200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Punic</a:t>
            </a:r>
            <a:r>
              <a:rPr lang="fr-FR" sz="32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town</a:t>
            </a:r>
            <a:r>
              <a:rPr lang="fr-FR" sz="32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of </a:t>
            </a:r>
            <a:r>
              <a:rPr lang="fr-FR" sz="3200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Kerkuane</a:t>
            </a:r>
            <a:r>
              <a:rPr lang="fr-FR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5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is</a:t>
            </a:r>
            <a:r>
              <a:rPr lang="fr-FR" sz="5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a </a:t>
            </a:r>
            <a:r>
              <a:rPr lang="fr-FR" sz="5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Phoenician</a:t>
            </a:r>
            <a:r>
              <a:rPr lang="fr-FR" sz="5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city </a:t>
            </a:r>
            <a:r>
              <a:rPr lang="fr-FR" sz="5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that</a:t>
            </a:r>
            <a:r>
              <a:rPr lang="fr-FR" sz="5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5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was</a:t>
            </a:r>
            <a:r>
              <a:rPr lang="fr-FR" sz="5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5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abandoned</a:t>
            </a:r>
            <a:r>
              <a:rPr lang="fr-FR" sz="5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5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after</a:t>
            </a:r>
            <a:r>
              <a:rPr lang="fr-FR" sz="5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the first </a:t>
            </a:r>
            <a:r>
              <a:rPr lang="fr-FR" sz="5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Punic</a:t>
            </a:r>
            <a:r>
              <a:rPr lang="fr-FR" sz="5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5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War</a:t>
            </a:r>
            <a:r>
              <a:rPr lang="fr-FR" sz="5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in 250 BC. This </a:t>
            </a:r>
            <a:r>
              <a:rPr lang="fr-FR" sz="5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town</a:t>
            </a:r>
            <a:r>
              <a:rPr lang="fr-FR" sz="5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5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was</a:t>
            </a:r>
            <a:r>
              <a:rPr lang="fr-FR" sz="5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not </a:t>
            </a:r>
            <a:r>
              <a:rPr lang="fr-FR" sz="5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rebuilt</a:t>
            </a:r>
            <a:r>
              <a:rPr lang="fr-FR" sz="5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by the Romans. For </a:t>
            </a:r>
            <a:r>
              <a:rPr lang="fr-FR" sz="5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this</a:t>
            </a:r>
            <a:r>
              <a:rPr lang="fr-FR" sz="5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5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reason</a:t>
            </a:r>
            <a:r>
              <a:rPr lang="fr-FR" sz="5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, the state in </a:t>
            </a:r>
            <a:r>
              <a:rPr lang="fr-FR" sz="5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which</a:t>
            </a:r>
            <a:r>
              <a:rPr lang="fr-FR" sz="5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5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it</a:t>
            </a:r>
            <a:r>
              <a:rPr lang="fr-FR" sz="5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5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was</a:t>
            </a:r>
            <a:r>
              <a:rPr lang="fr-FR" sz="5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5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left</a:t>
            </a:r>
            <a:r>
              <a:rPr lang="fr-FR" sz="5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in has been </a:t>
            </a:r>
            <a:r>
              <a:rPr lang="fr-FR" sz="5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preserved</a:t>
            </a:r>
            <a:r>
              <a:rPr lang="fr-FR" sz="5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to </a:t>
            </a:r>
            <a:r>
              <a:rPr lang="fr-FR" sz="5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what</a:t>
            </a:r>
            <a:r>
              <a:rPr lang="fr-FR" sz="5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5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it</a:t>
            </a:r>
            <a:r>
              <a:rPr lang="fr-FR" sz="5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5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is</a:t>
            </a:r>
            <a:r>
              <a:rPr lang="fr-FR" sz="5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5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today</a:t>
            </a:r>
            <a:r>
              <a:rPr lang="fr-FR" sz="5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as </a:t>
            </a:r>
            <a:r>
              <a:rPr lang="fr-FR" sz="5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it</a:t>
            </a:r>
            <a:r>
              <a:rPr lang="fr-FR" sz="5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5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is</a:t>
            </a:r>
            <a:r>
              <a:rPr lang="fr-FR" sz="5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about 400 </a:t>
            </a:r>
            <a:r>
              <a:rPr lang="fr-FR" sz="5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years</a:t>
            </a:r>
            <a:r>
              <a:rPr lang="fr-FR" sz="5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5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ago</a:t>
            </a:r>
            <a:r>
              <a:rPr lang="fr-FR" sz="5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. This </a:t>
            </a:r>
            <a:r>
              <a:rPr lang="fr-FR" sz="5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is</a:t>
            </a:r>
            <a:r>
              <a:rPr lang="fr-FR" sz="5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5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also</a:t>
            </a:r>
            <a:r>
              <a:rPr lang="fr-FR" sz="5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the </a:t>
            </a:r>
            <a:r>
              <a:rPr lang="fr-FR" sz="5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same</a:t>
            </a:r>
            <a:r>
              <a:rPr lang="fr-FR" sz="5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5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reason</a:t>
            </a:r>
            <a:r>
              <a:rPr lang="fr-FR" sz="5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5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why</a:t>
            </a:r>
            <a:r>
              <a:rPr lang="fr-FR" sz="5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5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it</a:t>
            </a:r>
            <a:r>
              <a:rPr lang="fr-FR" sz="5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5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was</a:t>
            </a:r>
            <a:r>
              <a:rPr lang="fr-FR" sz="5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5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recognized</a:t>
            </a:r>
            <a:r>
              <a:rPr lang="fr-FR" sz="5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as one of the UNESCO World </a:t>
            </a:r>
            <a:r>
              <a:rPr lang="fr-FR" sz="5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Heritage</a:t>
            </a:r>
            <a:r>
              <a:rPr lang="fr-FR" sz="5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Sites in </a:t>
            </a:r>
            <a:r>
              <a:rPr lang="fr-FR" sz="5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Tunisia</a:t>
            </a:r>
            <a:r>
              <a:rPr lang="fr-FR" sz="5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There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were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several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excavations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that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were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performed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in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this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town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and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these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enabled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archaeologists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to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find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coins and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other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types of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ruins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.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These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ruins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were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dated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back to the 4th and 3rd centuries BC</a:t>
            </a:r>
            <a:r>
              <a:rPr lang="fr-FR" sz="3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. 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The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layout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of the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town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is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still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visible and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you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will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find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the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walls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to former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houses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.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These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houses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were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constructed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using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a standard plan and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showcases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a bit of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town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planning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even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for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such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an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ancient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time in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history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. There are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also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mosaics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,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columns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and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other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well-preserved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ruins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within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this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45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town</a:t>
            </a:r>
            <a:r>
              <a:rPr lang="fr-FR" sz="4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Vague 3"/>
          <p:cNvSpPr/>
          <p:nvPr/>
        </p:nvSpPr>
        <p:spPr>
          <a:xfrm>
            <a:off x="974913" y="476460"/>
            <a:ext cx="10492409" cy="127220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00" dirty="0" smtClean="0">
              <a:solidFill>
                <a:schemeClr val="bg1"/>
              </a:solidFill>
              <a:latin typeface="Chiller" panose="04020404031007020602" pitchFamily="82" charset="0"/>
              <a:ea typeface="+mj-ea"/>
              <a:cs typeface="+mj-cs"/>
            </a:endParaRPr>
          </a:p>
          <a:p>
            <a:pPr algn="ctr"/>
            <a:r>
              <a:rPr lang="fr-FR" sz="4400" b="1" dirty="0" err="1" smtClean="0">
                <a:solidFill>
                  <a:schemeClr val="bg1"/>
                </a:solidFill>
                <a:latin typeface="Chiller" panose="04020404031007020602" pitchFamily="82" charset="0"/>
                <a:ea typeface="+mj-ea"/>
                <a:cs typeface="+mj-cs"/>
              </a:rPr>
              <a:t>Punic</a:t>
            </a:r>
            <a:r>
              <a:rPr lang="fr-FR" sz="4400" b="1" dirty="0" smtClean="0">
                <a:solidFill>
                  <a:schemeClr val="bg1"/>
                </a:solidFill>
                <a:latin typeface="Chiller" panose="04020404031007020602" pitchFamily="82" charset="0"/>
                <a:ea typeface="+mj-ea"/>
                <a:cs typeface="+mj-cs"/>
              </a:rPr>
              <a:t> </a:t>
            </a:r>
            <a:r>
              <a:rPr lang="fr-FR" sz="4400" b="1" dirty="0" err="1">
                <a:solidFill>
                  <a:schemeClr val="bg1"/>
                </a:solidFill>
                <a:latin typeface="Chiller" panose="04020404031007020602" pitchFamily="82" charset="0"/>
                <a:ea typeface="+mj-ea"/>
                <a:cs typeface="+mj-cs"/>
              </a:rPr>
              <a:t>Town</a:t>
            </a:r>
            <a:r>
              <a:rPr lang="fr-FR" sz="4400" b="1" dirty="0">
                <a:solidFill>
                  <a:schemeClr val="bg1"/>
                </a:solidFill>
                <a:latin typeface="Chiller" panose="04020404031007020602" pitchFamily="82" charset="0"/>
                <a:ea typeface="+mj-ea"/>
                <a:cs typeface="+mj-cs"/>
              </a:rPr>
              <a:t> of </a:t>
            </a:r>
            <a:r>
              <a:rPr lang="fr-FR" sz="4400" b="1" dirty="0" err="1">
                <a:solidFill>
                  <a:schemeClr val="bg1"/>
                </a:solidFill>
                <a:latin typeface="Chiller" panose="04020404031007020602" pitchFamily="82" charset="0"/>
                <a:ea typeface="+mj-ea"/>
                <a:cs typeface="+mj-cs"/>
              </a:rPr>
              <a:t>Kerkuane</a:t>
            </a:r>
            <a:r>
              <a:rPr lang="fr-FR" sz="4400" b="1" dirty="0">
                <a:solidFill>
                  <a:schemeClr val="bg1"/>
                </a:solidFill>
                <a:latin typeface="Chiller" panose="04020404031007020602" pitchFamily="82" charset="0"/>
                <a:ea typeface="+mj-ea"/>
                <a:cs typeface="+mj-cs"/>
              </a:rPr>
              <a:t> and </a:t>
            </a:r>
            <a:r>
              <a:rPr lang="fr-FR" sz="4400" b="1" dirty="0" err="1">
                <a:solidFill>
                  <a:schemeClr val="bg1"/>
                </a:solidFill>
                <a:latin typeface="Chiller" panose="04020404031007020602" pitchFamily="82" charset="0"/>
                <a:ea typeface="+mj-ea"/>
                <a:cs typeface="+mj-cs"/>
              </a:rPr>
              <a:t>its</a:t>
            </a:r>
            <a:r>
              <a:rPr lang="fr-FR" sz="4400" b="1" dirty="0">
                <a:solidFill>
                  <a:schemeClr val="bg1"/>
                </a:solidFill>
                <a:latin typeface="Chiller" panose="04020404031007020602" pitchFamily="82" charset="0"/>
                <a:ea typeface="+mj-ea"/>
                <a:cs typeface="+mj-cs"/>
              </a:rPr>
              <a:t> </a:t>
            </a:r>
            <a:r>
              <a:rPr lang="fr-FR" sz="4400" b="1" dirty="0" err="1">
                <a:solidFill>
                  <a:schemeClr val="bg1"/>
                </a:solidFill>
                <a:latin typeface="Chiller" panose="04020404031007020602" pitchFamily="82" charset="0"/>
                <a:ea typeface="+mj-ea"/>
                <a:cs typeface="+mj-cs"/>
              </a:rPr>
              <a:t>Necropolis</a:t>
            </a:r>
            <a:r>
              <a:rPr lang="fr-FR" sz="4400" b="1" dirty="0">
                <a:solidFill>
                  <a:schemeClr val="bg1"/>
                </a:solidFill>
                <a:latin typeface="Chiller" panose="04020404031007020602" pitchFamily="82" charset="0"/>
                <a:ea typeface="+mj-ea"/>
                <a:cs typeface="+mj-cs"/>
              </a:rPr>
              <a:t> (1985)</a:t>
            </a:r>
          </a:p>
          <a:p>
            <a:pPr algn="ctr"/>
            <a:endParaRPr lang="fr-FR" sz="4400" dirty="0">
              <a:solidFill>
                <a:schemeClr val="bg1"/>
              </a:solidFill>
              <a:latin typeface="Chiller" panose="04020404031007020602" pitchFamily="82" charset="0"/>
              <a:ea typeface="+mj-ea"/>
              <a:cs typeface="+mj-cs"/>
            </a:endParaRPr>
          </a:p>
          <a:p>
            <a:pPr algn="ctr"/>
            <a:endParaRPr lang="fr-FR" sz="1500" b="1" u="sng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32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722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fr-FR" sz="1900" b="1" u="sng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The </a:t>
            </a:r>
            <a:r>
              <a:rPr lang="fr-FR" sz="1900" b="1" u="sng" dirty="0">
                <a:solidFill>
                  <a:srgbClr val="FF0000"/>
                </a:solidFill>
                <a:latin typeface="Bradley Hand ITC" panose="03070402050302030203" pitchFamily="66" charset="0"/>
              </a:rPr>
              <a:t>Ichkeul National Park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is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the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only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natural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site in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this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list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of UNESCO World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Heritage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Sites in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Tunisia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. This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park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is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valuable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because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it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serves as an important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stopping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-over point for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various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species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of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migratory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birds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every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year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.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Located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in the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northern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part of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Tunisia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, the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park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is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located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close to the shore of the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Mediterranean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Sea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. The Ichkeul Lake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is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an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integral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part of the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park’s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premises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. In the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lake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,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you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will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find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pink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flamingos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,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ducks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,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storks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and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geese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At one point,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this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national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park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was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listed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as one of the World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Heritage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Sites in Danger.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Since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the construction of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dams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in the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park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,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it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has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limited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the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amount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of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freshwater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inflow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to the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lakes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and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marshes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within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the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park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. For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this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reason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, the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fresh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water plant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species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have been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dominated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by the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salt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-water plant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species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. This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resulted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in an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imbalance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in the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ecological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makeup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of the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park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,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which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greatly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reduced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the population of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migratory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birds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that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come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into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the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park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each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year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.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These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migratory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birds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depended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on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many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of the plant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species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that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were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found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in the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park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, of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which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many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of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them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had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been </a:t>
            </a:r>
            <a:r>
              <a:rPr lang="fr-FR" sz="19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lost</a:t>
            </a:r>
            <a:r>
              <a:rPr lang="fr-FR" sz="19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due to the construction of the dam.</a:t>
            </a:r>
          </a:p>
          <a:p>
            <a:pPr>
              <a:lnSpc>
                <a:spcPct val="200000"/>
              </a:lnSpc>
            </a:pPr>
            <a:endParaRPr lang="fr-FR" sz="1900" b="1" dirty="0">
              <a:solidFill>
                <a:srgbClr val="0070C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" name="Vague 3"/>
          <p:cNvSpPr/>
          <p:nvPr/>
        </p:nvSpPr>
        <p:spPr>
          <a:xfrm>
            <a:off x="974913" y="476460"/>
            <a:ext cx="10492409" cy="127220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00" dirty="0" smtClean="0">
              <a:solidFill>
                <a:schemeClr val="bg1"/>
              </a:solidFill>
              <a:latin typeface="Chiller" panose="04020404031007020602" pitchFamily="82" charset="0"/>
              <a:ea typeface="+mj-ea"/>
              <a:cs typeface="+mj-cs"/>
            </a:endParaRPr>
          </a:p>
          <a:p>
            <a:pPr algn="ctr"/>
            <a:r>
              <a:rPr lang="fr-FR" sz="4400" b="1" dirty="0">
                <a:solidFill>
                  <a:schemeClr val="bg1"/>
                </a:solidFill>
                <a:latin typeface="Chiller" panose="04020404031007020602" pitchFamily="82" charset="0"/>
                <a:ea typeface="+mj-ea"/>
                <a:cs typeface="+mj-cs"/>
              </a:rPr>
              <a:t>The Ichkeul National Park</a:t>
            </a:r>
            <a:r>
              <a:rPr lang="fr-FR" sz="4400" b="1" dirty="0" smtClean="0">
                <a:solidFill>
                  <a:schemeClr val="bg1"/>
                </a:solidFill>
                <a:latin typeface="Chiller" panose="04020404031007020602" pitchFamily="82" charset="0"/>
                <a:ea typeface="+mj-ea"/>
                <a:cs typeface="+mj-cs"/>
              </a:rPr>
              <a:t>)</a:t>
            </a:r>
            <a:endParaRPr lang="fr-FR" sz="4400" b="1" dirty="0">
              <a:solidFill>
                <a:schemeClr val="bg1"/>
              </a:solidFill>
              <a:latin typeface="Chiller" panose="04020404031007020602" pitchFamily="82" charset="0"/>
              <a:ea typeface="+mj-ea"/>
              <a:cs typeface="+mj-cs"/>
            </a:endParaRPr>
          </a:p>
          <a:p>
            <a:pPr algn="ctr"/>
            <a:endParaRPr lang="fr-FR" sz="4400" dirty="0">
              <a:solidFill>
                <a:schemeClr val="bg1"/>
              </a:solidFill>
              <a:latin typeface="Chiller" panose="04020404031007020602" pitchFamily="82" charset="0"/>
              <a:ea typeface="+mj-ea"/>
              <a:cs typeface="+mj-cs"/>
            </a:endParaRP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54808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76083"/>
            <a:ext cx="12192000" cy="86340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151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4886" y="447334"/>
            <a:ext cx="10515600" cy="5528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en-US" b="1" i="0" dirty="0" smtClean="0">
                <a:solidFill>
                  <a:srgbClr val="222222"/>
                </a:solidFill>
                <a:effectLst/>
                <a:latin typeface="Bradley Hand ITC" panose="03070402050302030203" pitchFamily="66" charset="0"/>
              </a:rPr>
              <a:t>Tunisian culture is a product of more than </a:t>
            </a:r>
            <a:r>
              <a:rPr lang="en-US" b="1" i="0" u="sng" dirty="0" smtClean="0">
                <a:solidFill>
                  <a:srgbClr val="222222"/>
                </a:solidFill>
                <a:effectLst/>
                <a:latin typeface="Bradley Hand ITC" panose="03070402050302030203" pitchFamily="66" charset="0"/>
              </a:rPr>
              <a:t>three thousand years of history </a:t>
            </a:r>
            <a:r>
              <a:rPr lang="en-US" b="1" i="0" dirty="0" smtClean="0">
                <a:solidFill>
                  <a:srgbClr val="222222"/>
                </a:solidFill>
                <a:effectLst/>
                <a:latin typeface="Bradley Hand ITC" panose="03070402050302030203" pitchFamily="66" charset="0"/>
              </a:rPr>
              <a:t>and an important multi-ethnic influx. </a:t>
            </a:r>
            <a:endParaRPr lang="en-US" b="1" dirty="0" smtClean="0">
              <a:solidFill>
                <a:srgbClr val="222222"/>
              </a:solidFill>
              <a:latin typeface="Bradley Hand ITC" panose="03070402050302030203" pitchFamily="66" charset="0"/>
            </a:endParaRPr>
          </a:p>
          <a:p>
            <a:pPr marL="285750" indent="-285750" algn="just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rgbClr val="222222"/>
                </a:solidFill>
                <a:latin typeface="Bradley Hand ITC" panose="03070402050302030203" pitchFamily="66" charset="0"/>
              </a:rPr>
              <a:t>Ancient </a:t>
            </a:r>
            <a:r>
              <a:rPr lang="en-US" b="1" dirty="0">
                <a:solidFill>
                  <a:srgbClr val="222222"/>
                </a:solidFill>
                <a:latin typeface="Bradley Hand ITC" panose="03070402050302030203" pitchFamily="66" charset="0"/>
              </a:rPr>
              <a:t>Tunisia was a major civilization crossing through history; different cultures, civilizations and multiple successive dynasties contributed to the culture of the country over centuries with a varying degrees of influence. </a:t>
            </a:r>
            <a:endParaRPr lang="en-US" b="1" dirty="0" smtClean="0">
              <a:solidFill>
                <a:srgbClr val="222222"/>
              </a:solidFill>
              <a:latin typeface="Bradley Hand ITC" panose="03070402050302030203" pitchFamily="66" charset="0"/>
            </a:endParaRPr>
          </a:p>
          <a:p>
            <a:pPr marL="285750" indent="-285750" algn="just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rgbClr val="222222"/>
                </a:solidFill>
                <a:latin typeface="Bradley Hand ITC" panose="03070402050302030203" pitchFamily="66" charset="0"/>
              </a:rPr>
              <a:t>Among </a:t>
            </a:r>
            <a:r>
              <a:rPr lang="en-US" b="1" dirty="0">
                <a:solidFill>
                  <a:srgbClr val="222222"/>
                </a:solidFill>
                <a:latin typeface="Bradley Hand ITC" panose="03070402050302030203" pitchFamily="66" charset="0"/>
              </a:rPr>
              <a:t>these cultures were the </a:t>
            </a: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Carthaginian - their native civilization, Roman (Roman Africans), Vandal, Jewish, Christian, Arab, Islamic, Turkish, and French, in addition to native Amazigh.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 </a:t>
            </a:r>
            <a:endParaRPr lang="fr-FR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980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9479" y="622990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210000"/>
              </a:lnSpc>
              <a:buFont typeface="Courier New" panose="02070309020205020404" pitchFamily="49" charset="0"/>
              <a:buChar char="o"/>
            </a:pPr>
            <a:r>
              <a:rPr lang="fr-FR" sz="8000" b="1" dirty="0">
                <a:solidFill>
                  <a:srgbClr val="222222"/>
                </a:solidFill>
                <a:latin typeface="Bradley Hand ITC" panose="03070402050302030203" pitchFamily="66" charset="0"/>
              </a:rPr>
              <a:t>There are </a:t>
            </a:r>
            <a:r>
              <a:rPr lang="fr-FR" sz="8000" b="1" u="sng" dirty="0">
                <a:solidFill>
                  <a:srgbClr val="C00000"/>
                </a:solidFill>
                <a:latin typeface="Bradley Hand ITC" panose="03070402050302030203" pitchFamily="66" charset="0"/>
              </a:rPr>
              <a:t>8 UNESCO World </a:t>
            </a:r>
            <a:r>
              <a:rPr lang="fr-FR" sz="8000" b="1" u="sng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Heritage</a:t>
            </a:r>
            <a:r>
              <a:rPr lang="fr-FR" sz="8000" b="1" u="sng" dirty="0">
                <a:solidFill>
                  <a:srgbClr val="C00000"/>
                </a:solidFill>
                <a:latin typeface="Bradley Hand ITC" panose="03070402050302030203" pitchFamily="66" charset="0"/>
              </a:rPr>
              <a:t> Sites in </a:t>
            </a:r>
            <a:r>
              <a:rPr lang="fr-FR" sz="8000" b="1" u="sng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Tunisia</a:t>
            </a:r>
            <a:r>
              <a:rPr lang="fr-FR" sz="8000" b="1" dirty="0">
                <a:solidFill>
                  <a:srgbClr val="222222"/>
                </a:solidFill>
                <a:latin typeface="Bradley Hand ITC" panose="03070402050302030203" pitchFamily="66" charset="0"/>
              </a:rPr>
              <a:t>. This </a:t>
            </a:r>
            <a:r>
              <a:rPr lang="fr-FR" sz="8000" b="1" dirty="0" err="1">
                <a:solidFill>
                  <a:srgbClr val="222222"/>
                </a:solidFill>
                <a:latin typeface="Bradley Hand ITC" panose="03070402050302030203" pitchFamily="66" charset="0"/>
              </a:rPr>
              <a:t>list</a:t>
            </a:r>
            <a:r>
              <a:rPr lang="fr-FR" sz="8000" b="1" dirty="0">
                <a:solidFill>
                  <a:srgbClr val="222222"/>
                </a:solidFill>
                <a:latin typeface="Bradley Hand ITC" panose="03070402050302030203" pitchFamily="66" charset="0"/>
              </a:rPr>
              <a:t> </a:t>
            </a:r>
            <a:r>
              <a:rPr lang="fr-FR" sz="8000" b="1" dirty="0" err="1">
                <a:solidFill>
                  <a:srgbClr val="222222"/>
                </a:solidFill>
                <a:latin typeface="Bradley Hand ITC" panose="03070402050302030203" pitchFamily="66" charset="0"/>
              </a:rPr>
              <a:t>is</a:t>
            </a:r>
            <a:r>
              <a:rPr lang="fr-FR" sz="8000" b="1" dirty="0">
                <a:solidFill>
                  <a:srgbClr val="222222"/>
                </a:solidFill>
                <a:latin typeface="Bradley Hand ITC" panose="03070402050302030203" pitchFamily="66" charset="0"/>
              </a:rPr>
              <a:t> </a:t>
            </a:r>
            <a:r>
              <a:rPr lang="fr-FR" sz="8000" b="1" dirty="0" err="1">
                <a:solidFill>
                  <a:srgbClr val="222222"/>
                </a:solidFill>
                <a:latin typeface="Bradley Hand ITC" panose="03070402050302030203" pitchFamily="66" charset="0"/>
              </a:rPr>
              <a:t>comprised</a:t>
            </a:r>
            <a:r>
              <a:rPr lang="fr-FR" sz="8000" b="1" dirty="0">
                <a:solidFill>
                  <a:srgbClr val="222222"/>
                </a:solidFill>
                <a:latin typeface="Bradley Hand ITC" panose="03070402050302030203" pitchFamily="66" charset="0"/>
              </a:rPr>
              <a:t> of 7 cultural sites and 1</a:t>
            </a:r>
            <a:r>
              <a:rPr lang="fr-FR" sz="6400" b="1" dirty="0">
                <a:solidFill>
                  <a:srgbClr val="222222"/>
                </a:solidFill>
                <a:latin typeface="Bradley Hand ITC" panose="03070402050302030203" pitchFamily="66" charset="0"/>
              </a:rPr>
              <a:t> </a:t>
            </a:r>
            <a:r>
              <a:rPr lang="fr-FR" sz="6400" b="1" dirty="0" err="1">
                <a:solidFill>
                  <a:srgbClr val="222222"/>
                </a:solidFill>
                <a:latin typeface="Bradley Hand ITC" panose="03070402050302030203" pitchFamily="66" charset="0"/>
              </a:rPr>
              <a:t>natural</a:t>
            </a:r>
            <a:r>
              <a:rPr lang="fr-FR" sz="6400" b="1" dirty="0">
                <a:solidFill>
                  <a:srgbClr val="222222"/>
                </a:solidFill>
                <a:latin typeface="Bradley Hand ITC" panose="03070402050302030203" pitchFamily="66" charset="0"/>
              </a:rPr>
              <a:t> site. </a:t>
            </a:r>
            <a:r>
              <a:rPr lang="fr-FR" sz="6400" b="1" dirty="0" smtClean="0">
                <a:solidFill>
                  <a:srgbClr val="222222"/>
                </a:solidFill>
                <a:latin typeface="Bradley Hand ITC" panose="03070402050302030203" pitchFamily="66" charset="0"/>
              </a:rPr>
              <a:t> </a:t>
            </a:r>
          </a:p>
          <a:p>
            <a:pPr lvl="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Amphitheatre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of El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Jem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(</a:t>
            </a:r>
            <a:r>
              <a:rPr lang="fr-FR" sz="8000" b="1" dirty="0" smtClean="0">
                <a:solidFill>
                  <a:srgbClr val="0070C0"/>
                </a:solidFill>
                <a:latin typeface="Bradley Hand ITC" panose="03070402050302030203" pitchFamily="66" charset="0"/>
              </a:rPr>
              <a:t>1979)</a:t>
            </a:r>
          </a:p>
          <a:p>
            <a:pPr lvl="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Archaeological</a:t>
            </a:r>
            <a:r>
              <a:rPr lang="fr-FR" sz="8000" b="1" dirty="0" smtClean="0">
                <a:solidFill>
                  <a:srgbClr val="222222"/>
                </a:solidFill>
                <a:latin typeface="Bradley Hand ITC" panose="03070402050302030203" pitchFamily="66" charset="0"/>
              </a:rPr>
              <a:t> 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Site of Carthage (1979)</a:t>
            </a:r>
          </a:p>
          <a:p>
            <a:pPr lvl="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Dougga /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Thugga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(1997)</a:t>
            </a:r>
          </a:p>
          <a:p>
            <a:pPr lvl="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Kairouan (1988)</a:t>
            </a:r>
          </a:p>
          <a:p>
            <a:pPr lvl="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Medina of Sousse (1988)</a:t>
            </a:r>
          </a:p>
          <a:p>
            <a:pPr lvl="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Medina of Tunis (1979)</a:t>
            </a:r>
          </a:p>
          <a:p>
            <a:pPr lvl="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Punic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Town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of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Kerkuane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and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its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8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Necropolis</a:t>
            </a: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(1985)</a:t>
            </a:r>
          </a:p>
          <a:p>
            <a:pPr lvl="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fr-FR" sz="8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Ichkeul National Park (1980)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fr-FR" sz="1800" b="1" dirty="0">
              <a:solidFill>
                <a:srgbClr val="222222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83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Bande perforée 3"/>
          <p:cNvSpPr/>
          <p:nvPr/>
        </p:nvSpPr>
        <p:spPr>
          <a:xfrm>
            <a:off x="768626" y="119269"/>
            <a:ext cx="9945757" cy="131196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5400" b="1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Amphitheatre</a:t>
            </a:r>
            <a:r>
              <a:rPr lang="fr-FR" sz="5400" b="1" dirty="0" smtClean="0">
                <a:solidFill>
                  <a:schemeClr val="bg1"/>
                </a:solidFill>
                <a:latin typeface="Chiller" panose="04020404031007020602" pitchFamily="82" charset="0"/>
              </a:rPr>
              <a:t> of El </a:t>
            </a:r>
            <a:r>
              <a:rPr lang="fr-FR" sz="5400" b="1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Jem</a:t>
            </a:r>
            <a:r>
              <a:rPr lang="fr-FR" sz="5400" b="1" dirty="0" smtClean="0">
                <a:solidFill>
                  <a:schemeClr val="bg1"/>
                </a:solidFill>
                <a:latin typeface="Chiller" panose="04020404031007020602" pitchFamily="82" charset="0"/>
              </a:rPr>
              <a:t> (1979)</a:t>
            </a:r>
            <a:br>
              <a:rPr lang="fr-FR" sz="5400" b="1" dirty="0" smtClean="0">
                <a:solidFill>
                  <a:schemeClr val="bg1"/>
                </a:solidFill>
                <a:latin typeface="Chiller" panose="04020404031007020602" pitchFamily="82" charset="0"/>
              </a:rPr>
            </a:br>
            <a:endParaRPr lang="fr-FR" sz="5400" b="1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765991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The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Amphitheatre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of El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Jem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in El Djem,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Tunisia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is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an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oval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amphitheater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that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is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listed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as one of the UNESCO World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Heritage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Sites in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Tunisia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. This structure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was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built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in 238 AD and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is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one of the best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preserved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Roman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ruins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in the world. </a:t>
            </a:r>
            <a:endParaRPr lang="fr-FR" sz="2600" b="1" dirty="0" smtClean="0">
              <a:solidFill>
                <a:srgbClr val="0070C0"/>
              </a:solidFill>
              <a:latin typeface="Bradley Hand ITC" panose="03070402050302030203" pitchFamily="66" charset="0"/>
            </a:endParaRPr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sz="2600" b="1" dirty="0" smtClean="0">
                <a:solidFill>
                  <a:srgbClr val="0070C0"/>
                </a:solidFill>
                <a:latin typeface="Bradley Hand ITC" panose="03070402050302030203" pitchFamily="66" charset="0"/>
              </a:rPr>
              <a:t>The 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construction of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this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amphitheater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by the Roman Empire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was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no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different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from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many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other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similar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structures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that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the Romans have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built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– as a venue for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spectator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events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.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With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a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capacity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of 35,000,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this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is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one of the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biggest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amphitheaters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in the world.</a:t>
            </a:r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The structure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is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made out of stone blocks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that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are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built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on a flat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ground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. The state of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preservation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of the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amphitheater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is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highly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impressive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especially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given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the date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when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it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was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originally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26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built</a:t>
            </a:r>
            <a:r>
              <a:rPr lang="fr-FR" sz="2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9006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9392" y="0"/>
            <a:ext cx="12291391" cy="6858000"/>
          </a:xfrm>
        </p:spPr>
      </p:pic>
    </p:spTree>
    <p:extLst>
      <p:ext uri="{BB962C8B-B14F-4D97-AF65-F5344CB8AC3E}">
        <p14:creationId xmlns:p14="http://schemas.microsoft.com/office/powerpoint/2010/main" xmlns="" val="271740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ague 4"/>
          <p:cNvSpPr/>
          <p:nvPr/>
        </p:nvSpPr>
        <p:spPr>
          <a:xfrm>
            <a:off x="639419" y="109330"/>
            <a:ext cx="7908234" cy="127220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Archeological</a:t>
            </a:r>
            <a:r>
              <a:rPr lang="fr-FR" b="1" dirty="0" smtClean="0">
                <a:solidFill>
                  <a:schemeClr val="bg1"/>
                </a:solidFill>
                <a:latin typeface="Chiller" panose="04020404031007020602" pitchFamily="82" charset="0"/>
              </a:rPr>
              <a:t> Site of Carthage (1979)</a:t>
            </a:r>
            <a:br>
              <a:rPr lang="fr-FR" b="1" dirty="0" smtClean="0">
                <a:solidFill>
                  <a:schemeClr val="bg1"/>
                </a:solidFill>
                <a:latin typeface="Chiller" panose="04020404031007020602" pitchFamily="82" charset="0"/>
              </a:rPr>
            </a:br>
            <a:endParaRPr lang="fr-FR" b="1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80000"/>
              </a:lnSpc>
              <a:buFont typeface="Courier New" panose="02070309020205020404" pitchFamily="49" charset="0"/>
              <a:buChar char="o"/>
            </a:pP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The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Archaeological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Site of Carthage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is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one of the cultural UNESCO World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Heritage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Sites in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Tunisia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. It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was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built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by the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Phoenicians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on a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hill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with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an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overlooking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view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of the Gulf of Tunis and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its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surrounding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plains. This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archaeological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site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was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considered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of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universal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value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because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of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its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mixture and diffusion of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various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cultures in one place.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From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the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Phoenic-Punic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, to the Romans and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Paleochristians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,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each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of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these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cultures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left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behind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traces of how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they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lived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to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form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the unique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archaeological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landscape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at the site.</a:t>
            </a:r>
          </a:p>
          <a:p>
            <a:pPr>
              <a:lnSpc>
                <a:spcPct val="180000"/>
              </a:lnSpc>
              <a:buFont typeface="Courier New" panose="02070309020205020404" pitchFamily="49" charset="0"/>
              <a:buChar char="o"/>
            </a:pP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The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archaeological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site of Carthage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consists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of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several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notable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properties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including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the Acropolis of Byrsa,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Punic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tophet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, the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Punic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ports, the Antonine baths, Malaga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cisterns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, and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many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more</a:t>
            </a:r>
          </a:p>
          <a:p>
            <a:endParaRPr lang="fr-FR" sz="1800" b="1" dirty="0">
              <a:solidFill>
                <a:srgbClr val="0070C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37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>
                <a:solidFill>
                  <a:schemeClr val="bg1"/>
                </a:solidFill>
              </a:rPr>
              <a:t>Archeological</a:t>
            </a:r>
            <a:r>
              <a:rPr lang="fr-FR" dirty="0" smtClean="0">
                <a:solidFill>
                  <a:schemeClr val="bg1"/>
                </a:solidFill>
              </a:rPr>
              <a:t> Site of Carthage (1979)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err="1" smtClean="0">
                <a:solidFill>
                  <a:schemeClr val="bg1"/>
                </a:solidFill>
              </a:rPr>
              <a:t>Archeological</a:t>
            </a:r>
            <a:r>
              <a:rPr lang="fr-FR" dirty="0" smtClean="0">
                <a:solidFill>
                  <a:schemeClr val="bg1"/>
                </a:solidFill>
              </a:rPr>
              <a:t> Site of Carthage (1979)</a:t>
            </a:r>
            <a:br>
              <a:rPr lang="fr-FR" dirty="0" smtClean="0">
                <a:solidFill>
                  <a:schemeClr val="bg1"/>
                </a:solidFill>
              </a:rPr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72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Archeological</a:t>
            </a:r>
            <a:r>
              <a:rPr lang="fr-FR" dirty="0" smtClean="0">
                <a:solidFill>
                  <a:schemeClr val="bg1"/>
                </a:solidFill>
              </a:rPr>
              <a:t> Site of Carthage (1979)</a:t>
            </a:r>
            <a:br>
              <a:rPr lang="fr-FR" dirty="0" smtClean="0">
                <a:solidFill>
                  <a:schemeClr val="bg1"/>
                </a:solidFill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9074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ague 4"/>
          <p:cNvSpPr/>
          <p:nvPr/>
        </p:nvSpPr>
        <p:spPr>
          <a:xfrm>
            <a:off x="480391" y="65915"/>
            <a:ext cx="5980043" cy="127220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65915"/>
            <a:ext cx="10515600" cy="1325563"/>
          </a:xfrm>
        </p:spPr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  <a:latin typeface="Chiller" panose="04020404031007020602" pitchFamily="82" charset="0"/>
              </a:rPr>
              <a:t>Dougga / </a:t>
            </a:r>
            <a:r>
              <a:rPr lang="fr-FR" b="1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Thugga</a:t>
            </a:r>
            <a:r>
              <a:rPr lang="fr-FR" b="1" dirty="0" smtClean="0">
                <a:solidFill>
                  <a:schemeClr val="bg1"/>
                </a:solidFill>
                <a:latin typeface="Chiller" panose="04020404031007020602" pitchFamily="82" charset="0"/>
              </a:rPr>
              <a:t> (1997)</a:t>
            </a:r>
            <a:endParaRPr lang="fr-FR" b="1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210000"/>
              </a:lnSpc>
            </a:pP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Dougga,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also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known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as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Thugga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,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is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an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ancient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Roman city in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Tunisia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. It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falls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under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the cultural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category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in the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list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of UNESCO sites in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Tunisia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. This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property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located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in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northern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Tunisia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spans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65 hectares in land area. It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was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inscribed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by UNESCO as a world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heritage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property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in 1997.</a:t>
            </a:r>
          </a:p>
          <a:p>
            <a:pPr>
              <a:lnSpc>
                <a:spcPct val="210000"/>
              </a:lnSpc>
            </a:pP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When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UNESCO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listed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Dougga as a world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heritage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,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it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cited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the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fact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that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Dougga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represents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the best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preserved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Roman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small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town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in the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North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African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region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. The site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is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located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in a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somewhat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remote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location,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which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contributed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to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its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preservation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as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it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is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free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from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the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modernization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and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urbanization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in the center of the city.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Unlike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Carthage,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another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UUNESCO site in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Tunisia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, Dougga has not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undergone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any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major </a:t>
            </a:r>
            <a:r>
              <a:rPr lang="fr-FR" sz="18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rebuilding</a:t>
            </a:r>
            <a:r>
              <a:rPr lang="fr-FR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or reconstruction.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84244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>
                <a:solidFill>
                  <a:schemeClr val="bg1"/>
                </a:solidFill>
              </a:rPr>
              <a:t>Archeological</a:t>
            </a:r>
            <a:r>
              <a:rPr lang="fr-FR" dirty="0" smtClean="0">
                <a:solidFill>
                  <a:schemeClr val="bg1"/>
                </a:solidFill>
              </a:rPr>
              <a:t> Site of Carthage (1979)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err="1" smtClean="0">
                <a:solidFill>
                  <a:schemeClr val="bg1"/>
                </a:solidFill>
              </a:rPr>
              <a:t>Archeological</a:t>
            </a:r>
            <a:r>
              <a:rPr lang="fr-FR" dirty="0" smtClean="0">
                <a:solidFill>
                  <a:schemeClr val="bg1"/>
                </a:solidFill>
              </a:rPr>
              <a:t> Site of Carthage (1979)</a:t>
            </a:r>
            <a:br>
              <a:rPr lang="fr-FR" dirty="0" smtClean="0">
                <a:solidFill>
                  <a:schemeClr val="bg1"/>
                </a:solidFill>
              </a:rPr>
            </a:b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Archeological</a:t>
            </a:r>
            <a:r>
              <a:rPr lang="fr-FR" dirty="0" smtClean="0">
                <a:solidFill>
                  <a:schemeClr val="bg1"/>
                </a:solidFill>
              </a:rPr>
              <a:t> Site of Carthage (1979)</a:t>
            </a:r>
            <a:br>
              <a:rPr lang="fr-FR" dirty="0" smtClean="0">
                <a:solidFill>
                  <a:schemeClr val="bg1"/>
                </a:solidFill>
              </a:rPr>
            </a:b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9574" y="0"/>
            <a:ext cx="12261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969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1362</Words>
  <Application>Microsoft Office PowerPoint</Application>
  <PresentationFormat>Personnalisé</PresentationFormat>
  <Paragraphs>43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UNESCO WORLD HERITAGE SITES IN TUNISIA </vt:lpstr>
      <vt:lpstr>Diapositive 2</vt:lpstr>
      <vt:lpstr>Diapositive 3</vt:lpstr>
      <vt:lpstr>Amphitheatre of El Jem (1979) </vt:lpstr>
      <vt:lpstr>Diapositive 5</vt:lpstr>
      <vt:lpstr>Archeological Site of Carthage (1979) </vt:lpstr>
      <vt:lpstr>Diapositive 7</vt:lpstr>
      <vt:lpstr>Dougga / Thugga (1997)</vt:lpstr>
      <vt:lpstr>Diapositive 9</vt:lpstr>
      <vt:lpstr>Kairouan (1988) 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UNESCO WORLD HERITAGE SITES IN TUNISIA</dc:title>
  <dc:creator>Utilisateur Windows</dc:creator>
  <cp:lastModifiedBy>Utilisateur Windows</cp:lastModifiedBy>
  <cp:revision>17</cp:revision>
  <dcterms:created xsi:type="dcterms:W3CDTF">2018-03-08T22:03:39Z</dcterms:created>
  <dcterms:modified xsi:type="dcterms:W3CDTF">2018-03-09T14:02:49Z</dcterms:modified>
</cp:coreProperties>
</file>