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3518"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EAFC17-D2C6-42FD-880D-F18A133A99A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38BEF9E-D4E9-4BAD-A004-75327DD33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CE921E6-969B-4BC1-B4B8-9B806C4D5E97}"/>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5" name="Zástupný symbol pro zápatí 4">
            <a:extLst>
              <a:ext uri="{FF2B5EF4-FFF2-40B4-BE49-F238E27FC236}">
                <a16:creationId xmlns:a16="http://schemas.microsoft.com/office/drawing/2014/main" id="{3C839B54-7F2C-420E-808C-1BCF606B1E7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3E7B415-3EC0-4A47-959B-AB6C4E95E9C3}"/>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631195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C87F2C-FD1A-4452-A445-A6B633ED6BB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0FB5AC2-AE7E-4C75-91CA-0FA171E0BB2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68DFDFF-87CB-48CC-A504-6494BFC835BD}"/>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5" name="Zástupný symbol pro zápatí 4">
            <a:extLst>
              <a:ext uri="{FF2B5EF4-FFF2-40B4-BE49-F238E27FC236}">
                <a16:creationId xmlns:a16="http://schemas.microsoft.com/office/drawing/2014/main" id="{78E08935-68C5-487D-83B3-9F4278995E5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06411C2-A9D8-4819-A8E4-66635ECED20F}"/>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2395973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C75CA9A-557F-4BFA-A7AE-CE3AB42CAB3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4E70C67-44FE-4F55-9F0D-A9B4CEED631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17EFE12-F554-4E3D-8E23-FE311489DF36}"/>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5" name="Zástupný symbol pro zápatí 4">
            <a:extLst>
              <a:ext uri="{FF2B5EF4-FFF2-40B4-BE49-F238E27FC236}">
                <a16:creationId xmlns:a16="http://schemas.microsoft.com/office/drawing/2014/main" id="{9B562677-6144-455A-B442-169DA6C2C05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462B13C-1912-4E60-807F-E8ED4317873B}"/>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29225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D9879F-F35A-48FB-9B0C-041C739B406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CB581B0-0EFA-4027-BB0E-603C3E085324}"/>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E7C5CD7-5C3A-4955-8792-EEF9DF658E64}"/>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5" name="Zástupný symbol pro zápatí 4">
            <a:extLst>
              <a:ext uri="{FF2B5EF4-FFF2-40B4-BE49-F238E27FC236}">
                <a16:creationId xmlns:a16="http://schemas.microsoft.com/office/drawing/2014/main" id="{4FCB0918-B1E0-4036-BD1A-72BD44A007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FCC8A8A-77AC-49E5-B0E0-C97E69F71DEE}"/>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230677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59BEDF-2737-4A2F-8C0C-FAEACEE25A3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2E3D552-1AC4-4870-AF6C-4738D4CDE2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B5CF5801-EC69-40A1-8BFC-9B43FDB5FBE0}"/>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5" name="Zástupný symbol pro zápatí 4">
            <a:extLst>
              <a:ext uri="{FF2B5EF4-FFF2-40B4-BE49-F238E27FC236}">
                <a16:creationId xmlns:a16="http://schemas.microsoft.com/office/drawing/2014/main" id="{5199F4EF-81D1-465E-837D-C9E6882D73F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6698291-DA9F-40B9-AA58-F51F1BA57FE5}"/>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614733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81D55-C0A3-4656-B18A-178B116FA8D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8F7A226-2082-40B9-90DF-D80EC9CC47E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EA44F5B-1CAE-44D5-B0D0-2653EF46A84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EF1732F-718A-46C2-B47E-0395947D7365}"/>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6" name="Zástupný symbol pro zápatí 5">
            <a:extLst>
              <a:ext uri="{FF2B5EF4-FFF2-40B4-BE49-F238E27FC236}">
                <a16:creationId xmlns:a16="http://schemas.microsoft.com/office/drawing/2014/main" id="{AB71DD8F-435B-4FA3-A12D-19E5385FA86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0C7AB3A-4858-4A71-A3C5-C50B59552C11}"/>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39441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97136B-7551-4168-8F72-EC5D2A68E0F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D129EA1-73A7-43FE-AC70-983595295C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D9FA03C-80C1-4E7F-B9CB-20AAE9E17DE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091FC5D-7E7E-4A9F-BE3D-F673AFFA2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D8BD5D9-7E1D-459A-8AEA-D0D8136B114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70F50C3-4CAF-4CB2-8A45-22E24695A8A3}"/>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8" name="Zástupný symbol pro zápatí 7">
            <a:extLst>
              <a:ext uri="{FF2B5EF4-FFF2-40B4-BE49-F238E27FC236}">
                <a16:creationId xmlns:a16="http://schemas.microsoft.com/office/drawing/2014/main" id="{AD78B7C9-A9DD-4019-B92D-34F554F2D05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F3E962B-CF37-4D53-BED4-B827E88C6FCD}"/>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359701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B3B85E-BBF8-42A1-BB49-2E3A3565119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BFCEE8A-DE28-4CAA-B568-1D6EEF97669F}"/>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4" name="Zástupný symbol pro zápatí 3">
            <a:extLst>
              <a:ext uri="{FF2B5EF4-FFF2-40B4-BE49-F238E27FC236}">
                <a16:creationId xmlns:a16="http://schemas.microsoft.com/office/drawing/2014/main" id="{B06AF35A-F910-4380-957F-472AA6AC660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C730414-8C2A-4D19-8DDD-7D7070E53F22}"/>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903862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94FACE5-65BC-4606-B5EF-EA154443AD11}"/>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3" name="Zástupný symbol pro zápatí 2">
            <a:extLst>
              <a:ext uri="{FF2B5EF4-FFF2-40B4-BE49-F238E27FC236}">
                <a16:creationId xmlns:a16="http://schemas.microsoft.com/office/drawing/2014/main" id="{7AA3B53A-35CC-4745-B1EC-3C98C350715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A7B9549-2010-470D-9F3A-565D4A7FD077}"/>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528775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7DF485-C077-43BC-93FE-034500787D3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95A67606-E962-4B08-AC2E-73FDA1636D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1EEED46-A894-4893-946A-C47D177AFA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73C5A08-6912-40A3-83C4-5AB663774F6D}"/>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6" name="Zástupný symbol pro zápatí 5">
            <a:extLst>
              <a:ext uri="{FF2B5EF4-FFF2-40B4-BE49-F238E27FC236}">
                <a16:creationId xmlns:a16="http://schemas.microsoft.com/office/drawing/2014/main" id="{4B954912-35A1-4889-9392-173A7A182B5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15E0535-0D60-4477-825F-A208EAD4B838}"/>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62773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8A3810-E2B4-47D2-A658-A9220D61667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25739C6-4F9E-4307-8FBE-373BFBDCA1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B6F91F7-6A3B-480A-9F69-330EFEF57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D7AFD83-1486-42A0-BCC4-A8E89E6621E8}"/>
              </a:ext>
            </a:extLst>
          </p:cNvPr>
          <p:cNvSpPr>
            <a:spLocks noGrp="1"/>
          </p:cNvSpPr>
          <p:nvPr>
            <p:ph type="dt" sz="half" idx="10"/>
          </p:nvPr>
        </p:nvSpPr>
        <p:spPr/>
        <p:txBody>
          <a:bodyPr/>
          <a:lstStyle/>
          <a:p>
            <a:fld id="{8109CDC2-0AA7-4002-93A7-C957EAFEDD31}" type="datetimeFigureOut">
              <a:rPr lang="cs-CZ" smtClean="0"/>
              <a:t>10.06.2020</a:t>
            </a:fld>
            <a:endParaRPr lang="cs-CZ"/>
          </a:p>
        </p:txBody>
      </p:sp>
      <p:sp>
        <p:nvSpPr>
          <p:cNvPr id="6" name="Zástupný symbol pro zápatí 5">
            <a:extLst>
              <a:ext uri="{FF2B5EF4-FFF2-40B4-BE49-F238E27FC236}">
                <a16:creationId xmlns:a16="http://schemas.microsoft.com/office/drawing/2014/main" id="{B4D3CDF6-2A13-4531-88CB-ABBEE944E84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C2C63E8-A29E-4921-BB96-665ADA1F3EC3}"/>
              </a:ext>
            </a:extLst>
          </p:cNvPr>
          <p:cNvSpPr>
            <a:spLocks noGrp="1"/>
          </p:cNvSpPr>
          <p:nvPr>
            <p:ph type="sldNum" sz="quarter" idx="12"/>
          </p:nvPr>
        </p:nvSpPr>
        <p:spPr/>
        <p:txBody>
          <a:bodyPr/>
          <a:lstStyle/>
          <a:p>
            <a:fld id="{B8A45769-0B05-4488-A19B-70C8592A70A2}" type="slidenum">
              <a:rPr lang="cs-CZ" smtClean="0"/>
              <a:t>‹#›</a:t>
            </a:fld>
            <a:endParaRPr lang="cs-CZ"/>
          </a:p>
        </p:txBody>
      </p:sp>
    </p:spTree>
    <p:extLst>
      <p:ext uri="{BB962C8B-B14F-4D97-AF65-F5344CB8AC3E}">
        <p14:creationId xmlns:p14="http://schemas.microsoft.com/office/powerpoint/2010/main" val="61217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60EB14A-4E00-4388-B549-9AB04FF2FD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DD39EF4-32D3-42E4-9F71-095BE2A4A8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30DFE3C-F418-416C-B23D-8C858AF295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9CDC2-0AA7-4002-93A7-C957EAFEDD31}" type="datetimeFigureOut">
              <a:rPr lang="cs-CZ" smtClean="0"/>
              <a:t>10.06.2020</a:t>
            </a:fld>
            <a:endParaRPr lang="cs-CZ"/>
          </a:p>
        </p:txBody>
      </p:sp>
      <p:sp>
        <p:nvSpPr>
          <p:cNvPr id="5" name="Zástupný symbol pro zápatí 4">
            <a:extLst>
              <a:ext uri="{FF2B5EF4-FFF2-40B4-BE49-F238E27FC236}">
                <a16:creationId xmlns:a16="http://schemas.microsoft.com/office/drawing/2014/main" id="{E976B2EB-24BB-4127-B619-1D9D0C4539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7CDA09F-5E91-46D7-BFB5-76F022A757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45769-0B05-4488-A19B-70C8592A70A2}" type="slidenum">
              <a:rPr lang="cs-CZ" smtClean="0"/>
              <a:t>‹#›</a:t>
            </a:fld>
            <a:endParaRPr lang="cs-CZ"/>
          </a:p>
        </p:txBody>
      </p:sp>
    </p:spTree>
    <p:extLst>
      <p:ext uri="{BB962C8B-B14F-4D97-AF65-F5344CB8AC3E}">
        <p14:creationId xmlns:p14="http://schemas.microsoft.com/office/powerpoint/2010/main" val="4283494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D46CAC-2BAE-49C0-A5CB-22CA3FBE4C4A}"/>
              </a:ext>
            </a:extLst>
          </p:cNvPr>
          <p:cNvSpPr>
            <a:spLocks noGrp="1"/>
          </p:cNvSpPr>
          <p:nvPr>
            <p:ph type="ctrTitle"/>
          </p:nvPr>
        </p:nvSpPr>
        <p:spPr/>
        <p:txBody>
          <a:bodyPr>
            <a:normAutofit/>
          </a:bodyPr>
          <a:lstStyle/>
          <a:p>
            <a:r>
              <a:rPr lang="cs-CZ" sz="4800" b="1" u="sng" dirty="0">
                <a:latin typeface="Arial" panose="020B0604020202020204" pitchFamily="34" charset="0"/>
                <a:cs typeface="Arial" panose="020B0604020202020204" pitchFamily="34" charset="0"/>
              </a:rPr>
              <a:t>Jak vytrhnout velrybě stoličku</a:t>
            </a:r>
          </a:p>
        </p:txBody>
      </p:sp>
      <p:sp>
        <p:nvSpPr>
          <p:cNvPr id="3" name="Podnadpis 2">
            <a:extLst>
              <a:ext uri="{FF2B5EF4-FFF2-40B4-BE49-F238E27FC236}">
                <a16:creationId xmlns:a16="http://schemas.microsoft.com/office/drawing/2014/main" id="{98D09F58-B8FF-4ABE-A49E-54EF23CA156F}"/>
              </a:ext>
            </a:extLst>
          </p:cNvPr>
          <p:cNvSpPr>
            <a:spLocks noGrp="1"/>
          </p:cNvSpPr>
          <p:nvPr>
            <p:ph type="subTitle" idx="1"/>
          </p:nvPr>
        </p:nvSpPr>
        <p:spPr/>
        <p:txBody>
          <a:bodyPr>
            <a:normAutofit/>
          </a:bodyPr>
          <a:lstStyle/>
          <a:p>
            <a:r>
              <a:rPr lang="cs-CZ" sz="3600" dirty="0">
                <a:latin typeface="Arial" panose="020B0604020202020204" pitchFamily="34" charset="0"/>
                <a:cs typeface="Arial" panose="020B0604020202020204" pitchFamily="34" charset="0"/>
              </a:rPr>
              <a:t>Rostislav Křenek</a:t>
            </a:r>
          </a:p>
        </p:txBody>
      </p:sp>
    </p:spTree>
    <p:extLst>
      <p:ext uri="{BB962C8B-B14F-4D97-AF65-F5344CB8AC3E}">
        <p14:creationId xmlns:p14="http://schemas.microsoft.com/office/powerpoint/2010/main" val="24788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9590E2-F5F7-4CD2-B57A-F4F25FA798BE}"/>
              </a:ext>
            </a:extLst>
          </p:cNvPr>
          <p:cNvSpPr>
            <a:spLocks noGrp="1"/>
          </p:cNvSpPr>
          <p:nvPr>
            <p:ph type="title"/>
          </p:nvPr>
        </p:nvSpPr>
        <p:spPr/>
        <p:txBody>
          <a:bodyPr>
            <a:normAutofit/>
          </a:bodyPr>
          <a:lstStyle/>
          <a:p>
            <a:r>
              <a:rPr lang="cs-CZ" sz="4800" b="1" dirty="0" err="1">
                <a:latin typeface="Arial" panose="020B0604020202020204" pitchFamily="34" charset="0"/>
                <a:cs typeface="Arial" panose="020B0604020202020204" pitchFamily="34" charset="0"/>
              </a:rPr>
              <a:t>Main</a:t>
            </a:r>
            <a:r>
              <a:rPr lang="cs-CZ" sz="4800" b="1" dirty="0">
                <a:latin typeface="Arial" panose="020B0604020202020204" pitchFamily="34" charset="0"/>
                <a:cs typeface="Arial" panose="020B0604020202020204" pitchFamily="34" charset="0"/>
              </a:rPr>
              <a:t> </a:t>
            </a:r>
            <a:r>
              <a:rPr lang="cs-CZ" sz="4800" b="1" dirty="0" err="1">
                <a:latin typeface="Arial" panose="020B0604020202020204" pitchFamily="34" charset="0"/>
                <a:cs typeface="Arial" panose="020B0604020202020204" pitchFamily="34" charset="0"/>
              </a:rPr>
              <a:t>actors</a:t>
            </a:r>
            <a:endParaRPr lang="cs-CZ" sz="4800" b="1"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7B9AB5F6-8032-4EC7-A618-BC166333E199}"/>
              </a:ext>
            </a:extLst>
          </p:cNvPr>
          <p:cNvSpPr>
            <a:spLocks noGrp="1"/>
          </p:cNvSpPr>
          <p:nvPr>
            <p:ph idx="1"/>
          </p:nvPr>
        </p:nvSpPr>
        <p:spPr/>
        <p:txBody>
          <a:bodyPr>
            <a:normAutofit/>
          </a:bodyPr>
          <a:lstStyle/>
          <a:p>
            <a:r>
              <a:rPr lang="cs-CZ" dirty="0">
                <a:latin typeface="Arial" panose="020B0604020202020204" pitchFamily="34" charset="0"/>
                <a:cs typeface="Arial" panose="020B0604020202020204" pitchFamily="34" charset="0"/>
              </a:rPr>
              <a:t>Thomas </a:t>
            </a:r>
            <a:r>
              <a:rPr lang="cs-CZ" dirty="0" err="1">
                <a:latin typeface="Arial" panose="020B0604020202020204" pitchFamily="34" charset="0"/>
                <a:cs typeface="Arial" panose="020B0604020202020204" pitchFamily="34" charset="0"/>
              </a:rPr>
              <a:t>Holy</a:t>
            </a:r>
            <a:endParaRPr lang="cs-CZ" dirty="0">
              <a:latin typeface="Arial" panose="020B0604020202020204" pitchFamily="34" charset="0"/>
              <a:cs typeface="Arial" panose="020B0604020202020204" pitchFamily="34" charset="0"/>
            </a:endParaRPr>
          </a:p>
          <a:p>
            <a:r>
              <a:rPr lang="cs-CZ" dirty="0">
                <a:latin typeface="Arial" panose="020B0604020202020204" pitchFamily="34" charset="0"/>
                <a:cs typeface="Arial" panose="020B0604020202020204" pitchFamily="34" charset="0"/>
              </a:rPr>
              <a:t>Jana </a:t>
            </a:r>
            <a:r>
              <a:rPr lang="cs-CZ" dirty="0" err="1">
                <a:latin typeface="Arial" panose="020B0604020202020204" pitchFamily="34" charset="0"/>
                <a:cs typeface="Arial" panose="020B0604020202020204" pitchFamily="34" charset="0"/>
              </a:rPr>
              <a:t>Preissova</a:t>
            </a:r>
            <a:endParaRPr lang="cs-CZ" dirty="0">
              <a:latin typeface="Arial" panose="020B0604020202020204" pitchFamily="34" charset="0"/>
              <a:cs typeface="Arial" panose="020B0604020202020204" pitchFamily="34" charset="0"/>
            </a:endParaRPr>
          </a:p>
          <a:p>
            <a:r>
              <a:rPr lang="cs-CZ" dirty="0" err="1">
                <a:latin typeface="Arial" panose="020B0604020202020204" pitchFamily="34" charset="0"/>
                <a:cs typeface="Arial" panose="020B0604020202020204" pitchFamily="34" charset="0"/>
              </a:rPr>
              <a:t>Frantisek</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Nemec</a:t>
            </a:r>
            <a:endParaRPr lang="cs-CZ" dirty="0">
              <a:latin typeface="Arial" panose="020B0604020202020204" pitchFamily="34" charset="0"/>
              <a:cs typeface="Arial" panose="020B0604020202020204" pitchFamily="34" charset="0"/>
            </a:endParaRPr>
          </a:p>
          <a:p>
            <a:r>
              <a:rPr lang="cs-CZ" dirty="0">
                <a:latin typeface="Arial" panose="020B0604020202020204" pitchFamily="34" charset="0"/>
                <a:cs typeface="Arial" panose="020B0604020202020204" pitchFamily="34" charset="0"/>
              </a:rPr>
              <a:t>Vlastimil </a:t>
            </a:r>
            <a:r>
              <a:rPr lang="cs-CZ" dirty="0" err="1">
                <a:latin typeface="Arial" panose="020B0604020202020204" pitchFamily="34" charset="0"/>
                <a:cs typeface="Arial" panose="020B0604020202020204" pitchFamily="34" charset="0"/>
              </a:rPr>
              <a:t>Harapes</a:t>
            </a:r>
            <a:endParaRPr lang="cs-CZ" dirty="0">
              <a:latin typeface="Arial" panose="020B0604020202020204" pitchFamily="34" charset="0"/>
              <a:cs typeface="Arial" panose="020B0604020202020204" pitchFamily="34" charset="0"/>
            </a:endParaRPr>
          </a:p>
          <a:p>
            <a:r>
              <a:rPr lang="cs-CZ" dirty="0">
                <a:latin typeface="Arial" panose="020B0604020202020204" pitchFamily="34" charset="0"/>
                <a:cs typeface="Arial" panose="020B0604020202020204" pitchFamily="34" charset="0"/>
              </a:rPr>
              <a:t>Jana </a:t>
            </a:r>
            <a:r>
              <a:rPr lang="cs-CZ" dirty="0" err="1">
                <a:latin typeface="Arial" panose="020B0604020202020204" pitchFamily="34" charset="0"/>
                <a:cs typeface="Arial" panose="020B0604020202020204" pitchFamily="34" charset="0"/>
              </a:rPr>
              <a:t>Ditetova</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2004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1E7EEE-6FB2-441C-9446-B462B126BB69}"/>
              </a:ext>
            </a:extLst>
          </p:cNvPr>
          <p:cNvSpPr>
            <a:spLocks noGrp="1"/>
          </p:cNvSpPr>
          <p:nvPr>
            <p:ph type="title"/>
          </p:nvPr>
        </p:nvSpPr>
        <p:spPr/>
        <p:txBody>
          <a:bodyPr>
            <a:normAutofit/>
          </a:bodyPr>
          <a:lstStyle/>
          <a:p>
            <a:r>
              <a:rPr lang="cs-CZ" sz="4800" b="1" dirty="0" err="1">
                <a:latin typeface="Arial" panose="020B0604020202020204" pitchFamily="34" charset="0"/>
                <a:cs typeface="Arial" panose="020B0604020202020204" pitchFamily="34" charset="0"/>
              </a:rPr>
              <a:t>Movie</a:t>
            </a:r>
            <a:r>
              <a:rPr lang="cs-CZ" sz="4800" b="1" dirty="0">
                <a:latin typeface="Arial" panose="020B0604020202020204" pitchFamily="34" charset="0"/>
                <a:cs typeface="Arial" panose="020B0604020202020204" pitchFamily="34" charset="0"/>
              </a:rPr>
              <a:t> </a:t>
            </a:r>
            <a:r>
              <a:rPr lang="cs-CZ" sz="4800" b="1" dirty="0" err="1">
                <a:latin typeface="Arial" panose="020B0604020202020204" pitchFamily="34" charset="0"/>
                <a:cs typeface="Arial" panose="020B0604020202020204" pitchFamily="34" charset="0"/>
              </a:rPr>
              <a:t>content</a:t>
            </a:r>
            <a:endParaRPr lang="cs-CZ" sz="4800" b="1"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9E33B289-6E05-48ED-A861-FB6544DA8780}"/>
              </a:ext>
            </a:extLst>
          </p:cNvPr>
          <p:cNvSpPr>
            <a:spLocks noGrp="1"/>
          </p:cNvSpPr>
          <p:nvPr>
            <p:ph idx="1"/>
          </p:nvPr>
        </p:nvSpPr>
        <p:spPr/>
        <p:txBody>
          <a:bodyPr>
            <a:normAutofit fontScale="92500" lnSpcReduction="20000"/>
          </a:bodyPr>
          <a:lstStyle/>
          <a:p>
            <a:r>
              <a:rPr lang="en-US" sz="1800" dirty="0">
                <a:latin typeface="Arial" panose="020B0604020202020204" pitchFamily="34" charset="0"/>
                <a:cs typeface="Arial" panose="020B0604020202020204" pitchFamily="34" charset="0"/>
              </a:rPr>
              <a:t>The film tells the story of an accidental meeting between ballerina Anna and her restless son </a:t>
            </a:r>
            <a:r>
              <a:rPr lang="en-US" sz="1800" dirty="0" err="1">
                <a:latin typeface="Arial" panose="020B0604020202020204" pitchFamily="34" charset="0"/>
                <a:cs typeface="Arial" panose="020B0604020202020204" pitchFamily="34" charset="0"/>
              </a:rPr>
              <a:t>Va</a:t>
            </a:r>
            <a:r>
              <a:rPr lang="cs-CZ" sz="1800" dirty="0">
                <a:latin typeface="Arial" panose="020B0604020202020204" pitchFamily="34" charset="0"/>
                <a:cs typeface="Arial" panose="020B0604020202020204" pitchFamily="34" charset="0"/>
              </a:rPr>
              <a:t>s</a:t>
            </a:r>
            <a:r>
              <a:rPr lang="en-US" sz="1800" dirty="0" err="1">
                <a:latin typeface="Arial" panose="020B0604020202020204" pitchFamily="34" charset="0"/>
                <a:cs typeface="Arial" panose="020B0604020202020204" pitchFamily="34" charset="0"/>
              </a:rPr>
              <a:t>ek</a:t>
            </a:r>
            <a:r>
              <a:rPr lang="en-US" sz="1800" dirty="0">
                <a:latin typeface="Arial" panose="020B0604020202020204" pitchFamily="34" charset="0"/>
                <a:cs typeface="Arial" panose="020B0604020202020204" pitchFamily="34" charset="0"/>
              </a:rPr>
              <a:t> and Anna's longtime love, chief of the mountain service and climber </a:t>
            </a:r>
            <a:r>
              <a:rPr lang="en-US" sz="1800" dirty="0" err="1">
                <a:latin typeface="Arial" panose="020B0604020202020204" pitchFamily="34" charset="0"/>
                <a:cs typeface="Arial" panose="020B0604020202020204" pitchFamily="34" charset="0"/>
              </a:rPr>
              <a:t>Lubo</a:t>
            </a:r>
            <a:r>
              <a:rPr lang="cs-CZ" sz="1800" dirty="0">
                <a:latin typeface="Arial" panose="020B0604020202020204" pitchFamily="34" charset="0"/>
                <a:cs typeface="Arial" panose="020B0604020202020204" pitchFamily="34" charset="0"/>
              </a:rPr>
              <a:t>s</a:t>
            </a:r>
            <a:r>
              <a:rPr lang="en-US" sz="1800" dirty="0">
                <a:latin typeface="Arial" panose="020B0604020202020204" pitchFamily="34" charset="0"/>
                <a:cs typeface="Arial" panose="020B0604020202020204" pitchFamily="34" charset="0"/>
              </a:rPr>
              <a:t>.</a:t>
            </a:r>
          </a:p>
          <a:p>
            <a:r>
              <a:rPr lang="en-US" sz="1800" dirty="0">
                <a:latin typeface="Arial" panose="020B0604020202020204" pitchFamily="34" charset="0"/>
                <a:cs typeface="Arial" panose="020B0604020202020204" pitchFamily="34" charset="0"/>
              </a:rPr>
              <a:t>Eight</a:t>
            </a:r>
            <a:r>
              <a:rPr lang="cs-CZ"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year</a:t>
            </a:r>
            <a:r>
              <a:rPr lang="cs-CZ"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old </a:t>
            </a:r>
            <a:r>
              <a:rPr lang="en-US" sz="1800" dirty="0" err="1">
                <a:latin typeface="Arial" panose="020B0604020202020204" pitchFamily="34" charset="0"/>
                <a:cs typeface="Arial" panose="020B0604020202020204" pitchFamily="34" charset="0"/>
              </a:rPr>
              <a:t>Va</a:t>
            </a:r>
            <a:r>
              <a:rPr lang="cs-CZ" sz="1800" dirty="0">
                <a:latin typeface="Arial" panose="020B0604020202020204" pitchFamily="34" charset="0"/>
                <a:cs typeface="Arial" panose="020B0604020202020204" pitchFamily="34" charset="0"/>
              </a:rPr>
              <a:t>s</a:t>
            </a:r>
            <a:r>
              <a:rPr lang="en-US" sz="1800" dirty="0" err="1">
                <a:latin typeface="Arial" panose="020B0604020202020204" pitchFamily="34" charset="0"/>
                <a:cs typeface="Arial" panose="020B0604020202020204" pitchFamily="34" charset="0"/>
              </a:rPr>
              <a:t>ek</a:t>
            </a:r>
            <a:r>
              <a:rPr lang="en-US" sz="1800" dirty="0">
                <a:latin typeface="Arial" panose="020B0604020202020204" pitchFamily="34" charset="0"/>
                <a:cs typeface="Arial" panose="020B0604020202020204" pitchFamily="34" charset="0"/>
              </a:rPr>
              <a:t> lived alone with his mother. His father died in Annapurna under an avalanche. </a:t>
            </a:r>
            <a:r>
              <a:rPr lang="en-US" sz="1800" dirty="0" err="1">
                <a:latin typeface="Arial" panose="020B0604020202020204" pitchFamily="34" charset="0"/>
                <a:cs typeface="Arial" panose="020B0604020202020204" pitchFamily="34" charset="0"/>
              </a:rPr>
              <a:t>Va</a:t>
            </a:r>
            <a:r>
              <a:rPr lang="cs-CZ" sz="1800" dirty="0">
                <a:latin typeface="Arial" panose="020B0604020202020204" pitchFamily="34" charset="0"/>
                <a:cs typeface="Arial" panose="020B0604020202020204" pitchFamily="34" charset="0"/>
              </a:rPr>
              <a:t>s</a:t>
            </a:r>
            <a:r>
              <a:rPr lang="en-US" sz="1800" dirty="0" err="1">
                <a:latin typeface="Arial" panose="020B0604020202020204" pitchFamily="34" charset="0"/>
                <a:cs typeface="Arial" panose="020B0604020202020204" pitchFamily="34" charset="0"/>
              </a:rPr>
              <a:t>ek</a:t>
            </a:r>
            <a:r>
              <a:rPr lang="en-US" sz="1800" dirty="0">
                <a:latin typeface="Arial" panose="020B0604020202020204" pitchFamily="34" charset="0"/>
                <a:cs typeface="Arial" panose="020B0604020202020204" pitchFamily="34" charset="0"/>
              </a:rPr>
              <a:t> was looking for a substitute father. When neither the janitor nor the gymnast passed, </a:t>
            </a:r>
            <a:r>
              <a:rPr lang="en-US" sz="1800" dirty="0" err="1">
                <a:latin typeface="Arial" panose="020B0604020202020204" pitchFamily="34" charset="0"/>
                <a:cs typeface="Arial" panose="020B0604020202020204" pitchFamily="34" charset="0"/>
              </a:rPr>
              <a:t>Va</a:t>
            </a:r>
            <a:r>
              <a:rPr lang="cs-CZ" sz="1800" dirty="0">
                <a:latin typeface="Arial" panose="020B0604020202020204" pitchFamily="34" charset="0"/>
                <a:cs typeface="Arial" panose="020B0604020202020204" pitchFamily="34" charset="0"/>
              </a:rPr>
              <a:t>s</a:t>
            </a:r>
            <a:r>
              <a:rPr lang="en-US" sz="1800" dirty="0" err="1">
                <a:latin typeface="Arial" panose="020B0604020202020204" pitchFamily="34" charset="0"/>
                <a:cs typeface="Arial" panose="020B0604020202020204" pitchFamily="34" charset="0"/>
              </a:rPr>
              <a:t>ek</a:t>
            </a:r>
            <a:r>
              <a:rPr lang="en-US" sz="1800" dirty="0">
                <a:latin typeface="Arial" panose="020B0604020202020204" pitchFamily="34" charset="0"/>
                <a:cs typeface="Arial" panose="020B0604020202020204" pitchFamily="34" charset="0"/>
              </a:rPr>
              <a:t> tried it over the dog. He has one dream and that is to go to the mountains with his mother. But my mother is a ballerina and it is not easy to release her from the theater. In the end, however, it succeeded and they went to the Giant Mountains.</a:t>
            </a:r>
          </a:p>
          <a:p>
            <a:r>
              <a:rPr lang="en-US" sz="1800" dirty="0">
                <a:latin typeface="Arial" panose="020B0604020202020204" pitchFamily="34" charset="0"/>
                <a:cs typeface="Arial" panose="020B0604020202020204" pitchFamily="34" charset="0"/>
              </a:rPr>
              <a:t>And there, for the first time, </a:t>
            </a:r>
            <a:r>
              <a:rPr lang="en-US" sz="1800" dirty="0" err="1">
                <a:latin typeface="Arial" panose="020B0604020202020204" pitchFamily="34" charset="0"/>
                <a:cs typeface="Arial" panose="020B0604020202020204" pitchFamily="34" charset="0"/>
              </a:rPr>
              <a:t>Va</a:t>
            </a:r>
            <a:r>
              <a:rPr lang="cs-CZ" sz="1800" dirty="0">
                <a:latin typeface="Arial" panose="020B0604020202020204" pitchFamily="34" charset="0"/>
                <a:cs typeface="Arial" panose="020B0604020202020204" pitchFamily="34" charset="0"/>
              </a:rPr>
              <a:t>s</a:t>
            </a:r>
            <a:r>
              <a:rPr lang="en-US" sz="1800" dirty="0" err="1">
                <a:latin typeface="Arial" panose="020B0604020202020204" pitchFamily="34" charset="0"/>
                <a:cs typeface="Arial" panose="020B0604020202020204" pitchFamily="34" charset="0"/>
              </a:rPr>
              <a:t>ek</a:t>
            </a:r>
            <a:r>
              <a:rPr lang="en-US" sz="1800" dirty="0">
                <a:latin typeface="Arial" panose="020B0604020202020204" pitchFamily="34" charset="0"/>
                <a:cs typeface="Arial" panose="020B0604020202020204" pitchFamily="34" charset="0"/>
              </a:rPr>
              <a:t> stood on skis, which ended in an uncontrollable frantic ride down the slope. At the bottom, at the Mountain Service station, he collided directly with the Chief of the Mountain Service, </a:t>
            </a:r>
            <a:r>
              <a:rPr lang="en-US" sz="1800" dirty="0" err="1">
                <a:latin typeface="Arial" panose="020B0604020202020204" pitchFamily="34" charset="0"/>
                <a:cs typeface="Arial" panose="020B0604020202020204" pitchFamily="34" charset="0"/>
              </a:rPr>
              <a:t>Lubo</a:t>
            </a:r>
            <a:r>
              <a:rPr lang="cs-CZ" sz="1800" dirty="0">
                <a:latin typeface="Arial" panose="020B0604020202020204" pitchFamily="34" charset="0"/>
                <a:cs typeface="Arial" panose="020B0604020202020204" pitchFamily="34" charset="0"/>
              </a:rPr>
              <a:t>s</a:t>
            </a:r>
            <a:r>
              <a:rPr lang="en-US" sz="1800" dirty="0">
                <a:latin typeface="Arial" panose="020B0604020202020204" pitchFamily="34" charset="0"/>
                <a:cs typeface="Arial" panose="020B0604020202020204" pitchFamily="34" charset="0"/>
              </a:rPr>
              <a:t>, from whom a climber emerged. But there was a change in the theater and my mother had to leave. </a:t>
            </a:r>
            <a:r>
              <a:rPr lang="en-US" sz="1800" dirty="0" err="1">
                <a:latin typeface="Arial" panose="020B0604020202020204" pitchFamily="34" charset="0"/>
                <a:cs typeface="Arial" panose="020B0604020202020204" pitchFamily="34" charset="0"/>
              </a:rPr>
              <a:t>Va</a:t>
            </a:r>
            <a:r>
              <a:rPr lang="cs-CZ" sz="1800" dirty="0">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k ran after </a:t>
            </a:r>
            <a:r>
              <a:rPr lang="en-US" sz="1800" dirty="0" err="1">
                <a:latin typeface="Arial" panose="020B0604020202020204" pitchFamily="34" charset="0"/>
                <a:cs typeface="Arial" panose="020B0604020202020204" pitchFamily="34" charset="0"/>
              </a:rPr>
              <a:t>Lubo</a:t>
            </a:r>
            <a:r>
              <a:rPr lang="cs-CZ" sz="1800" dirty="0">
                <a:latin typeface="Arial" panose="020B0604020202020204" pitchFamily="34" charset="0"/>
                <a:cs typeface="Arial" panose="020B0604020202020204" pitchFamily="34" charset="0"/>
              </a:rPr>
              <a:t>s</a:t>
            </a:r>
            <a:r>
              <a:rPr lang="en-US" sz="1800" dirty="0">
                <a:latin typeface="Arial" panose="020B0604020202020204" pitchFamily="34" charset="0"/>
                <a:cs typeface="Arial" panose="020B0604020202020204" pitchFamily="34" charset="0"/>
              </a:rPr>
              <a:t> and persuaded him to keep him in the mountains until his mother returned. During that time, he not only learned to ski, but also found out that </a:t>
            </a:r>
            <a:r>
              <a:rPr lang="en-US" sz="1800" dirty="0" err="1">
                <a:latin typeface="Arial" panose="020B0604020202020204" pitchFamily="34" charset="0"/>
                <a:cs typeface="Arial" panose="020B0604020202020204" pitchFamily="34" charset="0"/>
              </a:rPr>
              <a:t>Luboš</a:t>
            </a:r>
            <a:r>
              <a:rPr lang="en-US" sz="1800" dirty="0">
                <a:latin typeface="Arial" panose="020B0604020202020204" pitchFamily="34" charset="0"/>
                <a:cs typeface="Arial" panose="020B0604020202020204" pitchFamily="34" charset="0"/>
              </a:rPr>
              <a:t> was on Annapurna, as was his father. In the evening, out of curiosity, </a:t>
            </a:r>
            <a:r>
              <a:rPr lang="en-US" sz="1800" dirty="0" err="1">
                <a:latin typeface="Arial" panose="020B0604020202020204" pitchFamily="34" charset="0"/>
                <a:cs typeface="Arial" panose="020B0604020202020204" pitchFamily="34" charset="0"/>
              </a:rPr>
              <a:t>Luboš</a:t>
            </a:r>
            <a:r>
              <a:rPr lang="en-US" sz="1800" dirty="0">
                <a:latin typeface="Arial" panose="020B0604020202020204" pitchFamily="34" charset="0"/>
                <a:cs typeface="Arial" panose="020B0604020202020204" pitchFamily="34" charset="0"/>
              </a:rPr>
              <a:t> asked </a:t>
            </a:r>
            <a:r>
              <a:rPr lang="en-US" sz="1800" dirty="0" err="1">
                <a:latin typeface="Arial" panose="020B0604020202020204" pitchFamily="34" charset="0"/>
                <a:cs typeface="Arial" panose="020B0604020202020204" pitchFamily="34" charset="0"/>
              </a:rPr>
              <a:t>Vašek</a:t>
            </a:r>
            <a:r>
              <a:rPr lang="en-US" sz="1800" dirty="0">
                <a:latin typeface="Arial" panose="020B0604020202020204" pitchFamily="34" charset="0"/>
                <a:cs typeface="Arial" panose="020B0604020202020204" pitchFamily="34" charset="0"/>
              </a:rPr>
              <a:t> about the details of his father. They know Anna. She was here on New Year's Eve years ago. And then everyone returned from the special expedition to Annapurna, no one left under the avalanche. It turns out that </a:t>
            </a:r>
            <a:r>
              <a:rPr lang="en-US" sz="1800" dirty="0" err="1">
                <a:latin typeface="Arial" panose="020B0604020202020204" pitchFamily="34" charset="0"/>
                <a:cs typeface="Arial" panose="020B0604020202020204" pitchFamily="34" charset="0"/>
              </a:rPr>
              <a:t>Vašek</a:t>
            </a:r>
            <a:r>
              <a:rPr lang="en-US" sz="1800" dirty="0">
                <a:latin typeface="Arial" panose="020B0604020202020204" pitchFamily="34" charset="0"/>
                <a:cs typeface="Arial" panose="020B0604020202020204" pitchFamily="34" charset="0"/>
              </a:rPr>
              <a:t> is </a:t>
            </a:r>
            <a:r>
              <a:rPr lang="en-US" sz="1800" dirty="0" err="1">
                <a:latin typeface="Arial" panose="020B0604020202020204" pitchFamily="34" charset="0"/>
                <a:cs typeface="Arial" panose="020B0604020202020204" pitchFamily="34" charset="0"/>
              </a:rPr>
              <a:t>Lubo</a:t>
            </a:r>
            <a:r>
              <a:rPr lang="cs-CZ" sz="1800" dirty="0">
                <a:latin typeface="Arial" panose="020B0604020202020204" pitchFamily="34" charset="0"/>
                <a:cs typeface="Arial" panose="020B0604020202020204" pitchFamily="34" charset="0"/>
              </a:rPr>
              <a:t>s</a:t>
            </a:r>
            <a:r>
              <a:rPr lang="en-US" sz="1800" dirty="0">
                <a:latin typeface="Arial" panose="020B0604020202020204" pitchFamily="34" charset="0"/>
                <a:cs typeface="Arial" panose="020B0604020202020204" pitchFamily="34" charset="0"/>
              </a:rPr>
              <a:t>'s son.</a:t>
            </a:r>
          </a:p>
          <a:p>
            <a:r>
              <a:rPr lang="en-US" sz="1800" dirty="0">
                <a:latin typeface="Arial" panose="020B0604020202020204" pitchFamily="34" charset="0"/>
                <a:cs typeface="Arial" panose="020B0604020202020204" pitchFamily="34" charset="0"/>
              </a:rPr>
              <a:t>In the spring, </a:t>
            </a:r>
            <a:r>
              <a:rPr lang="en-US" sz="1800" dirty="0" err="1">
                <a:latin typeface="Arial" panose="020B0604020202020204" pitchFamily="34" charset="0"/>
                <a:cs typeface="Arial" panose="020B0604020202020204" pitchFamily="34" charset="0"/>
              </a:rPr>
              <a:t>Lubo</a:t>
            </a:r>
            <a:r>
              <a:rPr lang="cs-CZ" sz="1800" dirty="0">
                <a:latin typeface="Arial" panose="020B0604020202020204" pitchFamily="34" charset="0"/>
                <a:cs typeface="Arial" panose="020B0604020202020204" pitchFamily="34" charset="0"/>
              </a:rPr>
              <a:t>s</a:t>
            </a:r>
            <a:r>
              <a:rPr lang="en-US" sz="1800" dirty="0">
                <a:latin typeface="Arial" panose="020B0604020202020204" pitchFamily="34" charset="0"/>
                <a:cs typeface="Arial" panose="020B0604020202020204" pitchFamily="34" charset="0"/>
              </a:rPr>
              <a:t> came to Prague. In a faint moment, he told </a:t>
            </a:r>
            <a:r>
              <a:rPr lang="en-US" sz="1800" dirty="0" err="1">
                <a:latin typeface="Arial" panose="020B0604020202020204" pitchFamily="34" charset="0"/>
                <a:cs typeface="Arial" panose="020B0604020202020204" pitchFamily="34" charset="0"/>
              </a:rPr>
              <a:t>Va</a:t>
            </a:r>
            <a:r>
              <a:rPr lang="cs-CZ" sz="1800" dirty="0">
                <a:latin typeface="Arial" panose="020B0604020202020204" pitchFamily="34" charset="0"/>
                <a:cs typeface="Arial" panose="020B0604020202020204" pitchFamily="34" charset="0"/>
              </a:rPr>
              <a:t>s</a:t>
            </a:r>
            <a:r>
              <a:rPr lang="en-US" sz="1800" dirty="0" err="1">
                <a:latin typeface="Arial" panose="020B0604020202020204" pitchFamily="34" charset="0"/>
                <a:cs typeface="Arial" panose="020B0604020202020204" pitchFamily="34" charset="0"/>
              </a:rPr>
              <a:t>ek</a:t>
            </a:r>
            <a:r>
              <a:rPr lang="en-US" sz="1800" dirty="0">
                <a:latin typeface="Arial" panose="020B0604020202020204" pitchFamily="34" charset="0"/>
                <a:cs typeface="Arial" panose="020B0604020202020204" pitchFamily="34" charset="0"/>
              </a:rPr>
              <a:t> that he was his dad. </a:t>
            </a:r>
            <a:r>
              <a:rPr lang="en-US" sz="1800" dirty="0" err="1">
                <a:latin typeface="Arial" panose="020B0604020202020204" pitchFamily="34" charset="0"/>
                <a:cs typeface="Arial" panose="020B0604020202020204" pitchFamily="34" charset="0"/>
              </a:rPr>
              <a:t>Va</a:t>
            </a:r>
            <a:r>
              <a:rPr lang="cs-CZ" sz="1800" dirty="0">
                <a:latin typeface="Arial" panose="020B0604020202020204" pitchFamily="34" charset="0"/>
                <a:cs typeface="Arial" panose="020B0604020202020204" pitchFamily="34" charset="0"/>
              </a:rPr>
              <a:t>s</a:t>
            </a:r>
            <a:r>
              <a:rPr lang="en-US" sz="1800" dirty="0" err="1">
                <a:latin typeface="Arial" panose="020B0604020202020204" pitchFamily="34" charset="0"/>
                <a:cs typeface="Arial" panose="020B0604020202020204" pitchFamily="34" charset="0"/>
              </a:rPr>
              <a:t>ek</a:t>
            </a:r>
            <a:r>
              <a:rPr lang="en-US" sz="1800" dirty="0">
                <a:latin typeface="Arial" panose="020B0604020202020204" pitchFamily="34" charset="0"/>
                <a:cs typeface="Arial" panose="020B0604020202020204" pitchFamily="34" charset="0"/>
              </a:rPr>
              <a:t> was angry that he hadn't even come to see him in eight years. His mother explained in vain that </a:t>
            </a:r>
            <a:r>
              <a:rPr lang="en-US" sz="1800" dirty="0" err="1">
                <a:latin typeface="Arial" panose="020B0604020202020204" pitchFamily="34" charset="0"/>
                <a:cs typeface="Arial" panose="020B0604020202020204" pitchFamily="34" charset="0"/>
              </a:rPr>
              <a:t>Lubo</a:t>
            </a:r>
            <a:r>
              <a:rPr lang="cs-CZ" sz="1800" dirty="0">
                <a:latin typeface="Arial" panose="020B0604020202020204" pitchFamily="34" charset="0"/>
                <a:cs typeface="Arial" panose="020B0604020202020204" pitchFamily="34" charset="0"/>
              </a:rPr>
              <a:t>s</a:t>
            </a:r>
            <a:r>
              <a:rPr lang="en-US" sz="1800" dirty="0">
                <a:latin typeface="Arial" panose="020B0604020202020204" pitchFamily="34" charset="0"/>
                <a:cs typeface="Arial" panose="020B0604020202020204" pitchFamily="34" charset="0"/>
              </a:rPr>
              <a:t> did not know that he had a son. In the end, </a:t>
            </a:r>
            <a:r>
              <a:rPr lang="en-US" sz="1800" dirty="0" err="1">
                <a:latin typeface="Arial" panose="020B0604020202020204" pitchFamily="34" charset="0"/>
                <a:cs typeface="Arial" panose="020B0604020202020204" pitchFamily="34" charset="0"/>
              </a:rPr>
              <a:t>Va</a:t>
            </a:r>
            <a:r>
              <a:rPr lang="cs-CZ" sz="1800" dirty="0">
                <a:latin typeface="Arial" panose="020B0604020202020204" pitchFamily="34" charset="0"/>
                <a:cs typeface="Arial" panose="020B0604020202020204" pitchFamily="34" charset="0"/>
              </a:rPr>
              <a:t>s</a:t>
            </a:r>
            <a:r>
              <a:rPr lang="en-US" sz="1800" dirty="0" err="1">
                <a:latin typeface="Arial" panose="020B0604020202020204" pitchFamily="34" charset="0"/>
                <a:cs typeface="Arial" panose="020B0604020202020204" pitchFamily="34" charset="0"/>
              </a:rPr>
              <a:t>ek</a:t>
            </a:r>
            <a:r>
              <a:rPr lang="en-US" sz="1800" dirty="0">
                <a:latin typeface="Arial" panose="020B0604020202020204" pitchFamily="34" charset="0"/>
                <a:cs typeface="Arial" panose="020B0604020202020204" pitchFamily="34" charset="0"/>
              </a:rPr>
              <a:t> and his dad settled down and </a:t>
            </a:r>
            <a:r>
              <a:rPr lang="en-US" sz="1800" dirty="0" err="1">
                <a:latin typeface="Arial" panose="020B0604020202020204" pitchFamily="34" charset="0"/>
                <a:cs typeface="Arial" panose="020B0604020202020204" pitchFamily="34" charset="0"/>
              </a:rPr>
              <a:t>Va</a:t>
            </a:r>
            <a:r>
              <a:rPr lang="cs-CZ" sz="1800" dirty="0">
                <a:latin typeface="Arial" panose="020B0604020202020204" pitchFamily="34" charset="0"/>
                <a:cs typeface="Arial" panose="020B0604020202020204" pitchFamily="34" charset="0"/>
              </a:rPr>
              <a:t>s</a:t>
            </a:r>
            <a:r>
              <a:rPr lang="en-US" sz="1800" dirty="0" err="1">
                <a:latin typeface="Arial" panose="020B0604020202020204" pitchFamily="34" charset="0"/>
                <a:cs typeface="Arial" panose="020B0604020202020204" pitchFamily="34" charset="0"/>
              </a:rPr>
              <a:t>ek</a:t>
            </a:r>
            <a:r>
              <a:rPr lang="en-US" sz="1800" dirty="0">
                <a:latin typeface="Arial" panose="020B0604020202020204" pitchFamily="34" charset="0"/>
                <a:cs typeface="Arial" panose="020B0604020202020204" pitchFamily="34" charset="0"/>
              </a:rPr>
              <a:t> could not wait for the summer holidays to experience new adventures with his dad.</a:t>
            </a:r>
            <a:endParaRPr lang="cs-CZ"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714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74308-6BC4-4BC5-88C8-7444DB4E2678}"/>
              </a:ext>
            </a:extLst>
          </p:cNvPr>
          <p:cNvSpPr>
            <a:spLocks noGrp="1"/>
          </p:cNvSpPr>
          <p:nvPr>
            <p:ph type="title"/>
          </p:nvPr>
        </p:nvSpPr>
        <p:spPr/>
        <p:txBody>
          <a:bodyPr>
            <a:normAutofit/>
          </a:bodyPr>
          <a:lstStyle/>
          <a:p>
            <a:r>
              <a:rPr lang="cs-CZ" sz="4800" b="1" dirty="0">
                <a:latin typeface="Arial" panose="020B0604020202020204" pitchFamily="34" charset="0"/>
                <a:cs typeface="Arial" panose="020B0604020202020204" pitchFamily="34" charset="0"/>
              </a:rPr>
              <a:t>Film place</a:t>
            </a:r>
          </a:p>
        </p:txBody>
      </p:sp>
      <p:sp>
        <p:nvSpPr>
          <p:cNvPr id="3" name="Zástupný obsah 2">
            <a:extLst>
              <a:ext uri="{FF2B5EF4-FFF2-40B4-BE49-F238E27FC236}">
                <a16:creationId xmlns:a16="http://schemas.microsoft.com/office/drawing/2014/main" id="{0BBF7E9C-D9BE-4DBE-B3E1-AC1B5886B5FB}"/>
              </a:ext>
            </a:extLst>
          </p:cNvPr>
          <p:cNvSpPr>
            <a:spLocks noGrp="1"/>
          </p:cNvSpPr>
          <p:nvPr>
            <p:ph idx="1"/>
          </p:nvPr>
        </p:nvSpPr>
        <p:spPr/>
        <p:txBody>
          <a:bodyPr>
            <a:normAutofit/>
          </a:bodyPr>
          <a:lstStyle/>
          <a:p>
            <a:pPr marL="0" indent="0">
              <a:buNone/>
            </a:pPr>
            <a:r>
              <a:rPr lang="en-US" sz="2400" dirty="0">
                <a:latin typeface="Arial" panose="020B0604020202020204" pitchFamily="34" charset="0"/>
                <a:cs typeface="Arial" panose="020B0604020202020204" pitchFamily="34" charset="0"/>
              </a:rPr>
              <a:t>The well-known family film with the magical T</a:t>
            </a:r>
            <a:r>
              <a:rPr lang="cs-CZ" sz="2400" dirty="0" err="1">
                <a:latin typeface="Arial" panose="020B0604020202020204" pitchFamily="34" charset="0"/>
                <a:cs typeface="Arial" panose="020B0604020202020204" pitchFamily="34" charset="0"/>
              </a:rPr>
              <a:t>homas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Hol</a:t>
            </a:r>
            <a:r>
              <a:rPr lang="cs-CZ" sz="2400" dirty="0">
                <a:latin typeface="Arial" panose="020B0604020202020204" pitchFamily="34" charset="0"/>
                <a:cs typeface="Arial" panose="020B0604020202020204" pitchFamily="34" charset="0"/>
              </a:rPr>
              <a:t>y</a:t>
            </a:r>
            <a:r>
              <a:rPr lang="en-US" sz="2400" dirty="0">
                <a:latin typeface="Arial" panose="020B0604020202020204" pitchFamily="34" charset="0"/>
                <a:cs typeface="Arial" panose="020B0604020202020204" pitchFamily="34" charset="0"/>
              </a:rPr>
              <a:t> was also shot in 1977 at the DIAS cottage in </a:t>
            </a:r>
            <a:r>
              <a:rPr lang="cs-CZ" sz="2400" b="1" dirty="0">
                <a:latin typeface="Arial" panose="020B0604020202020204" pitchFamily="34" charset="0"/>
                <a:cs typeface="Arial" panose="020B0604020202020204" pitchFamily="34" charset="0"/>
              </a:rPr>
              <a:t>S</a:t>
            </a:r>
            <a:r>
              <a:rPr lang="en-US" sz="2400" b="1" dirty="0" err="1">
                <a:latin typeface="Arial" panose="020B0604020202020204" pitchFamily="34" charset="0"/>
                <a:cs typeface="Arial" panose="020B0604020202020204" pitchFamily="34" charset="0"/>
              </a:rPr>
              <a:t>pindler</a:t>
            </a:r>
            <a:r>
              <a:rPr lang="cs-CZ" sz="2400" b="1" dirty="0">
                <a:latin typeface="Arial" panose="020B0604020202020204" pitchFamily="34" charset="0"/>
                <a:cs typeface="Arial" panose="020B0604020202020204" pitchFamily="34" charset="0"/>
              </a:rPr>
              <a:t>u</a:t>
            </a:r>
            <a:r>
              <a:rPr lang="en-US" sz="2400" b="1" dirty="0">
                <a:latin typeface="Arial" panose="020B0604020202020204" pitchFamily="34" charset="0"/>
                <a:cs typeface="Arial" panose="020B0604020202020204" pitchFamily="34" charset="0"/>
              </a:rPr>
              <a:t>v </a:t>
            </a:r>
            <a:r>
              <a:rPr lang="en-US" sz="2400" b="1" dirty="0" err="1">
                <a:latin typeface="Arial" panose="020B0604020202020204" pitchFamily="34" charset="0"/>
                <a:cs typeface="Arial" panose="020B0604020202020204" pitchFamily="34" charset="0"/>
              </a:rPr>
              <a:t>Ml</a:t>
            </a:r>
            <a:r>
              <a:rPr lang="cs-CZ" sz="2400" b="1" dirty="0">
                <a:latin typeface="Arial" panose="020B0604020202020204" pitchFamily="34" charset="0"/>
                <a:cs typeface="Arial" panose="020B0604020202020204" pitchFamily="34" charset="0"/>
              </a:rPr>
              <a:t>y</a:t>
            </a:r>
            <a:r>
              <a:rPr lang="en-US" sz="2400" b="1" dirty="0">
                <a:latin typeface="Arial" panose="020B0604020202020204" pitchFamily="34" charset="0"/>
                <a:cs typeface="Arial" panose="020B0604020202020204" pitchFamily="34" charset="0"/>
              </a:rPr>
              <a:t>n</a:t>
            </a:r>
            <a:r>
              <a:rPr lang="en-US" sz="2400" dirty="0">
                <a:latin typeface="Arial" panose="020B0604020202020204" pitchFamily="34" charset="0"/>
                <a:cs typeface="Arial" panose="020B0604020202020204" pitchFamily="34" charset="0"/>
              </a:rPr>
              <a:t>. There was a Mountain Service station, where </a:t>
            </a:r>
            <a:r>
              <a:rPr lang="en-US" sz="2400" dirty="0" err="1">
                <a:latin typeface="Arial" panose="020B0604020202020204" pitchFamily="34" charset="0"/>
                <a:cs typeface="Arial" panose="020B0604020202020204" pitchFamily="34" charset="0"/>
              </a:rPr>
              <a:t>Va</a:t>
            </a:r>
            <a:r>
              <a:rPr lang="cs-CZ" sz="2400" dirty="0">
                <a:latin typeface="Arial" panose="020B0604020202020204" pitchFamily="34" charset="0"/>
                <a:cs typeface="Arial" panose="020B0604020202020204" pitchFamily="34" charset="0"/>
              </a:rPr>
              <a:t>s</a:t>
            </a:r>
            <a:r>
              <a:rPr lang="en-US" sz="2400" dirty="0" err="1">
                <a:latin typeface="Arial" panose="020B0604020202020204" pitchFamily="34" charset="0"/>
                <a:cs typeface="Arial" panose="020B0604020202020204" pitchFamily="34" charset="0"/>
              </a:rPr>
              <a:t>ek's</a:t>
            </a:r>
            <a:r>
              <a:rPr lang="en-US" sz="2400" dirty="0">
                <a:latin typeface="Arial" panose="020B0604020202020204" pitchFamily="34" charset="0"/>
                <a:cs typeface="Arial" panose="020B0604020202020204" pitchFamily="34" charset="0"/>
              </a:rPr>
              <a:t> father, the Chief of the Mountain Service, the climber </a:t>
            </a:r>
            <a:r>
              <a:rPr lang="en-US" sz="2400" dirty="0" err="1">
                <a:latin typeface="Arial" panose="020B0604020202020204" pitchFamily="34" charset="0"/>
                <a:cs typeface="Arial" panose="020B0604020202020204" pitchFamily="34" charset="0"/>
              </a:rPr>
              <a:t>Lubo</a:t>
            </a:r>
            <a:r>
              <a:rPr lang="cs-CZ" sz="2400" dirty="0">
                <a:latin typeface="Arial" panose="020B0604020202020204" pitchFamily="34" charset="0"/>
                <a:cs typeface="Arial" panose="020B0604020202020204" pitchFamily="34" charset="0"/>
              </a:rPr>
              <a:t>s</a:t>
            </a:r>
            <a:r>
              <a:rPr lang="en-US" sz="2400" dirty="0">
                <a:latin typeface="Arial" panose="020B0604020202020204" pitchFamily="34" charset="0"/>
                <a:cs typeface="Arial" panose="020B0604020202020204" pitchFamily="34" charset="0"/>
              </a:rPr>
              <a:t>, served</a:t>
            </a:r>
            <a:r>
              <a:rPr lang="cs-CZ" sz="2400" dirty="0">
                <a:latin typeface="Arial" panose="020B0604020202020204" pitchFamily="34" charset="0"/>
                <a:cs typeface="Arial" panose="020B0604020202020204" pitchFamily="34" charset="0"/>
              </a:rPr>
              <a:t>.</a:t>
            </a:r>
          </a:p>
        </p:txBody>
      </p:sp>
      <p:pic>
        <p:nvPicPr>
          <p:cNvPr id="5" name="Obrázek 4">
            <a:extLst>
              <a:ext uri="{FF2B5EF4-FFF2-40B4-BE49-F238E27FC236}">
                <a16:creationId xmlns:a16="http://schemas.microsoft.com/office/drawing/2014/main" id="{F6F3FD4E-8699-4083-9389-1EDC6E5A40B8}"/>
              </a:ext>
            </a:extLst>
          </p:cNvPr>
          <p:cNvPicPr>
            <a:picLocks noChangeAspect="1"/>
          </p:cNvPicPr>
          <p:nvPr/>
        </p:nvPicPr>
        <p:blipFill rotWithShape="1">
          <a:blip r:embed="rId2"/>
          <a:srcRect b="11165"/>
          <a:stretch/>
        </p:blipFill>
        <p:spPr>
          <a:xfrm>
            <a:off x="1322005" y="3246545"/>
            <a:ext cx="6482759" cy="2603248"/>
          </a:xfrm>
          <a:prstGeom prst="rect">
            <a:avLst/>
          </a:prstGeom>
        </p:spPr>
      </p:pic>
      <p:pic>
        <p:nvPicPr>
          <p:cNvPr id="9" name="Obrázek 8">
            <a:extLst>
              <a:ext uri="{FF2B5EF4-FFF2-40B4-BE49-F238E27FC236}">
                <a16:creationId xmlns:a16="http://schemas.microsoft.com/office/drawing/2014/main" id="{91B197C2-8EFC-4915-9FE2-DFFA620F8B0F}"/>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8288569" y="3958186"/>
            <a:ext cx="2582302" cy="1511918"/>
          </a:xfrm>
          <a:prstGeom prst="rect">
            <a:avLst/>
          </a:prstGeom>
        </p:spPr>
      </p:pic>
      <p:sp>
        <p:nvSpPr>
          <p:cNvPr id="4" name="TextovéPole 3">
            <a:extLst>
              <a:ext uri="{FF2B5EF4-FFF2-40B4-BE49-F238E27FC236}">
                <a16:creationId xmlns:a16="http://schemas.microsoft.com/office/drawing/2014/main" id="{0984A17E-2774-49CF-A10B-31EBBFDF7DE1}"/>
              </a:ext>
            </a:extLst>
          </p:cNvPr>
          <p:cNvSpPr txBox="1"/>
          <p:nvPr/>
        </p:nvSpPr>
        <p:spPr>
          <a:xfrm>
            <a:off x="1322005" y="5849793"/>
            <a:ext cx="9547985"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cs-CZ" sz="2000" dirty="0">
                <a:latin typeface="Arial" panose="020B0604020202020204" pitchFamily="34" charset="0"/>
                <a:cs typeface="Arial" panose="020B0604020202020204" pitchFamily="34" charset="0"/>
              </a:rPr>
              <a:t>      DIAS Cottage in film               DIAS Cottage </a:t>
            </a:r>
            <a:r>
              <a:rPr lang="cs-CZ" sz="2000" dirty="0" err="1">
                <a:latin typeface="Arial" panose="020B0604020202020204" pitchFamily="34" charset="0"/>
                <a:cs typeface="Arial" panose="020B0604020202020204" pitchFamily="34" charset="0"/>
              </a:rPr>
              <a:t>today</a:t>
            </a:r>
            <a:r>
              <a:rPr lang="cs-CZ" sz="2000" dirty="0">
                <a:latin typeface="Arial" panose="020B0604020202020204" pitchFamily="34" charset="0"/>
                <a:cs typeface="Arial" panose="020B0604020202020204" pitchFamily="34" charset="0"/>
              </a:rPr>
              <a:t>                           Place</a:t>
            </a:r>
          </a:p>
        </p:txBody>
      </p:sp>
      <p:cxnSp>
        <p:nvCxnSpPr>
          <p:cNvPr id="7" name="Přímá spojnice 6">
            <a:extLst>
              <a:ext uri="{FF2B5EF4-FFF2-40B4-BE49-F238E27FC236}">
                <a16:creationId xmlns:a16="http://schemas.microsoft.com/office/drawing/2014/main" id="{F96E0F28-DB78-4CAA-8D18-2F9F599B1099}"/>
              </a:ext>
            </a:extLst>
          </p:cNvPr>
          <p:cNvCxnSpPr>
            <a:cxnSpLocks/>
          </p:cNvCxnSpPr>
          <p:nvPr/>
        </p:nvCxnSpPr>
        <p:spPr>
          <a:xfrm>
            <a:off x="4764947" y="3246545"/>
            <a:ext cx="0" cy="3078754"/>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0543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2A1A06-3C11-49B4-ACB5-82CBED0FE11B}"/>
              </a:ext>
            </a:extLst>
          </p:cNvPr>
          <p:cNvSpPr>
            <a:spLocks noGrp="1"/>
          </p:cNvSpPr>
          <p:nvPr>
            <p:ph type="title"/>
          </p:nvPr>
        </p:nvSpPr>
        <p:spPr/>
        <p:txBody>
          <a:bodyPr>
            <a:normAutofit/>
          </a:bodyPr>
          <a:lstStyle/>
          <a:p>
            <a:r>
              <a:rPr lang="cs-CZ" sz="4800" b="1" dirty="0">
                <a:latin typeface="Arial" panose="020B0604020202020204" pitchFamily="34" charset="0"/>
                <a:cs typeface="Arial" panose="020B0604020202020204" pitchFamily="34" charset="0"/>
              </a:rPr>
              <a:t>End</a:t>
            </a:r>
          </a:p>
        </p:txBody>
      </p:sp>
      <p:sp>
        <p:nvSpPr>
          <p:cNvPr id="3" name="Zástupný obsah 2">
            <a:extLst>
              <a:ext uri="{FF2B5EF4-FFF2-40B4-BE49-F238E27FC236}">
                <a16:creationId xmlns:a16="http://schemas.microsoft.com/office/drawing/2014/main" id="{1B5E14DA-D6ED-4039-9029-715150DD1A0D}"/>
              </a:ext>
            </a:extLst>
          </p:cNvPr>
          <p:cNvSpPr>
            <a:spLocks noGrp="1"/>
          </p:cNvSpPr>
          <p:nvPr>
            <p:ph idx="1"/>
          </p:nvPr>
        </p:nvSpPr>
        <p:spPr/>
        <p:txBody>
          <a:bodyPr>
            <a:normAutofit/>
          </a:bodyPr>
          <a:lstStyle/>
          <a:p>
            <a:pPr marL="0" indent="0">
              <a:buNone/>
            </a:pPr>
            <a:r>
              <a:rPr lang="en-US" sz="3200" dirty="0">
                <a:latin typeface="Arial" panose="020B0604020202020204" pitchFamily="34" charset="0"/>
                <a:cs typeface="Arial" panose="020B0604020202020204" pitchFamily="34" charset="0"/>
              </a:rPr>
              <a:t>I chose this movie because it amused me and I like it.</a:t>
            </a:r>
            <a:endParaRPr lang="cs-CZ"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875488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504</Words>
  <Application>Microsoft Office PowerPoint</Application>
  <PresentationFormat>Širokoúhlá obrazovka</PresentationFormat>
  <Paragraphs>18</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Calibri Light</vt:lpstr>
      <vt:lpstr>Motiv Office</vt:lpstr>
      <vt:lpstr>Jak vytrhnout velrybě stoličku</vt:lpstr>
      <vt:lpstr>Main actors</vt:lpstr>
      <vt:lpstr>Movie content</vt:lpstr>
      <vt:lpstr>Film place</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Rostislav Křenek</dc:creator>
  <cp:lastModifiedBy>Buroňová Alena</cp:lastModifiedBy>
  <cp:revision>15</cp:revision>
  <dcterms:created xsi:type="dcterms:W3CDTF">2020-06-09T20:45:05Z</dcterms:created>
  <dcterms:modified xsi:type="dcterms:W3CDTF">2020-06-10T15:51:23Z</dcterms:modified>
</cp:coreProperties>
</file>